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bookmarkIdSeed="2">
  <p:sldMasterIdLst>
    <p:sldMasterId id="2147484105" r:id="rId1"/>
  </p:sldMasterIdLst>
  <p:notesMasterIdLst>
    <p:notesMasterId r:id="rId24"/>
  </p:notesMasterIdLst>
  <p:handoutMasterIdLst>
    <p:handoutMasterId r:id="rId25"/>
  </p:handoutMasterIdLst>
  <p:sldIdLst>
    <p:sldId id="256" r:id="rId2"/>
    <p:sldId id="471" r:id="rId3"/>
    <p:sldId id="476" r:id="rId4"/>
    <p:sldId id="473" r:id="rId5"/>
    <p:sldId id="477" r:id="rId6"/>
    <p:sldId id="478" r:id="rId7"/>
    <p:sldId id="485" r:id="rId8"/>
    <p:sldId id="493" r:id="rId9"/>
    <p:sldId id="492" r:id="rId10"/>
    <p:sldId id="494" r:id="rId11"/>
    <p:sldId id="495" r:id="rId12"/>
    <p:sldId id="498" r:id="rId13"/>
    <p:sldId id="499" r:id="rId14"/>
    <p:sldId id="500" r:id="rId15"/>
    <p:sldId id="501" r:id="rId16"/>
    <p:sldId id="496" r:id="rId17"/>
    <p:sldId id="486" r:id="rId18"/>
    <p:sldId id="491" r:id="rId19"/>
    <p:sldId id="487" r:id="rId20"/>
    <p:sldId id="488" r:id="rId21"/>
    <p:sldId id="489" r:id="rId22"/>
    <p:sldId id="490" r:id="rId2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8">
          <p15:clr>
            <a:srgbClr val="A4A3A4"/>
          </p15:clr>
        </p15:guide>
        <p15:guide id="2" orient="horz" pos="755">
          <p15:clr>
            <a:srgbClr val="A4A3A4"/>
          </p15:clr>
        </p15:guide>
        <p15:guide id="3" pos="5017">
          <p15:clr>
            <a:srgbClr val="A4A3A4"/>
          </p15:clr>
        </p15:guide>
        <p15:guide id="4" pos="366">
          <p15:clr>
            <a:srgbClr val="A4A3A4"/>
          </p15:clr>
        </p15:guide>
        <p15:guide id="5" pos="2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CCECFF"/>
    <a:srgbClr val="99FF99"/>
    <a:srgbClr val="FF0000"/>
    <a:srgbClr val="339933"/>
    <a:srgbClr val="99CCFF"/>
    <a:srgbClr val="EAEAEA"/>
    <a:srgbClr val="3399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9862" autoAdjust="0"/>
  </p:normalViewPr>
  <p:slideViewPr>
    <p:cSldViewPr snapToGrid="0">
      <p:cViewPr varScale="1">
        <p:scale>
          <a:sx n="91" d="100"/>
          <a:sy n="91" d="100"/>
        </p:scale>
        <p:origin x="1382" y="53"/>
      </p:cViewPr>
      <p:guideLst>
        <p:guide orient="horz" pos="548"/>
        <p:guide orient="horz" pos="755"/>
        <p:guide pos="5017"/>
        <p:guide pos="366"/>
        <p:guide pos="267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372" y="-114"/>
      </p:cViewPr>
      <p:guideLst>
        <p:guide orient="horz" pos="3126"/>
        <p:guide pos="2141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7BA31-9B21-4040-A4B3-C6F01F9D93B9}" type="datetimeFigureOut">
              <a:rPr lang="ko-KR" altLang="en-US" smtClean="0"/>
              <a:pPr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72140-8DBE-4FA0-8F87-9C4A40EA28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25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9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F75483-B9BD-45E5-8998-AD6891424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317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611" y="5052546"/>
            <a:ext cx="6106761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13" y="3132290"/>
            <a:ext cx="7773297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63750" y="731519"/>
            <a:ext cx="6934200" cy="3474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9905" y="376518"/>
            <a:ext cx="222885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1123" y="731520"/>
            <a:ext cx="5231728" cy="48947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 userDrawn="1"/>
        </p:nvGrpSpPr>
        <p:grpSpPr>
          <a:xfrm>
            <a:off x="0" y="6215087"/>
            <a:ext cx="9909176" cy="455532"/>
            <a:chOff x="0" y="6215087"/>
            <a:chExt cx="9909176" cy="455532"/>
          </a:xfrm>
        </p:grpSpPr>
        <p:pic>
          <p:nvPicPr>
            <p:cNvPr id="49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8125" r="27460"/>
            <a:stretch>
              <a:fillRect/>
            </a:stretch>
          </p:blipFill>
          <p:spPr bwMode="auto">
            <a:xfrm>
              <a:off x="6100153" y="6518545"/>
              <a:ext cx="3809023" cy="150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0" y="6237311"/>
              <a:ext cx="1417867" cy="432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2286368" y="6223273"/>
              <a:ext cx="2421327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17" descr="head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55087"/>
            <a:stretch>
              <a:fillRect/>
            </a:stretch>
          </p:blipFill>
          <p:spPr bwMode="auto">
            <a:xfrm>
              <a:off x="3753453" y="6237312"/>
              <a:ext cx="2421327" cy="4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17" descr="head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55087"/>
            <a:stretch>
              <a:fillRect/>
            </a:stretch>
          </p:blipFill>
          <p:spPr bwMode="auto">
            <a:xfrm>
              <a:off x="1417867" y="6215087"/>
              <a:ext cx="1317836" cy="455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슬라이드 번호 개체 틀 3"/>
          <p:cNvSpPr txBox="1">
            <a:spLocks/>
          </p:cNvSpPr>
          <p:nvPr userDrawn="1"/>
        </p:nvSpPr>
        <p:spPr>
          <a:xfrm>
            <a:off x="3890922" y="6400800"/>
            <a:ext cx="20637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21E2F-08BC-41EE-AD3A-7BE1AAC2C371}" type="slidenum"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38250" y="731520"/>
            <a:ext cx="6934200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28" y="2172648"/>
            <a:ext cx="6463888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975" y="4607511"/>
            <a:ext cx="6468035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38249" y="731519"/>
            <a:ext cx="3625596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032248" y="731520"/>
            <a:ext cx="3625596" cy="3474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818" y="1400327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577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1399032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20" y="2209801"/>
            <a:ext cx="3939092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309" y="731520"/>
            <a:ext cx="4351842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12" y="3497802"/>
            <a:ext cx="367104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8106" y="1143000"/>
            <a:ext cx="44577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044" y="1010486"/>
            <a:ext cx="4001957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73" y="4464421"/>
            <a:ext cx="6915500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906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730" y="4372168"/>
            <a:ext cx="705522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2260"/>
            <a:ext cx="69342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6550" y="6172201"/>
            <a:ext cx="2724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5C38D8-4C95-4416-AC00-F5138536BA3C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172201"/>
            <a:ext cx="3632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38A249-53AD-447F-BEA8-315E2462E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9" r:id="rId12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2011661" y="2785144"/>
            <a:ext cx="6791558" cy="3196205"/>
          </a:xfrm>
          <a:prstGeom prst="rect">
            <a:avLst/>
          </a:prstGeom>
          <a:solidFill>
            <a:schemeClr val="accent1">
              <a:alpha val="1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3118" y="2563957"/>
            <a:ext cx="1296143" cy="43345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목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811" y="3128207"/>
            <a:ext cx="4626755" cy="15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언어 및 실행 환경 설치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프로그램 폴더 구조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자동화 프로그램 활용 환경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dirty="0" err="1">
                <a:solidFill>
                  <a:prstClr val="black"/>
                </a:solidFill>
                <a:latin typeface="맑은 고딕"/>
                <a:ea typeface="맑은 고딕"/>
              </a:rPr>
              <a:t>Rstudio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4.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</a:rPr>
              <a:t>자동화 프로그램 실행</a:t>
            </a:r>
            <a:endParaRPr kumimoji="0" lang="en-US" altLang="ko-KR" sz="16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</a:rPr>
              <a:t>5. Code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30786" y="328327"/>
            <a:ext cx="8649049" cy="896929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범용 </a:t>
            </a:r>
            <a:r>
              <a:rPr lang="en-US" altLang="ko-KR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AI-</a:t>
            </a:r>
            <a:r>
              <a:rPr lang="en-US" altLang="ko-KR" sz="4800" dirty="0" err="1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AutoReporting</a:t>
            </a:r>
            <a:br>
              <a:rPr lang="en-US" altLang="ko-KR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800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개발 매뉴얼</a:t>
            </a:r>
            <a:endParaRPr lang="ko-KR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4655311" y="6221896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2019.6.20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9063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3FC35-C668-48A0-BF90-7FE4E7826FDE}"/>
              </a:ext>
            </a:extLst>
          </p:cNvPr>
          <p:cNvSpPr txBox="1"/>
          <p:nvPr/>
        </p:nvSpPr>
        <p:spPr>
          <a:xfrm>
            <a:off x="-14578" y="1075396"/>
            <a:ext cx="9906000" cy="289310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sourcingMainUI</a:t>
            </a:r>
            <a:r>
              <a:rPr lang="en-US" altLang="ko-KR" dirty="0"/>
              <a:t> &lt;- function()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tabsetPanel</a:t>
            </a:r>
            <a:r>
              <a:rPr lang="en-US" altLang="ko-KR" dirty="0"/>
              <a:t>( type="tabs",          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tabPanel</a:t>
            </a:r>
            <a:r>
              <a:rPr lang="en-US" altLang="ko-KR" dirty="0"/>
              <a:t>("SourcingSub1",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fluidPage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fluidRow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column(2, </a:t>
            </a:r>
            <a:r>
              <a:rPr lang="en-US" altLang="ko-KR" dirty="0" err="1"/>
              <a:t>actionButton</a:t>
            </a:r>
            <a:r>
              <a:rPr lang="en-US" altLang="ko-KR" dirty="0"/>
              <a:t>("</a:t>
            </a:r>
            <a:r>
              <a:rPr lang="en-US" altLang="ko-KR" dirty="0" err="1"/>
              <a:t>renderReportSourcing</a:t>
            </a:r>
            <a:r>
              <a:rPr lang="en-US" altLang="ko-KR" dirty="0"/>
              <a:t>", "</a:t>
            </a:r>
            <a:r>
              <a:rPr lang="ko-KR" altLang="en-US" dirty="0"/>
              <a:t>리포트</a:t>
            </a:r>
            <a:r>
              <a:rPr lang="en-US" altLang="ko-KR" dirty="0"/>
              <a:t>") ),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includeCSS</a:t>
            </a:r>
            <a:r>
              <a:rPr lang="en-US" altLang="ko-KR" dirty="0"/>
              <a:t>("www/html/globalModal.css"),</a:t>
            </a:r>
          </a:p>
          <a:p>
            <a:r>
              <a:rPr lang="en-US" altLang="ko-KR" dirty="0"/>
              <a:t>          column(2, </a:t>
            </a:r>
            <a:r>
              <a:rPr lang="en-US" altLang="ko-KR" dirty="0" err="1"/>
              <a:t>actionButton</a:t>
            </a:r>
            <a:r>
              <a:rPr lang="en-US" altLang="ko-KR" dirty="0"/>
              <a:t>("</a:t>
            </a:r>
            <a:r>
              <a:rPr lang="en-US" altLang="ko-KR" dirty="0" err="1"/>
              <a:t>renderReportCommonSource</a:t>
            </a:r>
            <a:r>
              <a:rPr lang="en-US" altLang="ko-KR" dirty="0"/>
              <a:t>", "</a:t>
            </a:r>
            <a:r>
              <a:rPr lang="ko-KR" altLang="en-US" dirty="0"/>
              <a:t>범용 리포트</a:t>
            </a:r>
            <a:r>
              <a:rPr lang="en-US" altLang="ko-KR" dirty="0"/>
              <a:t>") ),</a:t>
            </a:r>
          </a:p>
          <a:p>
            <a:r>
              <a:rPr lang="en-US" altLang="ko-KR" dirty="0"/>
              <a:t>          column(6, tags$h4(":::::::") ),</a:t>
            </a:r>
          </a:p>
          <a:p>
            <a:r>
              <a:rPr lang="en-US" altLang="ko-KR" dirty="0"/>
              <a:t>          column(2, </a:t>
            </a:r>
            <a:r>
              <a:rPr lang="en-US" altLang="ko-KR" dirty="0" err="1"/>
              <a:t>actionButton</a:t>
            </a:r>
            <a:r>
              <a:rPr lang="en-US" altLang="ko-KR" dirty="0"/>
              <a:t>("</a:t>
            </a:r>
            <a:r>
              <a:rPr lang="en-US" altLang="ko-KR" dirty="0" err="1"/>
              <a:t>treatVar</a:t>
            </a:r>
            <a:r>
              <a:rPr lang="en-US" altLang="ko-KR" dirty="0"/>
              <a:t>", "</a:t>
            </a:r>
            <a:r>
              <a:rPr lang="ko-KR" altLang="en-US" dirty="0"/>
              <a:t>변수 </a:t>
            </a:r>
            <a:r>
              <a:rPr lang="ko-KR" altLang="en-US" dirty="0" err="1"/>
              <a:t>전처리</a:t>
            </a:r>
            <a:r>
              <a:rPr lang="en-US" altLang="ko-KR" dirty="0"/>
              <a:t>") )       </a:t>
            </a:r>
          </a:p>
          <a:p>
            <a:r>
              <a:rPr lang="en-US" altLang="ko-KR" dirty="0"/>
              <a:t>       ),</a:t>
            </a:r>
          </a:p>
          <a:p>
            <a:r>
              <a:rPr lang="en-US" altLang="ko-KR" dirty="0"/>
              <a:t>    ~~~~~~~~~~~~~~~~~~~~~~~~~~~~~~~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5-2.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서브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메뉴용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A8D6C0-9B34-40C1-B5AB-F86ADB2F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22" y="2896053"/>
            <a:ext cx="4410075" cy="4019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3218" y="715674"/>
            <a:ext cx="346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dirty="0">
                <a:solidFill>
                  <a:srgbClr val="000000"/>
                </a:solidFill>
              </a:rPr>
              <a:t>Sourcing</a:t>
            </a:r>
            <a:r>
              <a:rPr lang="ko-KR" altLang="en-US" sz="1600" dirty="0">
                <a:solidFill>
                  <a:srgbClr val="000000"/>
                </a:solidFill>
              </a:rPr>
              <a:t>용 서브메뉴 </a:t>
            </a:r>
            <a:r>
              <a:rPr lang="ko-KR" altLang="en-US" sz="1600" b="1" dirty="0">
                <a:solidFill>
                  <a:srgbClr val="000000"/>
                </a:solidFill>
              </a:rPr>
              <a:t>생성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778C70-A25D-40BA-9936-72913AF6D8BA}"/>
              </a:ext>
            </a:extLst>
          </p:cNvPr>
          <p:cNvSpPr/>
          <p:nvPr/>
        </p:nvSpPr>
        <p:spPr>
          <a:xfrm>
            <a:off x="4801827" y="2157816"/>
            <a:ext cx="855677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DF64BB-FD1E-4657-98A7-2A5DAC0D0299}"/>
              </a:ext>
            </a:extLst>
          </p:cNvPr>
          <p:cNvSpPr/>
          <p:nvPr/>
        </p:nvSpPr>
        <p:spPr>
          <a:xfrm>
            <a:off x="5494260" y="2524595"/>
            <a:ext cx="1156705" cy="316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43F672-CF45-4943-8B5C-D61C300FE7A5}"/>
              </a:ext>
            </a:extLst>
          </p:cNvPr>
          <p:cNvSpPr/>
          <p:nvPr/>
        </p:nvSpPr>
        <p:spPr>
          <a:xfrm>
            <a:off x="5536729" y="4505915"/>
            <a:ext cx="733541" cy="310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7EA005-0EBA-4943-AB00-0F4633AC6B74}"/>
              </a:ext>
            </a:extLst>
          </p:cNvPr>
          <p:cNvSpPr/>
          <p:nvPr/>
        </p:nvSpPr>
        <p:spPr>
          <a:xfrm>
            <a:off x="8488392" y="4451098"/>
            <a:ext cx="992038" cy="3296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4ECD69-3387-478A-AED1-670058A489EB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5229666" y="2417875"/>
            <a:ext cx="673834" cy="2088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7CBF51-24F2-4754-8482-351E7ACE2351}"/>
              </a:ext>
            </a:extLst>
          </p:cNvPr>
          <p:cNvCxnSpPr>
            <a:cxnSpLocks/>
            <a:stCxn id="13" idx="6"/>
            <a:endCxn id="17" idx="0"/>
          </p:cNvCxnSpPr>
          <p:nvPr/>
        </p:nvCxnSpPr>
        <p:spPr>
          <a:xfrm>
            <a:off x="6650965" y="2682613"/>
            <a:ext cx="2333446" cy="1768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29C2475-E86D-47DD-9A20-EDF7B0C78750}"/>
              </a:ext>
            </a:extLst>
          </p:cNvPr>
          <p:cNvSpPr/>
          <p:nvPr/>
        </p:nvSpPr>
        <p:spPr>
          <a:xfrm>
            <a:off x="1091148" y="1536830"/>
            <a:ext cx="1453644" cy="310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AFAC73-07D9-4B48-ADDF-B1656EB6E896}"/>
              </a:ext>
            </a:extLst>
          </p:cNvPr>
          <p:cNvSpPr/>
          <p:nvPr/>
        </p:nvSpPr>
        <p:spPr>
          <a:xfrm>
            <a:off x="5404152" y="4134457"/>
            <a:ext cx="1021546" cy="310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D9FC9CD-FEB7-47CC-BF2C-4BB3064FA762}"/>
              </a:ext>
            </a:extLst>
          </p:cNvPr>
          <p:cNvCxnSpPr>
            <a:cxnSpLocks/>
            <a:stCxn id="23" idx="4"/>
            <a:endCxn id="24" idx="2"/>
          </p:cNvCxnSpPr>
          <p:nvPr/>
        </p:nvCxnSpPr>
        <p:spPr>
          <a:xfrm>
            <a:off x="1817970" y="1847576"/>
            <a:ext cx="3586182" cy="2442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3FC35-C668-48A0-BF90-7FE4E7826FDE}"/>
              </a:ext>
            </a:extLst>
          </p:cNvPr>
          <p:cNvSpPr txBox="1"/>
          <p:nvPr/>
        </p:nvSpPr>
        <p:spPr>
          <a:xfrm>
            <a:off x="21648" y="1021998"/>
            <a:ext cx="9906000" cy="375487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sourcingMainUI</a:t>
            </a:r>
            <a:r>
              <a:rPr lang="en-US" altLang="ko-KR" dirty="0"/>
              <a:t> &lt;- function()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tabsetPanel</a:t>
            </a:r>
            <a:r>
              <a:rPr lang="en-US" altLang="ko-KR" dirty="0"/>
              <a:t>( type="tabs",          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tabPanel</a:t>
            </a:r>
            <a:r>
              <a:rPr lang="en-US" altLang="ko-KR" dirty="0"/>
              <a:t>("SourcingSub1",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fluidPage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~~~~~~~~~~~~~~~~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fluidRow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column(3,</a:t>
            </a:r>
          </a:p>
          <a:p>
            <a:r>
              <a:rPr lang="en-US" altLang="ko-KR" dirty="0"/>
              <a:t>              switch(</a:t>
            </a:r>
            <a:r>
              <a:rPr lang="en-US" altLang="ko-KR" dirty="0" err="1"/>
              <a:t>sourcingCat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</a:t>
            </a:r>
            <a:r>
              <a:rPr lang="en-US" altLang="ko-KR" dirty="0" err="1"/>
              <a:t>RExample</a:t>
            </a:r>
            <a:r>
              <a:rPr lang="en-US" altLang="ko-KR" dirty="0"/>
              <a:t> = {</a:t>
            </a:r>
            <a:r>
              <a:rPr lang="en-US" altLang="ko-KR" dirty="0" err="1"/>
              <a:t>radioButtons</a:t>
            </a:r>
            <a:r>
              <a:rPr lang="en-US" altLang="ko-KR" dirty="0"/>
              <a:t>("source", "</a:t>
            </a:r>
            <a:r>
              <a:rPr lang="ko-KR" altLang="en-US" dirty="0"/>
              <a:t>원천 </a:t>
            </a:r>
            <a:r>
              <a:rPr lang="ko-KR" altLang="en-US" dirty="0" err="1"/>
              <a:t>데이타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	       c("empty","</a:t>
            </a:r>
            <a:r>
              <a:rPr lang="ko-KR" altLang="en-US" dirty="0" err="1"/>
              <a:t>수입세</a:t>
            </a:r>
            <a:r>
              <a:rPr lang="ko-KR" altLang="en-US" dirty="0"/>
              <a:t> 환급</a:t>
            </a:r>
            <a:r>
              <a:rPr lang="en-US" altLang="ko-KR" dirty="0"/>
              <a:t>"="</a:t>
            </a:r>
            <a:r>
              <a:rPr lang="en-US" altLang="ko-KR" dirty="0" err="1"/>
              <a:t>importTaxRefund</a:t>
            </a:r>
            <a:r>
              <a:rPr lang="en-US" altLang="ko-KR" dirty="0"/>
              <a:t>","</a:t>
            </a:r>
            <a:r>
              <a:rPr lang="en-US" altLang="ko-KR" dirty="0" err="1"/>
              <a:t>mtcars</a:t>
            </a:r>
            <a:r>
              <a:rPr lang="en-US" altLang="ko-KR" dirty="0"/>
              <a:t>", "diamonds","</a:t>
            </a:r>
            <a:r>
              <a:rPr lang="ko-KR" altLang="en-US" dirty="0"/>
              <a:t>범용</a:t>
            </a:r>
            <a:r>
              <a:rPr lang="en-US" altLang="ko-KR" dirty="0"/>
              <a:t>"="EXCEL", "clipboard" ))}</a:t>
            </a:r>
          </a:p>
          <a:p>
            <a:r>
              <a:rPr lang="en-US" altLang="ko-KR" dirty="0"/>
              <a:t>          ),</a:t>
            </a:r>
          </a:p>
          <a:p>
            <a:r>
              <a:rPr lang="en-US" altLang="ko-KR" dirty="0"/>
              <a:t>          column(9, </a:t>
            </a:r>
            <a:r>
              <a:rPr lang="en-US" altLang="ko-KR" dirty="0" err="1"/>
              <a:t>verbatimTextOutput</a:t>
            </a:r>
            <a:r>
              <a:rPr lang="en-US" altLang="ko-KR" dirty="0"/>
              <a:t>("</a:t>
            </a:r>
            <a:r>
              <a:rPr lang="en-US" altLang="ko-KR" dirty="0" err="1"/>
              <a:t>strDFsource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        )</a:t>
            </a:r>
          </a:p>
          <a:p>
            <a:r>
              <a:rPr lang="en-US" altLang="ko-KR" dirty="0"/>
              <a:t>      )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/>
              <a:t>  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C463286-9A63-4B8B-84B1-6FE513615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04"/>
          <a:stretch/>
        </p:blipFill>
        <p:spPr>
          <a:xfrm>
            <a:off x="2738108" y="3688159"/>
            <a:ext cx="6629400" cy="295150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5-2.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서브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메뉴용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3218" y="715674"/>
            <a:ext cx="346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dirty="0">
                <a:solidFill>
                  <a:srgbClr val="000000"/>
                </a:solidFill>
              </a:rPr>
              <a:t>Sourcing</a:t>
            </a:r>
            <a:r>
              <a:rPr lang="ko-KR" altLang="en-US" sz="1600" dirty="0">
                <a:solidFill>
                  <a:srgbClr val="000000"/>
                </a:solidFill>
              </a:rPr>
              <a:t>용 서브메뉴 </a:t>
            </a:r>
            <a:r>
              <a:rPr lang="ko-KR" altLang="en-US" sz="1600" b="1" dirty="0">
                <a:solidFill>
                  <a:srgbClr val="000000"/>
                </a:solidFill>
              </a:rPr>
              <a:t>생성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778C70-A25D-40BA-9936-72913AF6D8BA}"/>
              </a:ext>
            </a:extLst>
          </p:cNvPr>
          <p:cNvSpPr/>
          <p:nvPr/>
        </p:nvSpPr>
        <p:spPr>
          <a:xfrm>
            <a:off x="2285262" y="2822803"/>
            <a:ext cx="1147233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DF64BB-FD1E-4657-98A7-2A5DAC0D0299}"/>
              </a:ext>
            </a:extLst>
          </p:cNvPr>
          <p:cNvSpPr/>
          <p:nvPr/>
        </p:nvSpPr>
        <p:spPr>
          <a:xfrm>
            <a:off x="3322937" y="3396770"/>
            <a:ext cx="1328468" cy="291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7EA005-0EBA-4943-AB00-0F4633AC6B74}"/>
              </a:ext>
            </a:extLst>
          </p:cNvPr>
          <p:cNvSpPr/>
          <p:nvPr/>
        </p:nvSpPr>
        <p:spPr>
          <a:xfrm>
            <a:off x="7185804" y="4820643"/>
            <a:ext cx="2441275" cy="20373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4ECD69-3387-478A-AED1-670058A489EB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2858879" y="3082862"/>
            <a:ext cx="586595" cy="1737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7CBF51-24F2-4754-8482-351E7ACE235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032070" y="3688159"/>
            <a:ext cx="4374372" cy="1132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F43F672-CF45-4943-8B5C-D61C300FE7A5}"/>
              </a:ext>
            </a:extLst>
          </p:cNvPr>
          <p:cNvSpPr/>
          <p:nvPr/>
        </p:nvSpPr>
        <p:spPr>
          <a:xfrm>
            <a:off x="2858878" y="4820643"/>
            <a:ext cx="1173192" cy="1862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3FC35-C668-48A0-BF90-7FE4E7826FDE}"/>
              </a:ext>
            </a:extLst>
          </p:cNvPr>
          <p:cNvSpPr txBox="1"/>
          <p:nvPr/>
        </p:nvSpPr>
        <p:spPr>
          <a:xfrm>
            <a:off x="21648" y="1021998"/>
            <a:ext cx="9906000" cy="547842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output$strDFsource</a:t>
            </a:r>
            <a:r>
              <a:rPr lang="en-US" altLang="ko-KR" dirty="0"/>
              <a:t> &lt;- </a:t>
            </a:r>
            <a:r>
              <a:rPr lang="en-US" altLang="ko-KR" dirty="0" err="1"/>
              <a:t>renderPrint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chosenDFSourceFile</a:t>
            </a:r>
            <a:r>
              <a:rPr lang="en-US" altLang="ko-KR" dirty="0"/>
              <a:t> &lt;&lt;- ""</a:t>
            </a:r>
          </a:p>
          <a:p>
            <a:r>
              <a:rPr lang="en-US" altLang="ko-KR" dirty="0"/>
              <a:t>    show("</a:t>
            </a:r>
            <a:r>
              <a:rPr lang="en-US" altLang="ko-KR" dirty="0" err="1"/>
              <a:t>renderReportSourcing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hide("</a:t>
            </a:r>
            <a:r>
              <a:rPr lang="en-US" altLang="ko-KR" dirty="0" err="1"/>
              <a:t>treatVar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      switch(</a:t>
            </a:r>
            <a:r>
              <a:rPr lang="en-US" altLang="ko-KR" dirty="0" err="1"/>
              <a:t>input$source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importTaxRefund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               source("sourcing/</a:t>
            </a:r>
            <a:r>
              <a:rPr lang="en-US" altLang="ko-KR" dirty="0" err="1"/>
              <a:t>importTaxRefund</a:t>
            </a:r>
            <a:r>
              <a:rPr lang="en-US" altLang="ko-KR" dirty="0"/>
              <a:t>/</a:t>
            </a:r>
            <a:r>
              <a:rPr lang="en-US" altLang="ko-KR" dirty="0" err="1"/>
              <a:t>loadSource.R</a:t>
            </a:r>
            <a:r>
              <a:rPr lang="en-US" altLang="ko-KR" dirty="0"/>
              <a:t>", encoding="UTF-8")</a:t>
            </a:r>
          </a:p>
          <a:p>
            <a:r>
              <a:rPr lang="en-US" altLang="ko-KR" dirty="0"/>
              <a:t>               </a:t>
            </a:r>
            <a:r>
              <a:rPr lang="en-US" altLang="ko-KR" dirty="0" err="1"/>
              <a:t>loadSource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},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mtcars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               source("sourcing/</a:t>
            </a:r>
            <a:r>
              <a:rPr lang="en-US" altLang="ko-KR" dirty="0" err="1"/>
              <a:t>mtcars</a:t>
            </a:r>
            <a:r>
              <a:rPr lang="en-US" altLang="ko-KR" dirty="0"/>
              <a:t>/</a:t>
            </a:r>
            <a:r>
              <a:rPr lang="en-US" altLang="ko-KR" dirty="0" err="1"/>
              <a:t>loadSource.R</a:t>
            </a:r>
            <a:r>
              <a:rPr lang="en-US" altLang="ko-KR" dirty="0"/>
              <a:t>", encoding="UTF-8")</a:t>
            </a:r>
          </a:p>
          <a:p>
            <a:r>
              <a:rPr lang="en-US" altLang="ko-KR" dirty="0"/>
              <a:t>               </a:t>
            </a:r>
            <a:r>
              <a:rPr lang="en-US" altLang="ko-KR" dirty="0" err="1"/>
              <a:t>loadSource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},</a:t>
            </a:r>
          </a:p>
          <a:p>
            <a:r>
              <a:rPr lang="en-US" altLang="ko-KR" dirty="0"/>
              <a:t>             diamonds = {</a:t>
            </a:r>
          </a:p>
          <a:p>
            <a:r>
              <a:rPr lang="en-US" altLang="ko-KR" dirty="0"/>
              <a:t>               source("sourcing/diamonds/</a:t>
            </a:r>
            <a:r>
              <a:rPr lang="en-US" altLang="ko-KR" dirty="0" err="1"/>
              <a:t>loadSource.R</a:t>
            </a:r>
            <a:r>
              <a:rPr lang="en-US" altLang="ko-KR" dirty="0"/>
              <a:t>", encoding="UTF-8")</a:t>
            </a:r>
          </a:p>
          <a:p>
            <a:r>
              <a:rPr lang="en-US" altLang="ko-KR" dirty="0"/>
              <a:t>               </a:t>
            </a:r>
            <a:r>
              <a:rPr lang="en-US" altLang="ko-KR" dirty="0" err="1"/>
              <a:t>loadSource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},</a:t>
            </a:r>
          </a:p>
          <a:p>
            <a:r>
              <a:rPr lang="en-US" altLang="ko-KR" dirty="0"/>
              <a:t>             EXCEL = {</a:t>
            </a:r>
          </a:p>
          <a:p>
            <a:r>
              <a:rPr lang="en-US" altLang="ko-KR" dirty="0"/>
              <a:t>               show("</a:t>
            </a:r>
            <a:r>
              <a:rPr lang="en-US" altLang="ko-KR" dirty="0" err="1"/>
              <a:t>treatVar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       source("sourcing/EXCEL/</a:t>
            </a:r>
            <a:r>
              <a:rPr lang="en-US" altLang="ko-KR" dirty="0" err="1"/>
              <a:t>loadSource.R</a:t>
            </a:r>
            <a:r>
              <a:rPr lang="en-US" altLang="ko-KR" dirty="0"/>
              <a:t>", encoding="UTF-8")</a:t>
            </a:r>
          </a:p>
          <a:p>
            <a:r>
              <a:rPr lang="en-US" altLang="ko-KR" dirty="0"/>
              <a:t>               </a:t>
            </a:r>
            <a:r>
              <a:rPr lang="en-US" altLang="ko-KR" dirty="0" err="1"/>
              <a:t>loadSource</a:t>
            </a:r>
            <a:r>
              <a:rPr lang="en-US" altLang="ko-KR" dirty="0"/>
              <a:t>()           </a:t>
            </a:r>
          </a:p>
          <a:p>
            <a:endParaRPr lang="en-US" altLang="ko-KR" dirty="0"/>
          </a:p>
          <a:p>
            <a:r>
              <a:rPr lang="en-US" altLang="ko-KR" dirty="0"/>
              <a:t>             },</a:t>
            </a:r>
          </a:p>
          <a:p>
            <a:r>
              <a:rPr lang="en-US" altLang="ko-KR" dirty="0"/>
              <a:t>      ~~~~~~~~~~~~~~~~~~~~~~~~~~~~~~~~~~~~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5-3. 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원천데이터 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Sourcing </a:t>
            </a:r>
            <a:r>
              <a:rPr kumimoji="0" lang="ko-KR" altLang="en-US" sz="2800" dirty="0" err="1">
                <a:latin typeface="HY헤드라인M" pitchFamily="18" charset="-127"/>
                <a:ea typeface="HY헤드라인M" pitchFamily="18" charset="-127"/>
              </a:rPr>
              <a:t>대화창용</a:t>
            </a:r>
            <a:r>
              <a:rPr kumimoji="0" lang="ko-KR" altLang="en-US" sz="28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3218" y="715674"/>
            <a:ext cx="4121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>
                <a:solidFill>
                  <a:srgbClr val="000000"/>
                </a:solidFill>
              </a:rPr>
              <a:t>원천데이터 라디오버튼 클릭 대응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4D68F9-0634-4C12-872D-20ADAAA2AA6F}"/>
              </a:ext>
            </a:extLst>
          </p:cNvPr>
          <p:cNvSpPr/>
          <p:nvPr/>
        </p:nvSpPr>
        <p:spPr>
          <a:xfrm>
            <a:off x="113885" y="4538565"/>
            <a:ext cx="6253360" cy="20373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0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3FC35-C668-48A0-BF90-7FE4E7826FDE}"/>
              </a:ext>
            </a:extLst>
          </p:cNvPr>
          <p:cNvSpPr txBox="1"/>
          <p:nvPr/>
        </p:nvSpPr>
        <p:spPr>
          <a:xfrm>
            <a:off x="21648" y="1021998"/>
            <a:ext cx="9906000" cy="483209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~~~~~~~~~~~~~~~~~~~~~~~~~~~~~~~~~~~~~~</a:t>
            </a:r>
          </a:p>
          <a:p>
            <a:endParaRPr lang="en-US" altLang="ko-KR" dirty="0"/>
          </a:p>
          <a:p>
            <a:r>
              <a:rPr lang="en-US" altLang="ko-KR" dirty="0"/>
              <a:t>                 clipboard = {</a:t>
            </a:r>
          </a:p>
          <a:p>
            <a:r>
              <a:rPr lang="en-US" altLang="ko-KR" dirty="0"/>
              <a:t>                 </a:t>
            </a:r>
            <a:r>
              <a:rPr lang="en-US" altLang="ko-KR" dirty="0" err="1"/>
              <a:t>DFSource</a:t>
            </a:r>
            <a:r>
              <a:rPr lang="en-US" altLang="ko-KR" dirty="0"/>
              <a:t> &lt;&lt;- </a:t>
            </a:r>
            <a:r>
              <a:rPr lang="en-US" altLang="ko-KR" dirty="0" err="1"/>
              <a:t>read.delim</a:t>
            </a:r>
            <a:r>
              <a:rPr lang="en-US" altLang="ko-KR" dirty="0"/>
              <a:t>("clipboard", </a:t>
            </a:r>
            <a:r>
              <a:rPr lang="en-US" altLang="ko-KR" dirty="0" err="1"/>
              <a:t>stringsAsFactors</a:t>
            </a:r>
            <a:r>
              <a:rPr lang="en-US" altLang="ko-KR" dirty="0"/>
              <a:t> = T) </a:t>
            </a:r>
          </a:p>
          <a:p>
            <a:r>
              <a:rPr lang="en-US" altLang="ko-KR" dirty="0"/>
              <a:t>                 # </a:t>
            </a:r>
            <a:r>
              <a:rPr lang="ko-KR" altLang="en-US" dirty="0"/>
              <a:t>빈 </a:t>
            </a:r>
            <a:r>
              <a:rPr lang="en-US" altLang="ko-KR" dirty="0" err="1"/>
              <a:t>InsertReqInputUI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</a:p>
          <a:p>
            <a:r>
              <a:rPr lang="ko-KR" altLang="en-US" dirty="0"/>
              <a:t>                 </a:t>
            </a:r>
            <a:r>
              <a:rPr lang="en-US" altLang="ko-KR" dirty="0"/>
              <a:t>source("sourcing/clipboard/function/</a:t>
            </a:r>
            <a:r>
              <a:rPr lang="en-US" altLang="ko-KR" dirty="0" err="1"/>
              <a:t>InsertReqInputUI.R</a:t>
            </a:r>
            <a:r>
              <a:rPr lang="en-US" altLang="ko-KR" dirty="0"/>
              <a:t>", encoding="UTF-8")</a:t>
            </a:r>
          </a:p>
          <a:p>
            <a:r>
              <a:rPr lang="en-US" altLang="ko-KR" dirty="0"/>
              <a:t>             },</a:t>
            </a:r>
          </a:p>
          <a:p>
            <a:r>
              <a:rPr lang="en-US" altLang="ko-KR" dirty="0"/>
              <a:t>            empty = {</a:t>
            </a:r>
          </a:p>
          <a:p>
            <a:r>
              <a:rPr lang="en-US" altLang="ko-KR" dirty="0"/>
              <a:t>                 return()</a:t>
            </a:r>
          </a:p>
          <a:p>
            <a:r>
              <a:rPr lang="en-US" altLang="ko-KR" dirty="0"/>
              <a:t>             },</a:t>
            </a:r>
          </a:p>
          <a:p>
            <a:r>
              <a:rPr lang="en-US" altLang="ko-KR" dirty="0"/>
              <a:t>             {}</a:t>
            </a:r>
          </a:p>
          <a:p>
            <a:endParaRPr lang="en-US" altLang="ko-KR" dirty="0"/>
          </a:p>
          <a:p>
            <a:r>
              <a:rPr lang="en-US" altLang="ko-KR" dirty="0"/>
              <a:t>      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bHOT</a:t>
            </a:r>
            <a:r>
              <a:rPr lang="en-US" altLang="ko-KR" dirty="0"/>
              <a:t> &lt;- rep("Normal", NROW(</a:t>
            </a:r>
            <a:r>
              <a:rPr lang="en-US" altLang="ko-KR" dirty="0" err="1"/>
              <a:t>DFSource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clusterGr</a:t>
            </a:r>
            <a:r>
              <a:rPr lang="en-US" altLang="ko-KR" dirty="0"/>
              <a:t> &lt;- rep("1", NROW(</a:t>
            </a:r>
            <a:r>
              <a:rPr lang="en-US" altLang="ko-KR" dirty="0" err="1"/>
              <a:t>DFSource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sampleCode</a:t>
            </a:r>
            <a:r>
              <a:rPr lang="en-US" altLang="ko-KR" dirty="0"/>
              <a:t> &lt;- rep("remains", NROW(</a:t>
            </a:r>
            <a:r>
              <a:rPr lang="en-US" altLang="ko-KR" dirty="0" err="1"/>
              <a:t>DFSource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DFSource</a:t>
            </a:r>
            <a:r>
              <a:rPr lang="en-US" altLang="ko-KR" dirty="0"/>
              <a:t> &lt;&lt;- </a:t>
            </a:r>
            <a:r>
              <a:rPr lang="en-US" altLang="ko-KR" dirty="0" err="1"/>
              <a:t>cbind</a:t>
            </a:r>
            <a:r>
              <a:rPr lang="en-US" altLang="ko-KR" dirty="0"/>
              <a:t>(</a:t>
            </a:r>
            <a:r>
              <a:rPr lang="en-US" altLang="ko-KR" dirty="0" err="1"/>
              <a:t>sampleCode</a:t>
            </a:r>
            <a:r>
              <a:rPr lang="en-US" altLang="ko-KR" dirty="0"/>
              <a:t>, </a:t>
            </a:r>
            <a:r>
              <a:rPr lang="en-US" altLang="ko-KR" dirty="0" err="1"/>
              <a:t>bHOT</a:t>
            </a:r>
            <a:r>
              <a:rPr lang="en-US" altLang="ko-KR" dirty="0"/>
              <a:t>, </a:t>
            </a:r>
            <a:r>
              <a:rPr lang="en-US" altLang="ko-KR" dirty="0" err="1"/>
              <a:t>clusterGr</a:t>
            </a:r>
            <a:r>
              <a:rPr lang="en-US" altLang="ko-KR" dirty="0"/>
              <a:t>,  </a:t>
            </a:r>
            <a:r>
              <a:rPr lang="en-US" altLang="ko-KR" dirty="0" err="1"/>
              <a:t>DFSource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reactDFSource</a:t>
            </a:r>
            <a:r>
              <a:rPr lang="en-US" altLang="ko-KR" dirty="0"/>
              <a:t>(</a:t>
            </a:r>
            <a:r>
              <a:rPr lang="en-US" altLang="ko-KR" dirty="0" err="1"/>
              <a:t>DFSource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curSampleExplore</a:t>
            </a:r>
            <a:r>
              <a:rPr lang="en-US" altLang="ko-KR" dirty="0"/>
              <a:t> &lt;&lt;- </a:t>
            </a:r>
            <a:r>
              <a:rPr lang="en-US" altLang="ko-KR" dirty="0" err="1"/>
              <a:t>DFSource</a:t>
            </a:r>
            <a:endParaRPr lang="en-US" altLang="ko-KR" dirty="0"/>
          </a:p>
          <a:p>
            <a:r>
              <a:rPr lang="en-US" altLang="ko-KR" dirty="0"/>
              <a:t>      str(</a:t>
            </a:r>
            <a:r>
              <a:rPr lang="en-US" altLang="ko-KR" dirty="0" err="1"/>
              <a:t>DFSource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})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A38A9-27EA-47AB-922F-2204085EF59E}"/>
              </a:ext>
            </a:extLst>
          </p:cNvPr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5-3.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원천데이터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Sourcing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대화창용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36235-1A04-40E7-AF43-993628259966}"/>
              </a:ext>
            </a:extLst>
          </p:cNvPr>
          <p:cNvSpPr txBox="1"/>
          <p:nvPr/>
        </p:nvSpPr>
        <p:spPr>
          <a:xfrm>
            <a:off x="313218" y="715674"/>
            <a:ext cx="4121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>
                <a:solidFill>
                  <a:srgbClr val="000000"/>
                </a:solidFill>
              </a:rPr>
              <a:t>원천데이터 라디오버튼 클릭 대응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8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3FC35-C668-48A0-BF90-7FE4E7826FDE}"/>
              </a:ext>
            </a:extLst>
          </p:cNvPr>
          <p:cNvSpPr txBox="1"/>
          <p:nvPr/>
        </p:nvSpPr>
        <p:spPr>
          <a:xfrm>
            <a:off x="21648" y="1021998"/>
            <a:ext cx="9906000" cy="526297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loadSource</a:t>
            </a:r>
            <a:r>
              <a:rPr lang="en-US" altLang="ko-KR" dirty="0"/>
              <a:t> &lt;- function()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projectWD</a:t>
            </a:r>
            <a:r>
              <a:rPr lang="en-US" altLang="ko-KR" dirty="0"/>
              <a:t> &lt;- </a:t>
            </a:r>
            <a:r>
              <a:rPr lang="en-US" altLang="ko-KR" dirty="0" err="1"/>
              <a:t>getwd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setwd</a:t>
            </a:r>
            <a:r>
              <a:rPr lang="en-US" altLang="ko-KR" dirty="0"/>
              <a:t>("..")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dirPath</a:t>
            </a:r>
            <a:r>
              <a:rPr lang="en-US" altLang="ko-KR" dirty="0"/>
              <a:t> &lt;- paste0(</a:t>
            </a:r>
            <a:r>
              <a:rPr lang="en-US" altLang="ko-KR" dirty="0" err="1"/>
              <a:t>getwd</a:t>
            </a:r>
            <a:r>
              <a:rPr lang="en-US" altLang="ko-KR" dirty="0"/>
              <a:t>(),"/USER/EXCEL")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setwd</a:t>
            </a:r>
            <a:r>
              <a:rPr lang="en-US" altLang="ko-KR" dirty="0"/>
              <a:t>(</a:t>
            </a:r>
            <a:r>
              <a:rPr lang="en-US" altLang="ko-KR" dirty="0" err="1"/>
              <a:t>dirPath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# Tell R to sleep until the current directory matches the expected directory</a:t>
            </a:r>
          </a:p>
          <a:p>
            <a:r>
              <a:rPr lang="en-US" altLang="ko-KR" dirty="0"/>
              <a:t>  while(</a:t>
            </a:r>
            <a:r>
              <a:rPr lang="en-US" altLang="ko-KR" dirty="0" err="1"/>
              <a:t>getwd</a:t>
            </a:r>
            <a:r>
              <a:rPr lang="en-US" altLang="ko-KR" dirty="0"/>
              <a:t>() != </a:t>
            </a:r>
            <a:r>
              <a:rPr lang="en-US" altLang="ko-KR" dirty="0" err="1"/>
              <a:t>normalizePath</a:t>
            </a:r>
            <a:r>
              <a:rPr lang="en-US" altLang="ko-KR" dirty="0"/>
              <a:t>(</a:t>
            </a:r>
            <a:r>
              <a:rPr lang="en-US" altLang="ko-KR" dirty="0" err="1"/>
              <a:t>dirPath</a:t>
            </a:r>
            <a:r>
              <a:rPr lang="en-US" altLang="ko-KR" dirty="0"/>
              <a:t>, </a:t>
            </a:r>
            <a:r>
              <a:rPr lang="en-US" altLang="ko-KR" dirty="0" err="1"/>
              <a:t>winslash</a:t>
            </a:r>
            <a:r>
              <a:rPr lang="en-US" altLang="ko-KR" dirty="0"/>
              <a:t>="/"))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Sys.sleep</a:t>
            </a:r>
            <a:r>
              <a:rPr lang="en-US" altLang="ko-KR" dirty="0"/>
              <a:t>(0.02)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filePath</a:t>
            </a:r>
            <a:r>
              <a:rPr lang="en-US" altLang="ko-KR" dirty="0"/>
              <a:t> &lt;- </a:t>
            </a:r>
            <a:r>
              <a:rPr lang="en-US" altLang="ko-KR" dirty="0" err="1"/>
              <a:t>file.choose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chosenDFSourceFileExt</a:t>
            </a:r>
            <a:r>
              <a:rPr lang="en-US" altLang="ko-KR" dirty="0"/>
              <a:t> &lt;&lt;- </a:t>
            </a:r>
            <a:r>
              <a:rPr lang="en-US" altLang="ko-KR" dirty="0" err="1"/>
              <a:t>str_split</a:t>
            </a:r>
            <a:r>
              <a:rPr lang="en-US" altLang="ko-KR" dirty="0"/>
              <a:t>(</a:t>
            </a:r>
            <a:r>
              <a:rPr lang="en-US" altLang="ko-KR" dirty="0" err="1"/>
              <a:t>filePath</a:t>
            </a:r>
            <a:r>
              <a:rPr lang="en-US" altLang="ko-KR" dirty="0"/>
              <a:t>, "\\\\")[[1]][length( </a:t>
            </a:r>
            <a:r>
              <a:rPr lang="en-US" altLang="ko-KR" dirty="0" err="1"/>
              <a:t>str_split</a:t>
            </a:r>
            <a:r>
              <a:rPr lang="en-US" altLang="ko-KR" dirty="0"/>
              <a:t>(</a:t>
            </a:r>
            <a:r>
              <a:rPr lang="en-US" altLang="ko-KR" dirty="0" err="1"/>
              <a:t>filePath</a:t>
            </a:r>
            <a:r>
              <a:rPr lang="en-US" altLang="ko-KR" dirty="0"/>
              <a:t>, "\\\\")[[1]])]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chosenDFSourceFile</a:t>
            </a:r>
            <a:r>
              <a:rPr lang="en-US" altLang="ko-KR" dirty="0"/>
              <a:t> &lt;&lt;- </a:t>
            </a:r>
            <a:r>
              <a:rPr lang="en-US" altLang="ko-KR" dirty="0" err="1"/>
              <a:t>str_split</a:t>
            </a:r>
            <a:r>
              <a:rPr lang="en-US" altLang="ko-KR" dirty="0"/>
              <a:t>(</a:t>
            </a:r>
            <a:r>
              <a:rPr lang="en-US" altLang="ko-KR" dirty="0" err="1"/>
              <a:t>chosenDFSourceFileExt</a:t>
            </a:r>
            <a:r>
              <a:rPr lang="en-US" altLang="ko-KR" dirty="0"/>
              <a:t>, "\\.")[[1]][1]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chosenDFSourceExt</a:t>
            </a:r>
            <a:r>
              <a:rPr lang="en-US" altLang="ko-KR" dirty="0"/>
              <a:t> &lt;- </a:t>
            </a:r>
            <a:r>
              <a:rPr lang="en-US" altLang="ko-KR" dirty="0" err="1"/>
              <a:t>str_split</a:t>
            </a:r>
            <a:r>
              <a:rPr lang="en-US" altLang="ko-KR" dirty="0"/>
              <a:t>(</a:t>
            </a:r>
            <a:r>
              <a:rPr lang="en-US" altLang="ko-KR" dirty="0" err="1"/>
              <a:t>chosenDFSourceFileExt</a:t>
            </a:r>
            <a:r>
              <a:rPr lang="en-US" altLang="ko-KR" dirty="0"/>
              <a:t>, "\\.")[[1]][2]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setwd</a:t>
            </a:r>
            <a:r>
              <a:rPr lang="en-US" altLang="ko-KR" dirty="0"/>
              <a:t>("../../</a:t>
            </a:r>
            <a:r>
              <a:rPr lang="en-US" altLang="ko-KR" dirty="0" err="1"/>
              <a:t>AutoReport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switch(</a:t>
            </a:r>
            <a:r>
              <a:rPr lang="en-US" altLang="ko-KR" dirty="0" err="1"/>
              <a:t>chosenDFSourceExt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csv = {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DFSource</a:t>
            </a:r>
            <a:r>
              <a:rPr lang="en-US" altLang="ko-KR" dirty="0"/>
              <a:t> &lt;&lt;- </a:t>
            </a:r>
            <a:r>
              <a:rPr lang="en-US" altLang="ko-KR" dirty="0" err="1"/>
              <a:t>read_csv</a:t>
            </a:r>
            <a:r>
              <a:rPr lang="en-US" altLang="ko-KR" dirty="0"/>
              <a:t>(</a:t>
            </a:r>
            <a:r>
              <a:rPr lang="en-US" altLang="ko-KR" dirty="0" err="1"/>
              <a:t>filePath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},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rds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DFSource</a:t>
            </a:r>
            <a:r>
              <a:rPr lang="en-US" altLang="ko-KR" dirty="0"/>
              <a:t> &lt;&lt;- </a:t>
            </a:r>
            <a:r>
              <a:rPr lang="en-US" altLang="ko-KR" dirty="0" err="1"/>
              <a:t>read_rds</a:t>
            </a:r>
            <a:r>
              <a:rPr lang="en-US" altLang="ko-KR" dirty="0"/>
              <a:t>(</a:t>
            </a:r>
            <a:r>
              <a:rPr lang="en-US" altLang="ko-KR" dirty="0" err="1"/>
              <a:t>filePath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}</a:t>
            </a:r>
          </a:p>
          <a:p>
            <a:r>
              <a:rPr lang="en-US" altLang="ko-KR" dirty="0"/>
              <a:t>~~~~~~~~~~~~~~~~~~~~~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59C44-AE45-4B04-BE08-EC701C0D053C}"/>
              </a:ext>
            </a:extLst>
          </p:cNvPr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5-3.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원천데이터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Sourcing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대화창용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99F13-B7B8-4546-B12C-E79CDF97AAC1}"/>
              </a:ext>
            </a:extLst>
          </p:cNvPr>
          <p:cNvSpPr txBox="1"/>
          <p:nvPr/>
        </p:nvSpPr>
        <p:spPr>
          <a:xfrm>
            <a:off x="313218" y="715674"/>
            <a:ext cx="3711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범용데이터 선정 </a:t>
            </a:r>
            <a:r>
              <a:rPr lang="ko-KR" altLang="en-US" sz="1600" dirty="0" err="1">
                <a:solidFill>
                  <a:srgbClr val="000000"/>
                </a:solidFill>
              </a:rPr>
              <a:t>대화창</a:t>
            </a:r>
            <a:r>
              <a:rPr lang="ko-KR" altLang="en-US" sz="1600" dirty="0">
                <a:solidFill>
                  <a:srgbClr val="000000"/>
                </a:solidFill>
              </a:rPr>
              <a:t> 생성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3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59C44-AE45-4B04-BE08-EC701C0D053C}"/>
              </a:ext>
            </a:extLst>
          </p:cNvPr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5-3.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원천데이터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Sourcing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대화창용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99F13-B7B8-4546-B12C-E79CDF97AAC1}"/>
              </a:ext>
            </a:extLst>
          </p:cNvPr>
          <p:cNvSpPr txBox="1"/>
          <p:nvPr/>
        </p:nvSpPr>
        <p:spPr>
          <a:xfrm>
            <a:off x="313218" y="715674"/>
            <a:ext cx="3711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범용데이터 선정 </a:t>
            </a:r>
            <a:r>
              <a:rPr lang="ko-KR" altLang="en-US" sz="1600" dirty="0" err="1">
                <a:solidFill>
                  <a:srgbClr val="000000"/>
                </a:solidFill>
              </a:rPr>
              <a:t>대화창</a:t>
            </a:r>
            <a:r>
              <a:rPr lang="ko-KR" altLang="en-US" sz="1600" dirty="0">
                <a:solidFill>
                  <a:srgbClr val="000000"/>
                </a:solidFill>
              </a:rPr>
              <a:t> 생성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A697C2-220A-47D3-B1EA-32D097C4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54228"/>
            <a:ext cx="90678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3) Auto-Reporting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주요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0470" y="805417"/>
            <a:ext cx="349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b="1" dirty="0">
                <a:solidFill>
                  <a:srgbClr val="000000"/>
                </a:solidFill>
              </a:rPr>
              <a:t>Radio Button </a:t>
            </a:r>
            <a:r>
              <a:rPr lang="ko-KR" altLang="en-US" sz="1600" b="1" dirty="0" err="1">
                <a:solidFill>
                  <a:srgbClr val="000000"/>
                </a:solidFill>
              </a:rPr>
              <a:t>대화창</a:t>
            </a:r>
            <a:r>
              <a:rPr lang="ko-KR" altLang="en-US" sz="1600" b="1" dirty="0">
                <a:solidFill>
                  <a:srgbClr val="000000"/>
                </a:solidFill>
              </a:rPr>
              <a:t> 생성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778C70-A25D-40BA-9936-72913AF6D8BA}"/>
              </a:ext>
            </a:extLst>
          </p:cNvPr>
          <p:cNvSpPr/>
          <p:nvPr/>
        </p:nvSpPr>
        <p:spPr>
          <a:xfrm>
            <a:off x="3707934" y="1350619"/>
            <a:ext cx="855677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3ECD1-E8F6-4D65-AE67-E99A089D15C6}"/>
              </a:ext>
            </a:extLst>
          </p:cNvPr>
          <p:cNvSpPr txBox="1"/>
          <p:nvPr/>
        </p:nvSpPr>
        <p:spPr>
          <a:xfrm>
            <a:off x="892728" y="1319229"/>
            <a:ext cx="8120543" cy="30777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showModal</a:t>
            </a:r>
            <a:r>
              <a:rPr lang="en-US" altLang="ko-KR" dirty="0"/>
              <a:t>(</a:t>
            </a:r>
            <a:r>
              <a:rPr lang="en-US" altLang="ko-KR" dirty="0" err="1"/>
              <a:t>ModalRadioButtons</a:t>
            </a:r>
            <a:r>
              <a:rPr lang="en-US" altLang="ko-KR" dirty="0"/>
              <a:t>(</a:t>
            </a:r>
            <a:r>
              <a:rPr lang="en-US" altLang="ko-KR" dirty="0" err="1"/>
              <a:t>numVar</a:t>
            </a:r>
            <a:r>
              <a:rPr lang="en-US" altLang="ko-KR" dirty="0"/>
              <a:t>, </a:t>
            </a:r>
            <a:r>
              <a:rPr lang="en-US" altLang="ko-KR" dirty="0" err="1"/>
              <a:t>numVar</a:t>
            </a:r>
            <a:r>
              <a:rPr lang="en-US" altLang="ko-KR" dirty="0"/>
              <a:t>, "</a:t>
            </a:r>
            <a:r>
              <a:rPr lang="en-US" altLang="ko-KR" dirty="0" err="1"/>
              <a:t>okMCP</a:t>
            </a:r>
            <a:r>
              <a:rPr lang="en-US" altLang="ko-KR" dirty="0"/>
              <a:t>", "Y </a:t>
            </a:r>
            <a:r>
              <a:rPr lang="ko-KR" altLang="en-US" dirty="0"/>
              <a:t>변수</a:t>
            </a:r>
            <a:r>
              <a:rPr lang="en-US" altLang="ko-KR" dirty="0"/>
              <a:t>",  failed = FALSE))</a:t>
            </a:r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5D6A08C-6F84-400E-9EEF-CA7AE6A17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03" b="7761"/>
          <a:stretch/>
        </p:blipFill>
        <p:spPr bwMode="auto">
          <a:xfrm>
            <a:off x="774319" y="2674661"/>
            <a:ext cx="8648700" cy="120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F43F672-CF45-4943-8B5C-D61C300FE7A5}"/>
              </a:ext>
            </a:extLst>
          </p:cNvPr>
          <p:cNvSpPr/>
          <p:nvPr/>
        </p:nvSpPr>
        <p:spPr>
          <a:xfrm>
            <a:off x="987601" y="2944536"/>
            <a:ext cx="6604436" cy="281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A0400A-81F4-46ED-9FAF-3A39B4F44C95}"/>
              </a:ext>
            </a:extLst>
          </p:cNvPr>
          <p:cNvSpPr/>
          <p:nvPr/>
        </p:nvSpPr>
        <p:spPr>
          <a:xfrm>
            <a:off x="3707934" y="1376105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4ECD69-3387-478A-AED1-670058A489EB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135773" y="1610678"/>
            <a:ext cx="154046" cy="1333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BDF64BB-FD1E-4657-98A7-2A5DAC0D0299}"/>
              </a:ext>
            </a:extLst>
          </p:cNvPr>
          <p:cNvSpPr/>
          <p:nvPr/>
        </p:nvSpPr>
        <p:spPr>
          <a:xfrm>
            <a:off x="6140740" y="1312997"/>
            <a:ext cx="855677" cy="30777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7EA005-0EBA-4943-AB00-0F4633AC6B74}"/>
              </a:ext>
            </a:extLst>
          </p:cNvPr>
          <p:cNvSpPr/>
          <p:nvPr/>
        </p:nvSpPr>
        <p:spPr>
          <a:xfrm>
            <a:off x="833555" y="2731875"/>
            <a:ext cx="733541" cy="2600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7CBF51-24F2-4754-8482-351E7ACE2351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1200326" y="1575701"/>
            <a:ext cx="5065725" cy="115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7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3DCDD7E2-310E-49AB-A213-4A257467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305058"/>
            <a:ext cx="8610600" cy="20193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7490204-7AB9-47E7-A1D3-514539F0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32720"/>
            <a:ext cx="8591550" cy="20193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3) Auto-Reporting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주요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1242" y="695641"/>
            <a:ext cx="3146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b="1" dirty="0">
                <a:solidFill>
                  <a:srgbClr val="000000"/>
                </a:solidFill>
              </a:rPr>
              <a:t>Checkbox </a:t>
            </a:r>
            <a:r>
              <a:rPr lang="ko-KR" altLang="en-US" sz="1600" b="1" dirty="0" err="1">
                <a:solidFill>
                  <a:srgbClr val="000000"/>
                </a:solidFill>
              </a:rPr>
              <a:t>대화창</a:t>
            </a:r>
            <a:r>
              <a:rPr lang="ko-KR" altLang="en-US" sz="1600" b="1" dirty="0">
                <a:solidFill>
                  <a:srgbClr val="000000"/>
                </a:solidFill>
              </a:rPr>
              <a:t> 생성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3ECD1-E8F6-4D65-AE67-E99A089D15C6}"/>
              </a:ext>
            </a:extLst>
          </p:cNvPr>
          <p:cNvSpPr txBox="1"/>
          <p:nvPr/>
        </p:nvSpPr>
        <p:spPr>
          <a:xfrm>
            <a:off x="1510018" y="1140387"/>
            <a:ext cx="8270147" cy="95410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/>
              <a:t>showModal</a:t>
            </a:r>
            <a:r>
              <a:rPr lang="en-US" altLang="ko-KR" dirty="0"/>
              <a:t>(</a:t>
            </a:r>
            <a:r>
              <a:rPr lang="en-US" altLang="ko-KR" dirty="0" err="1"/>
              <a:t>ModalCheckboxGroup</a:t>
            </a:r>
            <a:r>
              <a:rPr lang="en-US" altLang="ko-KR" dirty="0"/>
              <a:t>(title=</a:t>
            </a:r>
            <a:r>
              <a:rPr lang="en-US" altLang="ko-KR" dirty="0" err="1"/>
              <a:t>curSelCatVar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modalCheckboxID</a:t>
            </a:r>
            <a:r>
              <a:rPr lang="en-US" altLang="ko-KR" dirty="0"/>
              <a:t>="</a:t>
            </a:r>
            <a:r>
              <a:rPr lang="en-US" altLang="ko-KR" dirty="0" err="1"/>
              <a:t>ModalSelCatVarExplore</a:t>
            </a:r>
            <a:r>
              <a:rPr lang="en-US" altLang="ko-KR" dirty="0"/>
              <a:t>", label="</a:t>
            </a:r>
            <a:r>
              <a:rPr lang="ko-KR" altLang="en-US" dirty="0"/>
              <a:t>범주 선정</a:t>
            </a:r>
            <a:r>
              <a:rPr lang="en-US" altLang="ko-KR" dirty="0"/>
              <a:t>",  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choiceNames</a:t>
            </a:r>
            <a:r>
              <a:rPr lang="en-US" altLang="ko-KR" dirty="0"/>
              <a:t>=</a:t>
            </a:r>
            <a:r>
              <a:rPr lang="en-US" altLang="ko-KR" dirty="0" err="1"/>
              <a:t>choiceNames</a:t>
            </a:r>
            <a:r>
              <a:rPr lang="en-US" altLang="ko-KR" dirty="0"/>
              <a:t>, </a:t>
            </a:r>
            <a:r>
              <a:rPr lang="en-US" altLang="ko-KR" dirty="0" err="1"/>
              <a:t>choiceValues</a:t>
            </a:r>
            <a:r>
              <a:rPr lang="en-US" altLang="ko-KR" dirty="0"/>
              <a:t>=</a:t>
            </a:r>
            <a:r>
              <a:rPr lang="en-US" altLang="ko-KR" dirty="0" err="1"/>
              <a:t>choiceValues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</a:t>
            </a:r>
            <a:r>
              <a:rPr lang="en-US" altLang="ko-KR" dirty="0" err="1"/>
              <a:t>modalOKButtonID</a:t>
            </a:r>
            <a:r>
              <a:rPr lang="en-US" altLang="ko-KR" dirty="0"/>
              <a:t>="</a:t>
            </a:r>
            <a:r>
              <a:rPr lang="en-US" altLang="ko-KR" dirty="0" err="1"/>
              <a:t>okModalSelCatVarExplore</a:t>
            </a:r>
            <a:r>
              <a:rPr lang="en-US" altLang="ko-KR" dirty="0"/>
              <a:t>"))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1963B-BBE6-4419-9B40-C6FE0EFFB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5" y="1356594"/>
            <a:ext cx="942975" cy="166687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4778C70-A25D-40BA-9936-72913AF6D8BA}"/>
              </a:ext>
            </a:extLst>
          </p:cNvPr>
          <p:cNvSpPr/>
          <p:nvPr/>
        </p:nvSpPr>
        <p:spPr>
          <a:xfrm>
            <a:off x="5157203" y="1163064"/>
            <a:ext cx="1204607" cy="264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4ECD69-3387-478A-AED1-670058A489EB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616629" y="1393660"/>
            <a:ext cx="4142878" cy="980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945F6AA-2EC1-440B-A1D9-C20C4193548C}"/>
              </a:ext>
            </a:extLst>
          </p:cNvPr>
          <p:cNvSpPr/>
          <p:nvPr/>
        </p:nvSpPr>
        <p:spPr>
          <a:xfrm>
            <a:off x="1408724" y="3151390"/>
            <a:ext cx="4827253" cy="32308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883F60-9FFE-4186-9D2F-786850E7B500}"/>
              </a:ext>
            </a:extLst>
          </p:cNvPr>
          <p:cNvSpPr/>
          <p:nvPr/>
        </p:nvSpPr>
        <p:spPr>
          <a:xfrm>
            <a:off x="1408723" y="5193628"/>
            <a:ext cx="5747086" cy="315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565B6E-0F4D-44E3-A4F0-8A3983A93C33}"/>
              </a:ext>
            </a:extLst>
          </p:cNvPr>
          <p:cNvCxnSpPr>
            <a:cxnSpLocks/>
          </p:cNvCxnSpPr>
          <p:nvPr/>
        </p:nvCxnSpPr>
        <p:spPr>
          <a:xfrm>
            <a:off x="629174" y="1862356"/>
            <a:ext cx="666226" cy="6877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D724BD-6293-42E9-BF81-A5B00C5AD76D}"/>
              </a:ext>
            </a:extLst>
          </p:cNvPr>
          <p:cNvCxnSpPr>
            <a:cxnSpLocks/>
          </p:cNvCxnSpPr>
          <p:nvPr/>
        </p:nvCxnSpPr>
        <p:spPr>
          <a:xfrm>
            <a:off x="766849" y="2790688"/>
            <a:ext cx="470963" cy="177687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8B579C2-6BAA-4217-86D8-8E7299CAFBC0}"/>
              </a:ext>
            </a:extLst>
          </p:cNvPr>
          <p:cNvSpPr/>
          <p:nvPr/>
        </p:nvSpPr>
        <p:spPr>
          <a:xfrm>
            <a:off x="1328956" y="2373848"/>
            <a:ext cx="575345" cy="272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85AEB8-8CAF-4CA7-88E5-BBC39EEA6120}"/>
              </a:ext>
            </a:extLst>
          </p:cNvPr>
          <p:cNvSpPr/>
          <p:nvPr/>
        </p:nvSpPr>
        <p:spPr>
          <a:xfrm>
            <a:off x="6500836" y="1373968"/>
            <a:ext cx="1068570" cy="264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7DE7717-8501-42C8-BF0A-C5AEE7292B13}"/>
              </a:ext>
            </a:extLst>
          </p:cNvPr>
          <p:cNvSpPr/>
          <p:nvPr/>
        </p:nvSpPr>
        <p:spPr>
          <a:xfrm>
            <a:off x="1351135" y="2958541"/>
            <a:ext cx="855169" cy="209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1995B2-A8E4-4DDD-9F16-12EED66BAB9C}"/>
              </a:ext>
            </a:extLst>
          </p:cNvPr>
          <p:cNvCxnSpPr>
            <a:stCxn id="22" idx="4"/>
          </p:cNvCxnSpPr>
          <p:nvPr/>
        </p:nvCxnSpPr>
        <p:spPr>
          <a:xfrm flipH="1">
            <a:off x="2010912" y="1638356"/>
            <a:ext cx="5024209" cy="1312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A3E40C1-4D2D-4E69-9E16-4601A18BAB79}"/>
              </a:ext>
            </a:extLst>
          </p:cNvPr>
          <p:cNvSpPr/>
          <p:nvPr/>
        </p:nvSpPr>
        <p:spPr>
          <a:xfrm>
            <a:off x="3389620" y="1617440"/>
            <a:ext cx="1150123" cy="26438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7952AFC-88EE-42FD-9025-12744006BE15}"/>
              </a:ext>
            </a:extLst>
          </p:cNvPr>
          <p:cNvCxnSpPr>
            <a:stCxn id="26" idx="4"/>
          </p:cNvCxnSpPr>
          <p:nvPr/>
        </p:nvCxnSpPr>
        <p:spPr>
          <a:xfrm flipH="1">
            <a:off x="3892492" y="1881828"/>
            <a:ext cx="72190" cy="128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4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3) Auto-Reporting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주요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0470" y="805417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리포트 생성 </a:t>
            </a:r>
            <a:r>
              <a:rPr lang="en-US" altLang="ko-KR" sz="1600" b="1" dirty="0">
                <a:solidFill>
                  <a:srgbClr val="000000"/>
                </a:solidFill>
              </a:rPr>
              <a:t>R 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58C3F-00CE-45BD-A781-DAE60E07BECF}"/>
              </a:ext>
            </a:extLst>
          </p:cNvPr>
          <p:cNvSpPr txBox="1"/>
          <p:nvPr/>
        </p:nvSpPr>
        <p:spPr>
          <a:xfrm>
            <a:off x="330470" y="1356594"/>
            <a:ext cx="9494394" cy="1384995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params &lt;- list(df=</a:t>
            </a:r>
            <a:r>
              <a:rPr lang="en-US" altLang="ko-KR" dirty="0" err="1"/>
              <a:t>dfReportCommon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outputFileName</a:t>
            </a:r>
            <a:r>
              <a:rPr lang="en-US" altLang="ko-KR" dirty="0"/>
              <a:t> &lt;- paste0("</a:t>
            </a:r>
            <a:r>
              <a:rPr lang="en-US" altLang="ko-KR" dirty="0" err="1"/>
              <a:t>commonDescriptiveReport</a:t>
            </a:r>
            <a:r>
              <a:rPr lang="en-US" altLang="ko-KR" dirty="0"/>
              <a:t>", </a:t>
            </a:r>
            <a:r>
              <a:rPr lang="en-US" altLang="ko-KR" dirty="0" err="1"/>
              <a:t>fromReportCommon</a:t>
            </a:r>
            <a:r>
              <a:rPr lang="en-US" altLang="ko-KR" dirty="0"/>
              <a:t>, </a:t>
            </a:r>
            <a:r>
              <a:rPr lang="en-US" altLang="ko-KR" dirty="0" err="1"/>
              <a:t>chosenDFSourceFile</a:t>
            </a:r>
            <a:r>
              <a:rPr lang="en-US" altLang="ko-KR" dirty="0"/>
              <a:t>, ".html")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rmarkdown</a:t>
            </a:r>
            <a:r>
              <a:rPr lang="en-US" altLang="ko-KR" dirty="0">
                <a:solidFill>
                  <a:srgbClr val="FF0000"/>
                </a:solidFill>
              </a:rPr>
              <a:t>::render</a:t>
            </a:r>
            <a:r>
              <a:rPr lang="en-US" altLang="ko-KR" dirty="0"/>
              <a:t>("</a:t>
            </a:r>
            <a:r>
              <a:rPr lang="en-US" altLang="ko-KR" dirty="0" err="1"/>
              <a:t>Rmd</a:t>
            </a:r>
            <a:r>
              <a:rPr lang="en-US" altLang="ko-KR" dirty="0"/>
              <a:t>/</a:t>
            </a:r>
            <a:r>
              <a:rPr lang="en-US" altLang="ko-KR" dirty="0" err="1"/>
              <a:t>commonDescriptiveReport.Rmd</a:t>
            </a:r>
            <a:r>
              <a:rPr lang="en-US" altLang="ko-KR" dirty="0"/>
              <a:t>", </a:t>
            </a:r>
            <a:r>
              <a:rPr lang="en-US" altLang="ko-KR" dirty="0" err="1"/>
              <a:t>output_file</a:t>
            </a:r>
            <a:r>
              <a:rPr lang="en-US" altLang="ko-KR" dirty="0"/>
              <a:t> = </a:t>
            </a:r>
            <a:r>
              <a:rPr lang="en-US" altLang="ko-KR" dirty="0" err="1"/>
              <a:t>outputFileName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output_dir</a:t>
            </a:r>
            <a:r>
              <a:rPr lang="en-US" altLang="ko-KR" dirty="0"/>
              <a:t> = </a:t>
            </a:r>
            <a:r>
              <a:rPr lang="en-US" altLang="ko-KR" dirty="0" err="1"/>
              <a:t>pathHTMLReport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      params = params,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envir</a:t>
            </a:r>
            <a:r>
              <a:rPr lang="en-US" altLang="ko-KR" dirty="0"/>
              <a:t> = </a:t>
            </a:r>
            <a:r>
              <a:rPr lang="en-US" altLang="ko-KR" dirty="0" err="1"/>
              <a:t>new.env</a:t>
            </a:r>
            <a:r>
              <a:rPr lang="en-US" altLang="ko-KR" dirty="0"/>
              <a:t>(parent = </a:t>
            </a:r>
            <a:r>
              <a:rPr lang="en-US" altLang="ko-KR" dirty="0" err="1"/>
              <a:t>globalenv</a:t>
            </a:r>
            <a:r>
              <a:rPr lang="en-US" altLang="ko-KR" dirty="0"/>
              <a:t>()))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3D11DEE-9185-4911-BD07-10155000CAF4}"/>
              </a:ext>
            </a:extLst>
          </p:cNvPr>
          <p:cNvSpPr/>
          <p:nvPr/>
        </p:nvSpPr>
        <p:spPr>
          <a:xfrm>
            <a:off x="2634142" y="1795244"/>
            <a:ext cx="2734811" cy="318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ED69A4-21E0-45D1-A4A9-744F16421971}"/>
              </a:ext>
            </a:extLst>
          </p:cNvPr>
          <p:cNvCxnSpPr>
            <a:cxnSpLocks/>
            <a:stCxn id="18" idx="4"/>
            <a:endCxn id="9" idx="0"/>
          </p:cNvCxnSpPr>
          <p:nvPr/>
        </p:nvCxnSpPr>
        <p:spPr>
          <a:xfrm flipH="1">
            <a:off x="2541862" y="2114026"/>
            <a:ext cx="1459686" cy="1415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28C44C-05EA-4885-A52D-0CB7FDB229F5}"/>
              </a:ext>
            </a:extLst>
          </p:cNvPr>
          <p:cNvSpPr txBox="1"/>
          <p:nvPr/>
        </p:nvSpPr>
        <p:spPr>
          <a:xfrm>
            <a:off x="907696" y="3529094"/>
            <a:ext cx="3268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리포트를 생성하는 </a:t>
            </a:r>
            <a:r>
              <a:rPr lang="en-US" altLang="ko-KR" dirty="0" err="1"/>
              <a:t>Rmarkdown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EA9C7B4-8A65-418E-BA07-EC904035AA9E}"/>
              </a:ext>
            </a:extLst>
          </p:cNvPr>
          <p:cNvSpPr/>
          <p:nvPr/>
        </p:nvSpPr>
        <p:spPr>
          <a:xfrm>
            <a:off x="6677635" y="1806249"/>
            <a:ext cx="1442908" cy="30777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A6CE9B-E3AB-4FE3-9EAC-431B6B333E94}"/>
              </a:ext>
            </a:extLst>
          </p:cNvPr>
          <p:cNvCxnSpPr>
            <a:cxnSpLocks/>
          </p:cNvCxnSpPr>
          <p:nvPr/>
        </p:nvCxnSpPr>
        <p:spPr>
          <a:xfrm flipH="1">
            <a:off x="6451134" y="2114026"/>
            <a:ext cx="915077" cy="138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4DADF8-ECD6-4AB7-9CFF-5888D4D9096D}"/>
              </a:ext>
            </a:extLst>
          </p:cNvPr>
          <p:cNvSpPr txBox="1"/>
          <p:nvPr/>
        </p:nvSpPr>
        <p:spPr>
          <a:xfrm>
            <a:off x="5118593" y="3497000"/>
            <a:ext cx="45609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리포트 파일명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commonDescriptiveReport_source_mtcars.html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리포트 종류</a:t>
            </a:r>
            <a:r>
              <a:rPr lang="en-US" altLang="ko-KR" dirty="0"/>
              <a:t>_</a:t>
            </a:r>
            <a:r>
              <a:rPr lang="ko-KR" altLang="en-US" dirty="0"/>
              <a:t>분석 단계</a:t>
            </a:r>
            <a:r>
              <a:rPr lang="en-US" altLang="ko-KR" dirty="0"/>
              <a:t>_</a:t>
            </a:r>
            <a:r>
              <a:rPr lang="ko-KR" altLang="en-US" dirty="0" err="1"/>
              <a:t>데이타파일명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7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언어 및 실행 환경 설치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02A6E-DBD9-4BB1-ACE3-DA306606BF87}"/>
              </a:ext>
            </a:extLst>
          </p:cNvPr>
          <p:cNvSpPr txBox="1"/>
          <p:nvPr/>
        </p:nvSpPr>
        <p:spPr>
          <a:xfrm>
            <a:off x="604790" y="893087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b="1" dirty="0" err="1">
                <a:solidFill>
                  <a:srgbClr val="000000"/>
                </a:solidFill>
              </a:rPr>
              <a:t>프래그램</a:t>
            </a:r>
            <a:r>
              <a:rPr lang="ko-KR" altLang="en-US" sz="1600" b="1" dirty="0">
                <a:solidFill>
                  <a:srgbClr val="000000"/>
                </a:solidFill>
              </a:rPr>
              <a:t> 언어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E437C-4148-49FD-BC2B-23AA489CC8D4}"/>
              </a:ext>
            </a:extLst>
          </p:cNvPr>
          <p:cNvSpPr txBox="1"/>
          <p:nvPr/>
        </p:nvSpPr>
        <p:spPr>
          <a:xfrm>
            <a:off x="3260999" y="837071"/>
            <a:ext cx="57729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R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오픈소스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다운로드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https://cran.r-project.org/bin/windows/base/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B9DB6-677D-46BA-A1DA-8935BD343737}"/>
              </a:ext>
            </a:extLst>
          </p:cNvPr>
          <p:cNvSpPr txBox="1"/>
          <p:nvPr/>
        </p:nvSpPr>
        <p:spPr>
          <a:xfrm>
            <a:off x="604790" y="2874287"/>
            <a:ext cx="2597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통합 개발 및 실행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6D308-5130-4FCE-9933-8D5D6153D638}"/>
              </a:ext>
            </a:extLst>
          </p:cNvPr>
          <p:cNvSpPr txBox="1"/>
          <p:nvPr/>
        </p:nvSpPr>
        <p:spPr>
          <a:xfrm>
            <a:off x="3260999" y="2818271"/>
            <a:ext cx="656211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RStudio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● 오픈소스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● 다운로드 사이트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https://www.rstudio.com/products/rstudio/download/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0FAED-3D39-4D6B-8EFB-2503F6C1930A}"/>
              </a:ext>
            </a:extLst>
          </p:cNvPr>
          <p:cNvSpPr txBox="1"/>
          <p:nvPr/>
        </p:nvSpPr>
        <p:spPr>
          <a:xfrm>
            <a:off x="604790" y="4602419"/>
            <a:ext cx="7356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배포 </a:t>
            </a:r>
            <a:r>
              <a:rPr lang="en-US" altLang="ko-KR" sz="1600" b="1" dirty="0">
                <a:solidFill>
                  <a:srgbClr val="000000"/>
                </a:solidFill>
              </a:rPr>
              <a:t>USB</a:t>
            </a:r>
            <a:r>
              <a:rPr lang="ko-KR" altLang="en-US" sz="1600" b="1" dirty="0">
                <a:solidFill>
                  <a:srgbClr val="000000"/>
                </a:solidFill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</a:rPr>
              <a:t>“download” </a:t>
            </a:r>
            <a:r>
              <a:rPr lang="ko-KR" altLang="en-US" sz="1600" dirty="0">
                <a:solidFill>
                  <a:srgbClr val="000000"/>
                </a:solidFill>
              </a:rPr>
              <a:t>폴더에 윈도우용 상기 </a:t>
            </a:r>
            <a:r>
              <a:rPr lang="en-US" altLang="ko-KR" sz="1600" dirty="0">
                <a:solidFill>
                  <a:srgbClr val="000000"/>
                </a:solidFill>
              </a:rPr>
              <a:t>2</a:t>
            </a:r>
            <a:r>
              <a:rPr lang="ko-KR" altLang="en-US" sz="1600" dirty="0">
                <a:solidFill>
                  <a:srgbClr val="000000"/>
                </a:solidFill>
              </a:rPr>
              <a:t>개의 설치 파일 들어 있음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1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3) Auto-Reporting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주요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0470" y="805417"/>
            <a:ext cx="3373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리포트 생성 </a:t>
            </a:r>
            <a:r>
              <a:rPr lang="en-US" altLang="ko-KR" sz="1600" b="1" dirty="0" err="1">
                <a:solidFill>
                  <a:srgbClr val="000000"/>
                </a:solidFill>
              </a:rPr>
              <a:t>Rmarkdown</a:t>
            </a:r>
            <a:r>
              <a:rPr lang="en-US" altLang="ko-KR" sz="1600" b="1" dirty="0">
                <a:solidFill>
                  <a:srgbClr val="000000"/>
                </a:solidFill>
              </a:rPr>
              <a:t> 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9C1FF-493E-4186-9AEF-78A4E463D3A8}"/>
              </a:ext>
            </a:extLst>
          </p:cNvPr>
          <p:cNvSpPr txBox="1"/>
          <p:nvPr/>
        </p:nvSpPr>
        <p:spPr>
          <a:xfrm>
            <a:off x="796954" y="1143971"/>
            <a:ext cx="7001276" cy="483209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Scatter1 {data-</a:t>
            </a:r>
            <a:r>
              <a:rPr lang="en-US" altLang="ko-KR" dirty="0" err="1"/>
              <a:t>navmenu</a:t>
            </a:r>
            <a:r>
              <a:rPr lang="en-US" altLang="ko-KR" dirty="0"/>
              <a:t>="Scatter Plot"}</a:t>
            </a:r>
          </a:p>
          <a:p>
            <a:r>
              <a:rPr lang="en-US" altLang="ko-KR" dirty="0"/>
              <a:t>=============================================</a:t>
            </a:r>
          </a:p>
          <a:p>
            <a:endParaRPr lang="en-US" altLang="ko-KR" dirty="0"/>
          </a:p>
          <a:p>
            <a:r>
              <a:rPr lang="en-US" altLang="ko-KR" dirty="0"/>
              <a:t>Row {data-height=500}</a:t>
            </a:r>
          </a:p>
          <a:p>
            <a:r>
              <a:rPr lang="en-US" altLang="ko-KR" dirty="0"/>
              <a:t>---------------------------------------------</a:t>
            </a:r>
          </a:p>
          <a:p>
            <a:endParaRPr lang="en-US" altLang="ko-KR" dirty="0"/>
          </a:p>
          <a:p>
            <a:r>
              <a:rPr lang="en-US" altLang="ko-KR" dirty="0"/>
              <a:t>### </a:t>
            </a:r>
          </a:p>
          <a:p>
            <a:r>
              <a:rPr lang="en-US" altLang="ko-KR" dirty="0"/>
              <a:t>```{r, scatter_1}</a:t>
            </a:r>
          </a:p>
          <a:p>
            <a:r>
              <a:rPr lang="en-US" altLang="ko-KR" dirty="0" err="1"/>
              <a:t>renderScatterPlot</a:t>
            </a:r>
            <a:r>
              <a:rPr lang="en-US" altLang="ko-KR" dirty="0"/>
              <a:t> &lt;- function(x, y, color=NULL, size=NULL, shape=NULL) {</a:t>
            </a:r>
          </a:p>
          <a:p>
            <a:r>
              <a:rPr lang="en-US" altLang="ko-KR" dirty="0"/>
              <a:t>  ~~~~~~~~~~~~    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if(!is.na(x=</a:t>
            </a:r>
            <a:r>
              <a:rPr lang="en-US" altLang="ko-KR" dirty="0" err="1"/>
              <a:t>aesList</a:t>
            </a:r>
            <a:r>
              <a:rPr lang="en-US" altLang="ko-KR" dirty="0"/>
              <a:t>[["x"]][1]))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renderScatterPlot</a:t>
            </a:r>
            <a:r>
              <a:rPr lang="en-US" altLang="ko-KR" dirty="0"/>
              <a:t>(x=</a:t>
            </a:r>
            <a:r>
              <a:rPr lang="en-US" altLang="ko-KR" dirty="0" err="1"/>
              <a:t>aesList</a:t>
            </a:r>
            <a:r>
              <a:rPr lang="en-US" altLang="ko-KR" dirty="0"/>
              <a:t>[["x"]][1], y=</a:t>
            </a:r>
            <a:r>
              <a:rPr lang="en-US" altLang="ko-KR" dirty="0" err="1"/>
              <a:t>aesList</a:t>
            </a:r>
            <a:r>
              <a:rPr lang="en-US" altLang="ko-KR" dirty="0"/>
              <a:t>[["y"]], color=</a:t>
            </a:r>
            <a:r>
              <a:rPr lang="en-US" altLang="ko-KR" dirty="0" err="1"/>
              <a:t>aesList</a:t>
            </a:r>
            <a:r>
              <a:rPr lang="en-US" altLang="ko-KR" dirty="0"/>
              <a:t>[["color"]],</a:t>
            </a:r>
          </a:p>
          <a:p>
            <a:r>
              <a:rPr lang="en-US" altLang="ko-KR" dirty="0"/>
              <a:t>                    size=</a:t>
            </a:r>
            <a:r>
              <a:rPr lang="en-US" altLang="ko-KR" dirty="0" err="1"/>
              <a:t>aesList</a:t>
            </a:r>
            <a:r>
              <a:rPr lang="en-US" altLang="ko-KR" dirty="0"/>
              <a:t>[["size"]], shape=</a:t>
            </a:r>
            <a:r>
              <a:rPr lang="en-US" altLang="ko-KR" dirty="0" err="1"/>
              <a:t>aesList</a:t>
            </a:r>
            <a:r>
              <a:rPr lang="en-US" altLang="ko-KR" dirty="0"/>
              <a:t>[["shape"]])</a:t>
            </a:r>
          </a:p>
          <a:p>
            <a:r>
              <a:rPr lang="en-US" altLang="ko-KR" dirty="0"/>
              <a:t>```</a:t>
            </a:r>
          </a:p>
          <a:p>
            <a:endParaRPr lang="en-US" altLang="ko-KR" dirty="0"/>
          </a:p>
          <a:p>
            <a:r>
              <a:rPr lang="en-US" altLang="ko-KR" dirty="0"/>
              <a:t>### </a:t>
            </a:r>
          </a:p>
          <a:p>
            <a:r>
              <a:rPr lang="en-US" altLang="ko-KR" dirty="0"/>
              <a:t>```{r, scatter_2}</a:t>
            </a:r>
          </a:p>
          <a:p>
            <a:r>
              <a:rPr lang="en-US" altLang="ko-KR" dirty="0"/>
              <a:t>if(!is.na(x=</a:t>
            </a:r>
            <a:r>
              <a:rPr lang="en-US" altLang="ko-KR" dirty="0" err="1"/>
              <a:t>aesList</a:t>
            </a:r>
            <a:r>
              <a:rPr lang="en-US" altLang="ko-KR" dirty="0"/>
              <a:t>[["x"]][2]))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renderScatterPlot</a:t>
            </a:r>
            <a:r>
              <a:rPr lang="en-US" altLang="ko-KR" dirty="0"/>
              <a:t>(x=</a:t>
            </a:r>
            <a:r>
              <a:rPr lang="en-US" altLang="ko-KR" dirty="0" err="1"/>
              <a:t>aesList</a:t>
            </a:r>
            <a:r>
              <a:rPr lang="en-US" altLang="ko-KR" dirty="0"/>
              <a:t>[["x"]][2], y=</a:t>
            </a:r>
            <a:r>
              <a:rPr lang="en-US" altLang="ko-KR" dirty="0" err="1"/>
              <a:t>aesList</a:t>
            </a:r>
            <a:r>
              <a:rPr lang="en-US" altLang="ko-KR" dirty="0"/>
              <a:t>[["y"]], color=</a:t>
            </a:r>
            <a:r>
              <a:rPr lang="en-US" altLang="ko-KR" dirty="0" err="1"/>
              <a:t>aesList</a:t>
            </a:r>
            <a:r>
              <a:rPr lang="en-US" altLang="ko-KR" dirty="0"/>
              <a:t>[["color"]],</a:t>
            </a:r>
          </a:p>
          <a:p>
            <a:r>
              <a:rPr lang="en-US" altLang="ko-KR" dirty="0"/>
              <a:t>                    size=</a:t>
            </a:r>
            <a:r>
              <a:rPr lang="en-US" altLang="ko-KR" dirty="0" err="1"/>
              <a:t>aesList</a:t>
            </a:r>
            <a:r>
              <a:rPr lang="en-US" altLang="ko-KR" dirty="0"/>
              <a:t>[["size"]], shape=</a:t>
            </a:r>
            <a:r>
              <a:rPr lang="en-US" altLang="ko-KR" dirty="0" err="1"/>
              <a:t>aesList</a:t>
            </a:r>
            <a:r>
              <a:rPr lang="en-US" altLang="ko-KR" dirty="0"/>
              <a:t>[["shape"]])</a:t>
            </a:r>
          </a:p>
          <a:p>
            <a:r>
              <a:rPr lang="en-US" altLang="ko-KR" dirty="0"/>
              <a:t>```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E2A75E5-1C3D-412D-AA1F-500A284E8BF3}"/>
              </a:ext>
            </a:extLst>
          </p:cNvPr>
          <p:cNvSpPr/>
          <p:nvPr/>
        </p:nvSpPr>
        <p:spPr>
          <a:xfrm>
            <a:off x="1181486" y="2679206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F2E9EA-B234-4CB3-AD11-A87952B0C9E5}"/>
              </a:ext>
            </a:extLst>
          </p:cNvPr>
          <p:cNvSpPr/>
          <p:nvPr/>
        </p:nvSpPr>
        <p:spPr>
          <a:xfrm>
            <a:off x="1181486" y="4815591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9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3) Auto-Reporting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주요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0470" y="805417"/>
            <a:ext cx="3373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리포트 생성 </a:t>
            </a:r>
            <a:r>
              <a:rPr lang="en-US" altLang="ko-KR" sz="1600" b="1" dirty="0" err="1">
                <a:solidFill>
                  <a:srgbClr val="000000"/>
                </a:solidFill>
              </a:rPr>
              <a:t>Rmarkdown</a:t>
            </a:r>
            <a:r>
              <a:rPr lang="en-US" altLang="ko-KR" sz="1600" b="1" dirty="0">
                <a:solidFill>
                  <a:srgbClr val="000000"/>
                </a:solidFill>
              </a:rPr>
              <a:t> 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9C1FF-493E-4186-9AEF-78A4E463D3A8}"/>
              </a:ext>
            </a:extLst>
          </p:cNvPr>
          <p:cNvSpPr txBox="1"/>
          <p:nvPr/>
        </p:nvSpPr>
        <p:spPr>
          <a:xfrm>
            <a:off x="612396" y="1356594"/>
            <a:ext cx="7001276" cy="3754874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Row {data-height=500}</a:t>
            </a:r>
          </a:p>
          <a:p>
            <a:r>
              <a:rPr lang="en-US" altLang="ko-KR" dirty="0"/>
              <a:t>---------------------------------------------</a:t>
            </a:r>
          </a:p>
          <a:p>
            <a:endParaRPr lang="en-US" altLang="ko-KR" dirty="0"/>
          </a:p>
          <a:p>
            <a:r>
              <a:rPr lang="en-US" altLang="ko-KR" dirty="0"/>
              <a:t>### </a:t>
            </a:r>
          </a:p>
          <a:p>
            <a:r>
              <a:rPr lang="en-US" altLang="ko-KR" dirty="0"/>
              <a:t>```{r, scatter_3}</a:t>
            </a:r>
          </a:p>
          <a:p>
            <a:r>
              <a:rPr lang="en-US" altLang="ko-KR" dirty="0"/>
              <a:t>if(!is.na(x=</a:t>
            </a:r>
            <a:r>
              <a:rPr lang="en-US" altLang="ko-KR" dirty="0" err="1"/>
              <a:t>aesList</a:t>
            </a:r>
            <a:r>
              <a:rPr lang="en-US" altLang="ko-KR" dirty="0"/>
              <a:t>[["x"]][3]))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renderScatterPlot</a:t>
            </a:r>
            <a:r>
              <a:rPr lang="en-US" altLang="ko-KR" dirty="0"/>
              <a:t>(x=</a:t>
            </a:r>
            <a:r>
              <a:rPr lang="en-US" altLang="ko-KR" dirty="0" err="1"/>
              <a:t>aesList</a:t>
            </a:r>
            <a:r>
              <a:rPr lang="en-US" altLang="ko-KR" dirty="0"/>
              <a:t>[["x"]][3], y=</a:t>
            </a:r>
            <a:r>
              <a:rPr lang="en-US" altLang="ko-KR" dirty="0" err="1"/>
              <a:t>aesList</a:t>
            </a:r>
            <a:r>
              <a:rPr lang="en-US" altLang="ko-KR" dirty="0"/>
              <a:t>[["y"]], color=</a:t>
            </a:r>
            <a:r>
              <a:rPr lang="en-US" altLang="ko-KR" dirty="0" err="1"/>
              <a:t>aesList</a:t>
            </a:r>
            <a:r>
              <a:rPr lang="en-US" altLang="ko-KR" dirty="0"/>
              <a:t>[["color"]],</a:t>
            </a:r>
          </a:p>
          <a:p>
            <a:r>
              <a:rPr lang="en-US" altLang="ko-KR" dirty="0"/>
              <a:t>                    size=</a:t>
            </a:r>
            <a:r>
              <a:rPr lang="en-US" altLang="ko-KR" dirty="0" err="1"/>
              <a:t>aesList</a:t>
            </a:r>
            <a:r>
              <a:rPr lang="en-US" altLang="ko-KR" dirty="0"/>
              <a:t>[["size"]], shape=</a:t>
            </a:r>
            <a:r>
              <a:rPr lang="en-US" altLang="ko-KR" dirty="0" err="1"/>
              <a:t>aesList</a:t>
            </a:r>
            <a:r>
              <a:rPr lang="en-US" altLang="ko-KR" dirty="0"/>
              <a:t>[["shape"]])</a:t>
            </a:r>
          </a:p>
          <a:p>
            <a:r>
              <a:rPr lang="en-US" altLang="ko-KR" dirty="0"/>
              <a:t>```</a:t>
            </a:r>
          </a:p>
          <a:p>
            <a:endParaRPr lang="en-US" altLang="ko-KR" dirty="0"/>
          </a:p>
          <a:p>
            <a:r>
              <a:rPr lang="en-US" altLang="ko-KR" dirty="0"/>
              <a:t>### </a:t>
            </a:r>
          </a:p>
          <a:p>
            <a:r>
              <a:rPr lang="en-US" altLang="ko-KR" dirty="0"/>
              <a:t>```{r, scatter_4}</a:t>
            </a:r>
          </a:p>
          <a:p>
            <a:r>
              <a:rPr lang="en-US" altLang="ko-KR" dirty="0"/>
              <a:t>if(!is.na(x=</a:t>
            </a:r>
            <a:r>
              <a:rPr lang="en-US" altLang="ko-KR" dirty="0" err="1"/>
              <a:t>aesList</a:t>
            </a:r>
            <a:r>
              <a:rPr lang="en-US" altLang="ko-KR" dirty="0"/>
              <a:t>[["x"]][4]))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renderScatterPlot</a:t>
            </a:r>
            <a:r>
              <a:rPr lang="en-US" altLang="ko-KR" dirty="0"/>
              <a:t>(x=</a:t>
            </a:r>
            <a:r>
              <a:rPr lang="en-US" altLang="ko-KR" dirty="0" err="1"/>
              <a:t>aesList</a:t>
            </a:r>
            <a:r>
              <a:rPr lang="en-US" altLang="ko-KR" dirty="0"/>
              <a:t>[["x"]][4], y=</a:t>
            </a:r>
            <a:r>
              <a:rPr lang="en-US" altLang="ko-KR" dirty="0" err="1"/>
              <a:t>aesList</a:t>
            </a:r>
            <a:r>
              <a:rPr lang="en-US" altLang="ko-KR" dirty="0"/>
              <a:t>[["y"]], color=</a:t>
            </a:r>
            <a:r>
              <a:rPr lang="en-US" altLang="ko-KR" dirty="0" err="1"/>
              <a:t>aesList</a:t>
            </a:r>
            <a:r>
              <a:rPr lang="en-US" altLang="ko-KR" dirty="0"/>
              <a:t>[["color"]],</a:t>
            </a:r>
          </a:p>
          <a:p>
            <a:r>
              <a:rPr lang="en-US" altLang="ko-KR" dirty="0"/>
              <a:t>                    size=</a:t>
            </a:r>
            <a:r>
              <a:rPr lang="en-US" altLang="ko-KR" dirty="0" err="1"/>
              <a:t>aesList</a:t>
            </a:r>
            <a:r>
              <a:rPr lang="en-US" altLang="ko-KR" dirty="0"/>
              <a:t>[["size"]], shape=</a:t>
            </a:r>
            <a:r>
              <a:rPr lang="en-US" altLang="ko-KR" dirty="0" err="1"/>
              <a:t>aesList</a:t>
            </a:r>
            <a:r>
              <a:rPr lang="en-US" altLang="ko-KR" dirty="0"/>
              <a:t>[["shape"]])</a:t>
            </a:r>
          </a:p>
          <a:p>
            <a:r>
              <a:rPr lang="en-US" altLang="ko-KR" dirty="0"/>
              <a:t>```</a:t>
            </a:r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116A61-73E6-4F13-927C-0F55514E1D1B}"/>
              </a:ext>
            </a:extLst>
          </p:cNvPr>
          <p:cNvSpPr/>
          <p:nvPr/>
        </p:nvSpPr>
        <p:spPr>
          <a:xfrm>
            <a:off x="1006679" y="2256949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86DFE9-97FD-4EFF-A9DD-C978B489F7EF}"/>
              </a:ext>
            </a:extLst>
          </p:cNvPr>
          <p:cNvSpPr/>
          <p:nvPr/>
        </p:nvSpPr>
        <p:spPr>
          <a:xfrm>
            <a:off x="1006679" y="3750189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5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첨부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3) Auto-Reporting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주요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0470" y="80541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리포트 </a:t>
            </a:r>
            <a:r>
              <a:rPr lang="ko-KR" altLang="en-US" sz="1600" dirty="0">
                <a:solidFill>
                  <a:srgbClr val="000000"/>
                </a:solidFill>
              </a:rPr>
              <a:t>페이지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6322DE9-3ACF-4496-B99C-4D7C51BB7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/>
          <a:stretch/>
        </p:blipFill>
        <p:spPr bwMode="auto">
          <a:xfrm>
            <a:off x="1355109" y="1240606"/>
            <a:ext cx="7697188" cy="497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EDEC79C-9C52-40E3-B07B-9D5431D987F1}"/>
              </a:ext>
            </a:extLst>
          </p:cNvPr>
          <p:cNvSpPr/>
          <p:nvPr/>
        </p:nvSpPr>
        <p:spPr>
          <a:xfrm>
            <a:off x="2860646" y="1392883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BC2F560-DC43-4C96-8349-7947F119CC74}"/>
              </a:ext>
            </a:extLst>
          </p:cNvPr>
          <p:cNvSpPr/>
          <p:nvPr/>
        </p:nvSpPr>
        <p:spPr>
          <a:xfrm>
            <a:off x="7624607" y="1392883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8B649D-40F5-445B-AEF3-681AD6CEE887}"/>
              </a:ext>
            </a:extLst>
          </p:cNvPr>
          <p:cNvSpPr/>
          <p:nvPr/>
        </p:nvSpPr>
        <p:spPr>
          <a:xfrm>
            <a:off x="2952925" y="3926358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51C78B-54DC-4CA5-B510-33B58105E3F6}"/>
              </a:ext>
            </a:extLst>
          </p:cNvPr>
          <p:cNvSpPr/>
          <p:nvPr/>
        </p:nvSpPr>
        <p:spPr>
          <a:xfrm>
            <a:off x="7759817" y="3926357"/>
            <a:ext cx="926284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3A647-2867-425F-94F6-205EAF0FFD0C}"/>
              </a:ext>
            </a:extLst>
          </p:cNvPr>
          <p:cNvSpPr txBox="1"/>
          <p:nvPr/>
        </p:nvSpPr>
        <p:spPr>
          <a:xfrm>
            <a:off x="2860646" y="1345165"/>
            <a:ext cx="959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Scatter_1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FC65D-B87F-4B73-A38C-212B7A921CD4}"/>
              </a:ext>
            </a:extLst>
          </p:cNvPr>
          <p:cNvSpPr txBox="1"/>
          <p:nvPr/>
        </p:nvSpPr>
        <p:spPr>
          <a:xfrm>
            <a:off x="7607874" y="1369023"/>
            <a:ext cx="959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Scatter_2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9F9ECD-5451-4D51-B791-601F6351BBF6}"/>
              </a:ext>
            </a:extLst>
          </p:cNvPr>
          <p:cNvSpPr txBox="1"/>
          <p:nvPr/>
        </p:nvSpPr>
        <p:spPr>
          <a:xfrm>
            <a:off x="2947941" y="3878639"/>
            <a:ext cx="959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Scatter_3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919E3-4EF6-4121-A400-08FA2B9861FA}"/>
              </a:ext>
            </a:extLst>
          </p:cNvPr>
          <p:cNvSpPr txBox="1"/>
          <p:nvPr/>
        </p:nvSpPr>
        <p:spPr>
          <a:xfrm>
            <a:off x="7743084" y="3884452"/>
            <a:ext cx="959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Scatter_4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7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6CB1B5-A09D-4374-B593-CFA4E9CAC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33" y="970809"/>
            <a:ext cx="2076450" cy="172402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자동화 프로그램 폴더 구조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02A6E-DBD9-4BB1-ACE3-DA306606BF87}"/>
              </a:ext>
            </a:extLst>
          </p:cNvPr>
          <p:cNvSpPr txBox="1"/>
          <p:nvPr/>
        </p:nvSpPr>
        <p:spPr>
          <a:xfrm>
            <a:off x="604790" y="89308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폴더 구조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6D308-5130-4FCE-9933-8D5D6153D638}"/>
              </a:ext>
            </a:extLst>
          </p:cNvPr>
          <p:cNvSpPr txBox="1"/>
          <p:nvPr/>
        </p:nvSpPr>
        <p:spPr>
          <a:xfrm>
            <a:off x="1562228" y="3975201"/>
            <a:ext cx="7545848" cy="295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 err="1"/>
              <a:t>AutoReportGeneral</a:t>
            </a:r>
            <a:r>
              <a:rPr lang="en-US" altLang="ko-KR" dirty="0"/>
              <a:t> : </a:t>
            </a:r>
            <a:r>
              <a:rPr lang="ko-KR" altLang="en-US" dirty="0"/>
              <a:t>최상위 폴더로 다섯 개의 하위 폴더 보유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 err="1"/>
              <a:t>AutoReport</a:t>
            </a:r>
            <a:r>
              <a:rPr lang="en-US" altLang="ko-KR" dirty="0"/>
              <a:t> : </a:t>
            </a:r>
            <a:r>
              <a:rPr lang="ko-KR" altLang="en-US" dirty="0"/>
              <a:t>자동화 프로그램 코드 등을 저장하는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AutoReport.Rproj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 : </a:t>
            </a:r>
            <a:r>
              <a:rPr lang="en-US" altLang="ko-KR" dirty="0" err="1"/>
              <a:t>Rstudio</a:t>
            </a:r>
            <a:r>
              <a:rPr lang="ko-KR" altLang="en-US" dirty="0"/>
              <a:t> 개발 및 실행 환경 구축용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● </a:t>
            </a:r>
            <a:r>
              <a:rPr lang="en-US" altLang="ko-KR" dirty="0" err="1"/>
              <a:t>AutoReportMain.R</a:t>
            </a:r>
            <a:r>
              <a:rPr lang="en-US" altLang="ko-KR" dirty="0"/>
              <a:t> 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ko-KR" altLang="en-US" dirty="0"/>
              <a:t>자동화 프로그램의 메인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       ● </a:t>
            </a:r>
            <a:r>
              <a:rPr lang="en-US" altLang="ko-KR" dirty="0"/>
              <a:t>Model: </a:t>
            </a:r>
            <a:r>
              <a:rPr lang="ko-KR" altLang="en-US" dirty="0"/>
              <a:t>예측 모델이 저장되는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       ● </a:t>
            </a:r>
            <a:r>
              <a:rPr lang="en-US" altLang="ko-KR" dirty="0" err="1"/>
              <a:t>SourceData</a:t>
            </a:r>
            <a:r>
              <a:rPr lang="en-US" altLang="ko-KR" dirty="0"/>
              <a:t>: </a:t>
            </a:r>
            <a:r>
              <a:rPr lang="ko-KR" altLang="en-US" dirty="0" err="1"/>
              <a:t>맞춤용</a:t>
            </a:r>
            <a:r>
              <a:rPr lang="ko-KR" altLang="en-US" dirty="0"/>
              <a:t> 데이터 파일이 저장되는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USER: </a:t>
            </a:r>
            <a:r>
              <a:rPr lang="ko-KR" altLang="en-US" dirty="0"/>
              <a:t>범용 데이터 파일이나</a:t>
            </a:r>
            <a:r>
              <a:rPr lang="en-US" altLang="ko-KR" dirty="0"/>
              <a:t>, </a:t>
            </a:r>
            <a:r>
              <a:rPr lang="ko-KR" altLang="en-US" dirty="0"/>
              <a:t>리포트 파일이 저장되는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</a:t>
            </a:r>
            <a:r>
              <a:rPr lang="ko-KR" altLang="en-US" dirty="0"/>
              <a:t>● 매뉴얼과 참조자료 </a:t>
            </a:r>
            <a:r>
              <a:rPr lang="en-US" altLang="ko-KR" dirty="0"/>
              <a:t>: </a:t>
            </a:r>
            <a:r>
              <a:rPr lang="ko-KR" altLang="en-US" dirty="0"/>
              <a:t>매뉴얼과 참조자료가 저장되는 폴더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B48B7-CB82-44BB-A37B-12BA4925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69" y="1231641"/>
            <a:ext cx="1638300" cy="24003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C51ACC7-E825-4875-8F59-DC27449658A6}"/>
              </a:ext>
            </a:extLst>
          </p:cNvPr>
          <p:cNvSpPr/>
          <p:nvPr/>
        </p:nvSpPr>
        <p:spPr>
          <a:xfrm>
            <a:off x="2804807" y="1231641"/>
            <a:ext cx="1276350" cy="2794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576E6CA-A5BD-4B3C-B172-CA92F30A7856}"/>
              </a:ext>
            </a:extLst>
          </p:cNvPr>
          <p:cNvSpPr/>
          <p:nvPr/>
        </p:nvSpPr>
        <p:spPr>
          <a:xfrm>
            <a:off x="5706699" y="2793391"/>
            <a:ext cx="1650970" cy="2794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D1096BFA-33C0-43F3-861B-CE7943B6E04D}"/>
              </a:ext>
            </a:extLst>
          </p:cNvPr>
          <p:cNvSpPr/>
          <p:nvPr/>
        </p:nvSpPr>
        <p:spPr>
          <a:xfrm>
            <a:off x="4521666" y="1231641"/>
            <a:ext cx="1031846" cy="2400300"/>
          </a:xfrm>
          <a:prstGeom prst="leftBrace">
            <a:avLst>
              <a:gd name="adj1" fmla="val 8333"/>
              <a:gd name="adj2" fmla="val 5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C76BA2-76B5-40D9-AA83-A2F83BABEF65}"/>
              </a:ext>
            </a:extLst>
          </p:cNvPr>
          <p:cNvSpPr/>
          <p:nvPr/>
        </p:nvSpPr>
        <p:spPr>
          <a:xfrm>
            <a:off x="5706699" y="3072850"/>
            <a:ext cx="1650970" cy="27945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자동화 프로그램 활용 환경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en-US" altLang="ko-KR" sz="28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Rstudio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실행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5301" y="823222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활용 환경 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2706872" y="766819"/>
            <a:ext cx="511870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 err="1"/>
              <a:t>AutoReport.Rproj</a:t>
            </a:r>
            <a:r>
              <a:rPr lang="en-US" altLang="ko-KR" dirty="0"/>
              <a:t> </a:t>
            </a:r>
            <a:r>
              <a:rPr lang="ko-KR" altLang="en-US" dirty="0"/>
              <a:t>파일을 더블클릭 → 활용 환경 </a:t>
            </a:r>
            <a:r>
              <a:rPr lang="en-US" altLang="ko-KR" dirty="0"/>
              <a:t>RStudio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EE1F67-3FD7-4D58-A44F-6C974005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1257601"/>
            <a:ext cx="9234880" cy="50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자동화 프로그램 실행</a:t>
            </a:r>
            <a:endParaRPr kumimoji="0" lang="en-US" altLang="ko-KR" sz="2800" dirty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517462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4</a:t>
            </a:r>
            <a:r>
              <a:rPr lang="ko-KR" altLang="en-US" dirty="0"/>
              <a:t>사분면의 </a:t>
            </a:r>
            <a:r>
              <a:rPr lang="en-US" altLang="ko-KR" dirty="0" err="1"/>
              <a:t>AutoReportMain.R</a:t>
            </a:r>
            <a:r>
              <a:rPr lang="ko-KR" altLang="en-US" dirty="0"/>
              <a:t>을 클릭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 2</a:t>
            </a:r>
            <a:r>
              <a:rPr lang="ko-KR" altLang="en-US" dirty="0"/>
              <a:t>사분면의 코드 입력창에 </a:t>
            </a:r>
            <a:r>
              <a:rPr lang="en-US" altLang="ko-KR" dirty="0" err="1"/>
              <a:t>AutoReportMain.R</a:t>
            </a:r>
            <a:r>
              <a:rPr lang="en-US" altLang="ko-KR" dirty="0"/>
              <a:t> </a:t>
            </a:r>
            <a:r>
              <a:rPr lang="ko-KR" altLang="en-US" dirty="0"/>
              <a:t>파일이 보임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EE1F67-3FD7-4D58-A44F-6C974005A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01"/>
          <a:stretch/>
        </p:blipFill>
        <p:spPr>
          <a:xfrm>
            <a:off x="335560" y="1754362"/>
            <a:ext cx="9234880" cy="39501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24E5160-C966-4E0E-8D2F-D0060DBA3AE8}"/>
              </a:ext>
            </a:extLst>
          </p:cNvPr>
          <p:cNvSpPr/>
          <p:nvPr/>
        </p:nvSpPr>
        <p:spPr>
          <a:xfrm>
            <a:off x="6378517" y="4771795"/>
            <a:ext cx="810848" cy="21965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074D0-CD22-4CD1-9796-B1B35BE7EB4B}"/>
              </a:ext>
            </a:extLst>
          </p:cNvPr>
          <p:cNvSpPr txBox="1"/>
          <p:nvPr/>
        </p:nvSpPr>
        <p:spPr>
          <a:xfrm>
            <a:off x="7097086" y="4573845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D62317-6C10-4652-B5BD-DBD260A079A2}"/>
              </a:ext>
            </a:extLst>
          </p:cNvPr>
          <p:cNvSpPr/>
          <p:nvPr/>
        </p:nvSpPr>
        <p:spPr>
          <a:xfrm>
            <a:off x="335560" y="2113883"/>
            <a:ext cx="810848" cy="21965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E4809-0BE3-4928-89AE-2BBAA4CFE31B}"/>
              </a:ext>
            </a:extLst>
          </p:cNvPr>
          <p:cNvSpPr txBox="1"/>
          <p:nvPr/>
        </p:nvSpPr>
        <p:spPr>
          <a:xfrm>
            <a:off x="1054129" y="191593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30924-99DE-4443-B0C5-747F1FA746FE}"/>
              </a:ext>
            </a:extLst>
          </p:cNvPr>
          <p:cNvSpPr txBox="1"/>
          <p:nvPr/>
        </p:nvSpPr>
        <p:spPr>
          <a:xfrm>
            <a:off x="269846" y="5715510"/>
            <a:ext cx="806502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코드 입력창의 </a:t>
            </a:r>
            <a:r>
              <a:rPr lang="en-US" altLang="ko-KR" dirty="0"/>
              <a:t>Run App </a:t>
            </a:r>
            <a:r>
              <a:rPr lang="ko-KR" altLang="en-US" dirty="0"/>
              <a:t>버튼을 클릭하면 자동화 프로그램 실행 </a:t>
            </a:r>
            <a:r>
              <a:rPr lang="en-US" altLang="ko-KR" dirty="0"/>
              <a:t>: </a:t>
            </a:r>
            <a:r>
              <a:rPr lang="ko-KR" altLang="en-US" dirty="0" err="1"/>
              <a:t>뒷페이지</a:t>
            </a:r>
            <a:r>
              <a:rPr lang="ko-KR" altLang="en-US" dirty="0"/>
              <a:t> 프로그램 화면 참조</a:t>
            </a: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0E35D3-052D-4B82-BD66-695AE04EE7D8}"/>
              </a:ext>
            </a:extLst>
          </p:cNvPr>
          <p:cNvSpPr/>
          <p:nvPr/>
        </p:nvSpPr>
        <p:spPr>
          <a:xfrm>
            <a:off x="5287304" y="2264733"/>
            <a:ext cx="810848" cy="21965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0E63F-05AD-4F70-A471-F8DC1EF5C6FA}"/>
              </a:ext>
            </a:extLst>
          </p:cNvPr>
          <p:cNvSpPr txBox="1"/>
          <p:nvPr/>
        </p:nvSpPr>
        <p:spPr>
          <a:xfrm>
            <a:off x="6005873" y="206678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3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자동화 프로그램 실행</a:t>
            </a:r>
            <a:endParaRPr kumimoji="0" lang="en-US" altLang="ko-KR" sz="2800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63CA82-813B-4705-84CB-2232B396E096}"/>
              </a:ext>
            </a:extLst>
          </p:cNvPr>
          <p:cNvSpPr txBox="1"/>
          <p:nvPr/>
        </p:nvSpPr>
        <p:spPr>
          <a:xfrm>
            <a:off x="335560" y="728636"/>
            <a:ext cx="275748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4) </a:t>
            </a:r>
            <a:r>
              <a:rPr lang="ko-KR" altLang="en-US" dirty="0"/>
              <a:t>실행된 자동화 프로그램 화면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D48DD6-5D8D-4487-9E00-B3CCB6E7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53" y="797828"/>
            <a:ext cx="40957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6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5-1.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메인 </a:t>
            </a:r>
            <a:r>
              <a:rPr kumimoji="0" lang="ko-KR" altLang="en-US" sz="28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메뉴용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0470" y="805417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ko-KR" altLang="en-US" sz="1600" dirty="0">
                <a:solidFill>
                  <a:srgbClr val="000000"/>
                </a:solidFill>
              </a:rPr>
              <a:t>메인 메뉴 </a:t>
            </a:r>
            <a:r>
              <a:rPr lang="ko-KR" altLang="en-US" sz="1600" b="1" dirty="0">
                <a:solidFill>
                  <a:srgbClr val="000000"/>
                </a:solidFill>
              </a:rPr>
              <a:t>생성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3FC35-C668-48A0-BF90-7FE4E7826FDE}"/>
              </a:ext>
            </a:extLst>
          </p:cNvPr>
          <p:cNvSpPr txBox="1"/>
          <p:nvPr/>
        </p:nvSpPr>
        <p:spPr>
          <a:xfrm>
            <a:off x="838899" y="1356594"/>
            <a:ext cx="6666377" cy="181588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ui</a:t>
            </a:r>
            <a:r>
              <a:rPr lang="en-US" altLang="ko-KR" dirty="0"/>
              <a:t> &lt;- </a:t>
            </a:r>
            <a:r>
              <a:rPr lang="en-US" altLang="ko-KR" dirty="0" err="1"/>
              <a:t>navbarPage</a:t>
            </a:r>
            <a:r>
              <a:rPr lang="en-US" altLang="ko-KR" dirty="0"/>
              <a:t>( "Auto-Report", theme=</a:t>
            </a:r>
            <a:r>
              <a:rPr lang="en-US" altLang="ko-KR" dirty="0" err="1"/>
              <a:t>shinytheme</a:t>
            </a:r>
            <a:r>
              <a:rPr lang="en-US" altLang="ko-KR" dirty="0"/>
              <a:t>("cerulean"), # United</a:t>
            </a:r>
          </a:p>
          <a:p>
            <a:r>
              <a:rPr lang="en-US" altLang="ko-KR" dirty="0"/>
              <a:t>                  </a:t>
            </a:r>
            <a:r>
              <a:rPr lang="en-US" altLang="ko-KR" dirty="0" err="1"/>
              <a:t>useShinyjs</a:t>
            </a:r>
            <a:r>
              <a:rPr lang="en-US" altLang="ko-KR" dirty="0"/>
              <a:t>(),  # Set up </a:t>
            </a:r>
            <a:r>
              <a:rPr lang="en-US" altLang="ko-KR" dirty="0" err="1"/>
              <a:t>shinyjs</a:t>
            </a:r>
            <a:endParaRPr lang="en-US" altLang="ko-KR" dirty="0"/>
          </a:p>
          <a:p>
            <a:r>
              <a:rPr lang="en-US" altLang="ko-KR" dirty="0"/>
              <a:t>                  </a:t>
            </a:r>
            <a:r>
              <a:rPr lang="en-US" altLang="ko-KR" dirty="0" err="1"/>
              <a:t>tabPanel</a:t>
            </a:r>
            <a:r>
              <a:rPr lang="en-US" altLang="ko-KR" dirty="0"/>
              <a:t>("Sourcing",</a:t>
            </a:r>
          </a:p>
          <a:p>
            <a:r>
              <a:rPr lang="en-US" altLang="ko-KR" dirty="0"/>
              <a:t>                           </a:t>
            </a:r>
            <a:r>
              <a:rPr lang="en-US" altLang="ko-KR" dirty="0" err="1"/>
              <a:t>sourcingMainUI</a:t>
            </a:r>
            <a:r>
              <a:rPr lang="en-US" altLang="ko-KR" dirty="0"/>
              <a:t>()),</a:t>
            </a:r>
          </a:p>
          <a:p>
            <a:r>
              <a:rPr lang="en-US" altLang="ko-KR" dirty="0"/>
              <a:t>                  </a:t>
            </a:r>
            <a:r>
              <a:rPr lang="en-US" altLang="ko-KR" dirty="0" err="1"/>
              <a:t>tabPanel</a:t>
            </a:r>
            <a:r>
              <a:rPr lang="en-US" altLang="ko-KR" dirty="0"/>
              <a:t>(paste0("Sampling"),</a:t>
            </a:r>
          </a:p>
          <a:p>
            <a:r>
              <a:rPr lang="en-US" altLang="ko-KR" dirty="0"/>
              <a:t>                           </a:t>
            </a:r>
            <a:r>
              <a:rPr lang="en-US" altLang="ko-KR" dirty="0" err="1"/>
              <a:t>samplingMainUI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     )</a:t>
            </a:r>
          </a:p>
          <a:p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63EAA-EEB7-49B9-A1E1-A088BE75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9" y="3385099"/>
            <a:ext cx="7429500" cy="28194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4778C70-A25D-40BA-9936-72913AF6D8BA}"/>
              </a:ext>
            </a:extLst>
          </p:cNvPr>
          <p:cNvSpPr/>
          <p:nvPr/>
        </p:nvSpPr>
        <p:spPr>
          <a:xfrm>
            <a:off x="2852257" y="1812022"/>
            <a:ext cx="855677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DF64BB-FD1E-4657-98A7-2A5DAC0D0299}"/>
              </a:ext>
            </a:extLst>
          </p:cNvPr>
          <p:cNvSpPr/>
          <p:nvPr/>
        </p:nvSpPr>
        <p:spPr>
          <a:xfrm>
            <a:off x="3432495" y="2264535"/>
            <a:ext cx="996892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43F672-CF45-4943-8B5C-D61C300FE7A5}"/>
              </a:ext>
            </a:extLst>
          </p:cNvPr>
          <p:cNvSpPr/>
          <p:nvPr/>
        </p:nvSpPr>
        <p:spPr>
          <a:xfrm>
            <a:off x="2405340" y="4153948"/>
            <a:ext cx="733541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7EA005-0EBA-4943-AB00-0F4633AC6B74}"/>
              </a:ext>
            </a:extLst>
          </p:cNvPr>
          <p:cNvSpPr/>
          <p:nvPr/>
        </p:nvSpPr>
        <p:spPr>
          <a:xfrm>
            <a:off x="3244239" y="4153948"/>
            <a:ext cx="733541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4ECD69-3387-478A-AED1-670058A489EB}"/>
              </a:ext>
            </a:extLst>
          </p:cNvPr>
          <p:cNvCxnSpPr>
            <a:stCxn id="6" idx="4"/>
            <a:endCxn id="16" idx="0"/>
          </p:cNvCxnSpPr>
          <p:nvPr/>
        </p:nvCxnSpPr>
        <p:spPr>
          <a:xfrm flipH="1">
            <a:off x="2772111" y="2072081"/>
            <a:ext cx="507985" cy="2081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7CBF51-24F2-4754-8482-351E7ACE2351}"/>
              </a:ext>
            </a:extLst>
          </p:cNvPr>
          <p:cNvCxnSpPr>
            <a:endCxn id="17" idx="0"/>
          </p:cNvCxnSpPr>
          <p:nvPr/>
        </p:nvCxnSpPr>
        <p:spPr>
          <a:xfrm flipH="1">
            <a:off x="3611010" y="2524594"/>
            <a:ext cx="329470" cy="1629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6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5-1. 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메인 </a:t>
            </a:r>
            <a:r>
              <a:rPr kumimoji="0" lang="ko-KR" altLang="en-US" sz="2800" dirty="0" err="1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메뉴용</a:t>
            </a:r>
            <a:r>
              <a:rPr kumimoji="0" lang="ko-KR" altLang="en-US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0470" y="805417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메인 메뉴 </a:t>
            </a:r>
            <a:r>
              <a:rPr lang="ko-KR" altLang="en-US" sz="1600" b="1" dirty="0" err="1">
                <a:solidFill>
                  <a:srgbClr val="000000"/>
                </a:solidFill>
              </a:rPr>
              <a:t>선택시</a:t>
            </a:r>
            <a:r>
              <a:rPr lang="ko-KR" altLang="en-US" sz="1600" b="1" dirty="0">
                <a:solidFill>
                  <a:srgbClr val="000000"/>
                </a:solidFill>
              </a:rPr>
              <a:t> 실행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3FC35-C668-48A0-BF90-7FE4E7826FDE}"/>
              </a:ext>
            </a:extLst>
          </p:cNvPr>
          <p:cNvSpPr txBox="1"/>
          <p:nvPr/>
        </p:nvSpPr>
        <p:spPr>
          <a:xfrm>
            <a:off x="947956" y="3610718"/>
            <a:ext cx="7633982" cy="203132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&lt;- function(input, output, session) {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output$sum1 &lt;- </a:t>
            </a:r>
            <a:r>
              <a:rPr lang="en-US" altLang="ko-KR" dirty="0" err="1"/>
              <a:t>renderPrint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summary(cars)    </a:t>
            </a:r>
          </a:p>
          <a:p>
            <a:r>
              <a:rPr lang="en-US" altLang="ko-KR" dirty="0"/>
              <a:t>  })  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sourcingMain</a:t>
            </a:r>
            <a:r>
              <a:rPr lang="en-US" altLang="ko-KR" dirty="0"/>
              <a:t>(input, output, session)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samplingMain</a:t>
            </a:r>
            <a:r>
              <a:rPr lang="en-US" altLang="ko-KR" dirty="0"/>
              <a:t>(input, output, session) 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63EAA-EEB7-49B9-A1E1-A088BE75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76"/>
          <a:stretch/>
        </p:blipFill>
        <p:spPr>
          <a:xfrm>
            <a:off x="947956" y="1270996"/>
            <a:ext cx="7429500" cy="188123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4778C70-A25D-40BA-9936-72913AF6D8BA}"/>
              </a:ext>
            </a:extLst>
          </p:cNvPr>
          <p:cNvSpPr/>
          <p:nvPr/>
        </p:nvSpPr>
        <p:spPr>
          <a:xfrm>
            <a:off x="1082178" y="5150347"/>
            <a:ext cx="1249959" cy="260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DF64BB-FD1E-4657-98A7-2A5DAC0D0299}"/>
              </a:ext>
            </a:extLst>
          </p:cNvPr>
          <p:cNvSpPr/>
          <p:nvPr/>
        </p:nvSpPr>
        <p:spPr>
          <a:xfrm>
            <a:off x="1082179" y="4856338"/>
            <a:ext cx="1249959" cy="2940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43F672-CF45-4943-8B5C-D61C300FE7A5}"/>
              </a:ext>
            </a:extLst>
          </p:cNvPr>
          <p:cNvSpPr/>
          <p:nvPr/>
        </p:nvSpPr>
        <p:spPr>
          <a:xfrm>
            <a:off x="2510698" y="1987256"/>
            <a:ext cx="733541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7EA005-0EBA-4943-AB00-0F4633AC6B74}"/>
              </a:ext>
            </a:extLst>
          </p:cNvPr>
          <p:cNvSpPr/>
          <p:nvPr/>
        </p:nvSpPr>
        <p:spPr>
          <a:xfrm>
            <a:off x="3323324" y="2048312"/>
            <a:ext cx="733541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4ECD69-3387-478A-AED1-670058A489EB}"/>
              </a:ext>
            </a:extLst>
          </p:cNvPr>
          <p:cNvCxnSpPr>
            <a:cxnSpLocks/>
            <a:stCxn id="13" idx="0"/>
            <a:endCxn id="16" idx="4"/>
          </p:cNvCxnSpPr>
          <p:nvPr/>
        </p:nvCxnSpPr>
        <p:spPr>
          <a:xfrm flipV="1">
            <a:off x="1707159" y="2247315"/>
            <a:ext cx="1170310" cy="2609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7CBF51-24F2-4754-8482-351E7ACE2351}"/>
              </a:ext>
            </a:extLst>
          </p:cNvPr>
          <p:cNvCxnSpPr>
            <a:cxnSpLocks/>
          </p:cNvCxnSpPr>
          <p:nvPr/>
        </p:nvCxnSpPr>
        <p:spPr>
          <a:xfrm flipV="1">
            <a:off x="2332137" y="2308371"/>
            <a:ext cx="1304535" cy="2972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0" y="0"/>
            <a:ext cx="9906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5-2. 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서브 </a:t>
            </a:r>
            <a:r>
              <a:rPr kumimoji="0" lang="ko-KR" altLang="en-US" sz="2800" dirty="0" err="1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메뉴용</a:t>
            </a:r>
            <a:r>
              <a:rPr kumimoji="0" lang="ko-KR" altLang="en-US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28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Code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509727"/>
            <a:ext cx="9906000" cy="8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3218" y="715674"/>
            <a:ext cx="3468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00"/>
                </a:solidFill>
              </a:rPr>
              <a:t>▣ </a:t>
            </a:r>
            <a:r>
              <a:rPr lang="en-US" altLang="ko-KR" sz="1600" dirty="0">
                <a:solidFill>
                  <a:srgbClr val="000000"/>
                </a:solidFill>
              </a:rPr>
              <a:t>Sourcing</a:t>
            </a:r>
            <a:r>
              <a:rPr lang="ko-KR" altLang="en-US" sz="1600" dirty="0">
                <a:solidFill>
                  <a:srgbClr val="000000"/>
                </a:solidFill>
              </a:rPr>
              <a:t>용 서브메뉴 </a:t>
            </a:r>
            <a:r>
              <a:rPr lang="ko-KR" altLang="en-US" sz="1600" b="1" dirty="0">
                <a:solidFill>
                  <a:srgbClr val="000000"/>
                </a:solidFill>
              </a:rPr>
              <a:t>생성 </a:t>
            </a:r>
            <a:r>
              <a:rPr lang="en-US" altLang="ko-KR" sz="1600" b="1" dirty="0">
                <a:solidFill>
                  <a:srgbClr val="000000"/>
                </a:solidFill>
              </a:rPr>
              <a:t>Code</a:t>
            </a:r>
            <a:endParaRPr lang="ko-KR" altLang="en-US" sz="16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3FC35-C668-48A0-BF90-7FE4E7826FDE}"/>
              </a:ext>
            </a:extLst>
          </p:cNvPr>
          <p:cNvSpPr txBox="1"/>
          <p:nvPr/>
        </p:nvSpPr>
        <p:spPr>
          <a:xfrm>
            <a:off x="-14578" y="1075396"/>
            <a:ext cx="9906000" cy="526297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sourcingMainUI</a:t>
            </a:r>
            <a:r>
              <a:rPr lang="en-US" altLang="ko-KR" dirty="0"/>
              <a:t> &lt;- function()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tabsetPanel</a:t>
            </a:r>
            <a:r>
              <a:rPr lang="en-US" altLang="ko-KR" dirty="0"/>
              <a:t>( type="tabs",          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tabPanel</a:t>
            </a:r>
            <a:r>
              <a:rPr lang="en-US" altLang="ko-KR" dirty="0"/>
              <a:t>("SourcingSub1",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fluidPage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fluidRow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column(2, </a:t>
            </a:r>
            <a:r>
              <a:rPr lang="en-US" altLang="ko-KR" dirty="0" err="1"/>
              <a:t>actionButton</a:t>
            </a:r>
            <a:r>
              <a:rPr lang="en-US" altLang="ko-KR" dirty="0"/>
              <a:t>("</a:t>
            </a:r>
            <a:r>
              <a:rPr lang="en-US" altLang="ko-KR" dirty="0" err="1"/>
              <a:t>renderReportSourcing</a:t>
            </a:r>
            <a:r>
              <a:rPr lang="en-US" altLang="ko-KR" dirty="0"/>
              <a:t>", "</a:t>
            </a:r>
            <a:r>
              <a:rPr lang="ko-KR" altLang="en-US" dirty="0"/>
              <a:t>리포트</a:t>
            </a:r>
            <a:r>
              <a:rPr lang="en-US" altLang="ko-KR" dirty="0"/>
              <a:t>") ),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includeCSS</a:t>
            </a:r>
            <a:r>
              <a:rPr lang="en-US" altLang="ko-KR" dirty="0"/>
              <a:t>("www/html/globalModal.css"),</a:t>
            </a:r>
          </a:p>
          <a:p>
            <a:r>
              <a:rPr lang="en-US" altLang="ko-KR" dirty="0"/>
              <a:t>          column(2, </a:t>
            </a:r>
            <a:r>
              <a:rPr lang="en-US" altLang="ko-KR" dirty="0" err="1"/>
              <a:t>actionButton</a:t>
            </a:r>
            <a:r>
              <a:rPr lang="en-US" altLang="ko-KR" dirty="0"/>
              <a:t>("</a:t>
            </a:r>
            <a:r>
              <a:rPr lang="en-US" altLang="ko-KR" dirty="0" err="1"/>
              <a:t>renderReportCommonSource</a:t>
            </a:r>
            <a:r>
              <a:rPr lang="en-US" altLang="ko-KR" dirty="0"/>
              <a:t>", "</a:t>
            </a:r>
            <a:r>
              <a:rPr lang="ko-KR" altLang="en-US" dirty="0"/>
              <a:t>범용 리포트</a:t>
            </a:r>
            <a:r>
              <a:rPr lang="en-US" altLang="ko-KR" dirty="0"/>
              <a:t>") ),</a:t>
            </a:r>
          </a:p>
          <a:p>
            <a:r>
              <a:rPr lang="en-US" altLang="ko-KR" dirty="0"/>
              <a:t>          column(6, tags$h4(":::::::") ),</a:t>
            </a:r>
          </a:p>
          <a:p>
            <a:r>
              <a:rPr lang="en-US" altLang="ko-KR" dirty="0"/>
              <a:t>          column(2, </a:t>
            </a:r>
            <a:r>
              <a:rPr lang="en-US" altLang="ko-KR" dirty="0" err="1"/>
              <a:t>actionButton</a:t>
            </a:r>
            <a:r>
              <a:rPr lang="en-US" altLang="ko-KR" dirty="0"/>
              <a:t>("</a:t>
            </a:r>
            <a:r>
              <a:rPr lang="en-US" altLang="ko-KR" dirty="0" err="1"/>
              <a:t>treatVar</a:t>
            </a:r>
            <a:r>
              <a:rPr lang="en-US" altLang="ko-KR" dirty="0"/>
              <a:t>", "</a:t>
            </a:r>
            <a:r>
              <a:rPr lang="ko-KR" altLang="en-US" dirty="0"/>
              <a:t>변수 </a:t>
            </a:r>
            <a:r>
              <a:rPr lang="ko-KR" altLang="en-US" dirty="0" err="1"/>
              <a:t>전처리</a:t>
            </a:r>
            <a:r>
              <a:rPr lang="en-US" altLang="ko-KR" dirty="0"/>
              <a:t>") )       </a:t>
            </a:r>
          </a:p>
          <a:p>
            <a:r>
              <a:rPr lang="en-US" altLang="ko-KR" dirty="0"/>
              <a:t>        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tags$hr</a:t>
            </a:r>
            <a:r>
              <a:rPr lang="en-US" altLang="ko-KR" dirty="0"/>
              <a:t>(),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fluidRow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     column(3,</a:t>
            </a:r>
          </a:p>
          <a:p>
            <a:r>
              <a:rPr lang="en-US" altLang="ko-KR" dirty="0"/>
              <a:t>              switch(</a:t>
            </a:r>
            <a:r>
              <a:rPr lang="en-US" altLang="ko-KR" dirty="0" err="1"/>
              <a:t>sourcingCat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         </a:t>
            </a:r>
            <a:r>
              <a:rPr lang="en-US" altLang="ko-KR" dirty="0" err="1"/>
              <a:t>RExample</a:t>
            </a:r>
            <a:r>
              <a:rPr lang="en-US" altLang="ko-KR" dirty="0"/>
              <a:t> = {</a:t>
            </a:r>
            <a:r>
              <a:rPr lang="en-US" altLang="ko-KR" dirty="0" err="1"/>
              <a:t>radioButtons</a:t>
            </a:r>
            <a:r>
              <a:rPr lang="en-US" altLang="ko-KR" dirty="0"/>
              <a:t>("source", "</a:t>
            </a:r>
            <a:r>
              <a:rPr lang="ko-KR" altLang="en-US" dirty="0"/>
              <a:t>원천 </a:t>
            </a:r>
            <a:r>
              <a:rPr lang="ko-KR" altLang="en-US" dirty="0" err="1"/>
              <a:t>데이타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	       c("empty","</a:t>
            </a:r>
            <a:r>
              <a:rPr lang="ko-KR" altLang="en-US" dirty="0" err="1"/>
              <a:t>수입세</a:t>
            </a:r>
            <a:r>
              <a:rPr lang="ko-KR" altLang="en-US" dirty="0"/>
              <a:t> 환급</a:t>
            </a:r>
            <a:r>
              <a:rPr lang="en-US" altLang="ko-KR" dirty="0"/>
              <a:t>"="</a:t>
            </a:r>
            <a:r>
              <a:rPr lang="en-US" altLang="ko-KR" dirty="0" err="1"/>
              <a:t>importTaxRefund</a:t>
            </a:r>
            <a:r>
              <a:rPr lang="en-US" altLang="ko-KR" dirty="0"/>
              <a:t>","</a:t>
            </a:r>
            <a:r>
              <a:rPr lang="en-US" altLang="ko-KR" dirty="0" err="1"/>
              <a:t>mtcars</a:t>
            </a:r>
            <a:r>
              <a:rPr lang="en-US" altLang="ko-KR" dirty="0"/>
              <a:t>", "diamonds","</a:t>
            </a:r>
            <a:r>
              <a:rPr lang="ko-KR" altLang="en-US" dirty="0"/>
              <a:t>범용</a:t>
            </a:r>
            <a:r>
              <a:rPr lang="en-US" altLang="ko-KR" dirty="0"/>
              <a:t>"="EXCEL", "clipboard" ))}</a:t>
            </a:r>
          </a:p>
          <a:p>
            <a:r>
              <a:rPr lang="en-US" altLang="ko-KR" dirty="0"/>
              <a:t>          ),</a:t>
            </a:r>
          </a:p>
          <a:p>
            <a:r>
              <a:rPr lang="en-US" altLang="ko-KR" dirty="0"/>
              <a:t>          column(9, </a:t>
            </a:r>
            <a:r>
              <a:rPr lang="en-US" altLang="ko-KR" dirty="0" err="1"/>
              <a:t>erbatimTextOutput</a:t>
            </a:r>
            <a:r>
              <a:rPr lang="en-US" altLang="ko-KR" dirty="0"/>
              <a:t>("</a:t>
            </a:r>
            <a:r>
              <a:rPr lang="en-US" altLang="ko-KR" dirty="0" err="1"/>
              <a:t>strDFsource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        )</a:t>
            </a:r>
          </a:p>
          <a:p>
            <a:r>
              <a:rPr lang="en-US" altLang="ko-KR" dirty="0"/>
              <a:t>      )</a:t>
            </a:r>
          </a:p>
          <a:p>
            <a:r>
              <a:rPr lang="en-US" altLang="ko-KR" dirty="0"/>
              <a:t>    )</a:t>
            </a:r>
          </a:p>
          <a:p>
            <a:r>
              <a:rPr lang="en-US" altLang="ko-KR" dirty="0"/>
              <a:t>  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4778C70-A25D-40BA-9936-72913AF6D8BA}"/>
              </a:ext>
            </a:extLst>
          </p:cNvPr>
          <p:cNvSpPr/>
          <p:nvPr/>
        </p:nvSpPr>
        <p:spPr>
          <a:xfrm>
            <a:off x="2852257" y="1812022"/>
            <a:ext cx="855677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DF64BB-FD1E-4657-98A7-2A5DAC0D0299}"/>
              </a:ext>
            </a:extLst>
          </p:cNvPr>
          <p:cNvSpPr/>
          <p:nvPr/>
        </p:nvSpPr>
        <p:spPr>
          <a:xfrm>
            <a:off x="3432495" y="2264535"/>
            <a:ext cx="996892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43F672-CF45-4943-8B5C-D61C300FE7A5}"/>
              </a:ext>
            </a:extLst>
          </p:cNvPr>
          <p:cNvSpPr/>
          <p:nvPr/>
        </p:nvSpPr>
        <p:spPr>
          <a:xfrm>
            <a:off x="2405340" y="4153948"/>
            <a:ext cx="733541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7EA005-0EBA-4943-AB00-0F4633AC6B74}"/>
              </a:ext>
            </a:extLst>
          </p:cNvPr>
          <p:cNvSpPr/>
          <p:nvPr/>
        </p:nvSpPr>
        <p:spPr>
          <a:xfrm>
            <a:off x="3244239" y="4153948"/>
            <a:ext cx="733541" cy="26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4ECD69-3387-478A-AED1-670058A489EB}"/>
              </a:ext>
            </a:extLst>
          </p:cNvPr>
          <p:cNvCxnSpPr>
            <a:stCxn id="6" idx="4"/>
            <a:endCxn id="16" idx="0"/>
          </p:cNvCxnSpPr>
          <p:nvPr/>
        </p:nvCxnSpPr>
        <p:spPr>
          <a:xfrm flipH="1">
            <a:off x="2772111" y="2072081"/>
            <a:ext cx="507985" cy="20818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7CBF51-24F2-4754-8482-351E7ACE2351}"/>
              </a:ext>
            </a:extLst>
          </p:cNvPr>
          <p:cNvCxnSpPr>
            <a:endCxn id="17" idx="0"/>
          </p:cNvCxnSpPr>
          <p:nvPr/>
        </p:nvCxnSpPr>
        <p:spPr>
          <a:xfrm flipH="1">
            <a:off x="3611010" y="2524594"/>
            <a:ext cx="329470" cy="1629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793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40325</TotalTime>
  <Words>1572</Words>
  <Application>Microsoft Office PowerPoint</Application>
  <PresentationFormat>A4 용지(210x297mm)</PresentationFormat>
  <Paragraphs>269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HY헤드라인M</vt:lpstr>
      <vt:lpstr>굴림</vt:lpstr>
      <vt:lpstr>맑은 고딕</vt:lpstr>
      <vt:lpstr>Georgia</vt:lpstr>
      <vt:lpstr>Trebuchet MS</vt:lpstr>
      <vt:lpstr>기류</vt:lpstr>
      <vt:lpstr>범용 AI-AutoReporting  개발 매뉴얼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poscouser</dc:creator>
  <cp:lastModifiedBy>Windows 사용자</cp:lastModifiedBy>
  <cp:revision>3412</cp:revision>
  <dcterms:created xsi:type="dcterms:W3CDTF">2009-01-22T06:42:39Z</dcterms:created>
  <dcterms:modified xsi:type="dcterms:W3CDTF">2019-06-20T08:19:51Z</dcterms:modified>
</cp:coreProperties>
</file>