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5943600" cy="59436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5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5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5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5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5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5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5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5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5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72" userDrawn="1">
          <p15:clr>
            <a:srgbClr val="A4A3A4"/>
          </p15:clr>
        </p15:guide>
        <p15:guide id="2" pos="18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654"/>
  </p:normalViewPr>
  <p:slideViewPr>
    <p:cSldViewPr snapToGrid="0">
      <p:cViewPr varScale="1">
        <p:scale>
          <a:sx n="120" d="100"/>
          <a:sy n="120" d="100"/>
        </p:scale>
        <p:origin x="2400" y="176"/>
      </p:cViewPr>
      <p:guideLst>
        <p:guide orient="horz" pos="1872"/>
        <p:guide pos="18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5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5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5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5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5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5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5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5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5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b3276047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b3276047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02611" y="860405"/>
            <a:ext cx="5538390" cy="23718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02605" y="3274999"/>
            <a:ext cx="5538390" cy="9158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5507108" y="5388607"/>
            <a:ext cx="356655" cy="4548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02605" y="1278203"/>
            <a:ext cx="5538390" cy="22689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02605" y="3642576"/>
            <a:ext cx="5538390" cy="15031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5507108" y="5388607"/>
            <a:ext cx="356655" cy="4548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5507108" y="5388607"/>
            <a:ext cx="356655" cy="4548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02605" y="2485440"/>
            <a:ext cx="5538390" cy="9727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5507108" y="5388607"/>
            <a:ext cx="356655" cy="4548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02605" y="514257"/>
            <a:ext cx="5538390" cy="661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02605" y="1331749"/>
            <a:ext cx="5538390" cy="3947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5507108" y="5388607"/>
            <a:ext cx="356655" cy="4548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02605" y="514257"/>
            <a:ext cx="5538390" cy="661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02613" y="1331749"/>
            <a:ext cx="2599935" cy="3947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3141072" y="1331749"/>
            <a:ext cx="2599935" cy="3947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5507108" y="5388607"/>
            <a:ext cx="356655" cy="4548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02605" y="514257"/>
            <a:ext cx="5538390" cy="661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5507108" y="5388607"/>
            <a:ext cx="356655" cy="4548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02605" y="642031"/>
            <a:ext cx="1825200" cy="8732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02605" y="1605776"/>
            <a:ext cx="1825200" cy="36739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5507108" y="5388607"/>
            <a:ext cx="356655" cy="4548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318663" y="520177"/>
            <a:ext cx="4139070" cy="47271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5507108" y="5388607"/>
            <a:ext cx="356655" cy="4548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2971800" y="-133"/>
            <a:ext cx="2971800" cy="594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72575" y="1425022"/>
            <a:ext cx="2629380" cy="17128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172575" y="3239112"/>
            <a:ext cx="2629380" cy="14272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3210675" y="836722"/>
            <a:ext cx="2494050" cy="42698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5507108" y="5388607"/>
            <a:ext cx="356655" cy="4548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02605" y="4888667"/>
            <a:ext cx="3899220" cy="6992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5507108" y="5388607"/>
            <a:ext cx="356655" cy="4548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02605" y="514257"/>
            <a:ext cx="5538390" cy="66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02605" y="1331749"/>
            <a:ext cx="5538390" cy="394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5507108" y="5388607"/>
            <a:ext cx="356655" cy="454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ample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hyperlink" Target="https://wicg.github.io/file-system-access/#security-consideratio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14631" y="352495"/>
            <a:ext cx="5314338" cy="1691617"/>
          </a:xfrm>
          <a:prstGeom prst="roundRect">
            <a:avLst>
              <a:gd name="adj" fmla="val 394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480827" y="488558"/>
            <a:ext cx="5122200" cy="1277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600" dirty="0">
                <a:solidFill>
                  <a:schemeClr val="dk1"/>
                </a:solidFill>
              </a:rPr>
              <a:t>Let site view files?</a:t>
            </a:r>
            <a:endParaRPr sz="1600" dirty="0">
              <a:solidFill>
                <a:schemeClr val="dk1"/>
              </a:solidFill>
            </a:endParaRPr>
          </a:p>
          <a:p>
            <a:endParaRPr sz="1100" dirty="0">
              <a:solidFill>
                <a:schemeClr val="dk1"/>
              </a:solidFill>
            </a:endParaRPr>
          </a:p>
          <a:p>
            <a:r>
              <a:rPr lang="en" sz="1100" b="1" dirty="0">
                <a:solidFill>
                  <a:schemeClr val="accent2"/>
                </a:solidFill>
              </a:rPr>
              <a:t>w</a:t>
            </a:r>
            <a:r>
              <a:rPr lang="en" sz="1100" b="1" dirty="0">
                <a:solidFill>
                  <a:schemeClr val="accent2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ww.example.com</a:t>
            </a:r>
            <a:r>
              <a:rPr lang="en" sz="1100" dirty="0">
                <a:solidFill>
                  <a:schemeClr val="accent2"/>
                </a:solidFill>
              </a:rPr>
              <a:t> will be able to view files in </a:t>
            </a:r>
            <a:r>
              <a:rPr lang="en" sz="1100" b="1" dirty="0">
                <a:solidFill>
                  <a:schemeClr val="accent2"/>
                </a:solidFill>
              </a:rPr>
              <a:t>directory_name</a:t>
            </a:r>
            <a:r>
              <a:rPr lang="en" sz="1100" dirty="0">
                <a:solidFill>
                  <a:schemeClr val="accent2"/>
                </a:solidFill>
              </a:rPr>
              <a:t> until you close all tabs for this site. </a:t>
            </a:r>
            <a:endParaRPr sz="1100" dirty="0">
              <a:solidFill>
                <a:schemeClr val="accent2"/>
              </a:solidFill>
            </a:endParaRPr>
          </a:p>
          <a:p>
            <a:endParaRPr sz="1100" dirty="0">
              <a:solidFill>
                <a:schemeClr val="accent2"/>
              </a:solidFill>
            </a:endParaRPr>
          </a:p>
          <a:p>
            <a:endParaRPr sz="1100" dirty="0">
              <a:solidFill>
                <a:schemeClr val="accent2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3247006" y="1446873"/>
            <a:ext cx="912600" cy="415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b="1">
                <a:solidFill>
                  <a:schemeClr val="accent1"/>
                </a:solidFill>
              </a:rPr>
              <a:t>Cancel</a:t>
            </a:r>
            <a:endParaRPr sz="1100" b="1">
              <a:solidFill>
                <a:schemeClr val="accent1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304031" y="1446873"/>
            <a:ext cx="1132800" cy="4158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b="1" dirty="0">
                <a:solidFill>
                  <a:schemeClr val="lt1"/>
                </a:solidFill>
                <a:highlight>
                  <a:srgbClr val="4A86E8"/>
                </a:highlight>
              </a:rPr>
              <a:t>View</a:t>
            </a:r>
            <a:r>
              <a:rPr lang="en" sz="1200" b="1" dirty="0">
                <a:solidFill>
                  <a:schemeClr val="lt1"/>
                </a:solidFill>
                <a:highlight>
                  <a:srgbClr val="4A86E8"/>
                </a:highlight>
              </a:rPr>
              <a:t> files</a:t>
            </a:r>
            <a:endParaRPr sz="1200" b="1" dirty="0">
              <a:solidFill>
                <a:schemeClr val="lt1"/>
              </a:solidFill>
              <a:highlight>
                <a:srgbClr val="4A86E8"/>
              </a:highlight>
            </a:endParaRPr>
          </a:p>
        </p:txBody>
      </p:sp>
      <p:sp>
        <p:nvSpPr>
          <p:cNvPr id="6" name="Google Shape;70;p15">
            <a:extLst>
              <a:ext uri="{FF2B5EF4-FFF2-40B4-BE49-F238E27FC236}">
                <a16:creationId xmlns:a16="http://schemas.microsoft.com/office/drawing/2014/main" id="{D12F8748-4CEA-B4A8-47B8-97AB36634E3C}"/>
              </a:ext>
            </a:extLst>
          </p:cNvPr>
          <p:cNvSpPr/>
          <p:nvPr/>
        </p:nvSpPr>
        <p:spPr>
          <a:xfrm>
            <a:off x="327600" y="2549931"/>
            <a:ext cx="5314340" cy="2424405"/>
          </a:xfrm>
          <a:prstGeom prst="roundRect">
            <a:avLst>
              <a:gd name="adj" fmla="val 394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" name="Google Shape;71;p15">
            <a:extLst>
              <a:ext uri="{FF2B5EF4-FFF2-40B4-BE49-F238E27FC236}">
                <a16:creationId xmlns:a16="http://schemas.microsoft.com/office/drawing/2014/main" id="{C4B2A84D-2CE6-2CC6-8B46-83BCE9FD8AE7}"/>
              </a:ext>
            </a:extLst>
          </p:cNvPr>
          <p:cNvSpPr txBox="1"/>
          <p:nvPr/>
        </p:nvSpPr>
        <p:spPr>
          <a:xfrm>
            <a:off x="895259" y="2641374"/>
            <a:ext cx="4899214" cy="2239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endParaRPr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00" dirty="0">
                <a:solidFill>
                  <a:schemeClr val="dk1"/>
                </a:solidFill>
              </a:rPr>
              <a:t>Let site view files?</a:t>
            </a:r>
            <a:endParaRPr sz="1400" dirty="0">
              <a:solidFill>
                <a:schemeClr val="dk1"/>
              </a:solidFill>
            </a:endParaRPr>
          </a:p>
          <a:p>
            <a:endParaRPr sz="1100" dirty="0">
              <a:solidFill>
                <a:schemeClr val="dk1"/>
              </a:solidFill>
            </a:endParaRPr>
          </a:p>
          <a:p>
            <a:r>
              <a:rPr lang="en" sz="1100" dirty="0">
                <a:solidFill>
                  <a:schemeClr val="accent2"/>
                </a:solidFill>
              </a:rPr>
              <a:t>Warning! </a:t>
            </a:r>
            <a:r>
              <a:rPr lang="en" sz="1100" b="1" dirty="0">
                <a:solidFill>
                  <a:schemeClr val="accent2"/>
                </a:solidFill>
              </a:rPr>
              <a:t>w</a:t>
            </a:r>
            <a:r>
              <a:rPr lang="en" sz="1100" b="1" dirty="0">
                <a:solidFill>
                  <a:schemeClr val="accent2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ww.example.com</a:t>
            </a:r>
            <a:r>
              <a:rPr lang="en" sz="1100" dirty="0">
                <a:solidFill>
                  <a:schemeClr val="accent2"/>
                </a:solidFill>
              </a:rPr>
              <a:t> will be able to read all files in </a:t>
            </a:r>
            <a:r>
              <a:rPr lang="en" sz="1100" b="1" dirty="0">
                <a:solidFill>
                  <a:schemeClr val="accent2"/>
                </a:solidFill>
              </a:rPr>
              <a:t>directory_name</a:t>
            </a:r>
            <a:r>
              <a:rPr lang="en" sz="1100" dirty="0">
                <a:solidFill>
                  <a:schemeClr val="accent2"/>
                </a:solidFill>
              </a:rPr>
              <a:t>  and its subdirectories until you close all tabs for this site.</a:t>
            </a:r>
            <a:endParaRPr sz="1100" dirty="0">
              <a:solidFill>
                <a:schemeClr val="accent2"/>
              </a:solidFill>
            </a:endParaRPr>
          </a:p>
          <a:p>
            <a:endParaRPr sz="1100" dirty="0">
              <a:solidFill>
                <a:schemeClr val="accent2"/>
              </a:solidFill>
            </a:endParaRPr>
          </a:p>
          <a:p>
            <a:r>
              <a:rPr lang="en" sz="1100" b="1" dirty="0">
                <a:solidFill>
                  <a:schemeClr val="accent2"/>
                </a:solidFill>
              </a:rPr>
              <a:t>www.example.com</a:t>
            </a:r>
            <a:r>
              <a:rPr lang="en" sz="1100" dirty="0">
                <a:solidFill>
                  <a:schemeClr val="accent2"/>
                </a:solidFill>
              </a:rPr>
              <a:t> might attempt to steal your </a:t>
            </a:r>
            <a:r>
              <a:rPr lang="en" sz="1100" b="1" dirty="0">
                <a:solidFill>
                  <a:schemeClr val="accent2"/>
                </a:solidFill>
              </a:rPr>
              <a:t>sensitive information</a:t>
            </a:r>
            <a:r>
              <a:rPr lang="en" sz="1100" dirty="0">
                <a:solidFill>
                  <a:schemeClr val="accent2"/>
                </a:solidFill>
              </a:rPr>
              <a:t>.</a:t>
            </a:r>
          </a:p>
          <a:p>
            <a:r>
              <a:rPr lang="en" sz="1100" u="sng" dirty="0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 more information</a:t>
            </a:r>
            <a:r>
              <a:rPr lang="en" sz="1100" dirty="0">
                <a:solidFill>
                  <a:schemeClr val="accent2"/>
                </a:solidFill>
              </a:rPr>
              <a:t> on the possible risks.</a:t>
            </a:r>
            <a:endParaRPr sz="1100" dirty="0">
              <a:solidFill>
                <a:schemeClr val="accent2"/>
              </a:solidFill>
            </a:endParaRPr>
          </a:p>
          <a:p>
            <a:endParaRPr sz="1100" dirty="0">
              <a:solidFill>
                <a:schemeClr val="accent2"/>
              </a:solidFill>
            </a:endParaRPr>
          </a:p>
          <a:p>
            <a:r>
              <a:rPr lang="en" sz="1100" dirty="0">
                <a:solidFill>
                  <a:schemeClr val="accent2"/>
                </a:solidFill>
              </a:rPr>
              <a:t> </a:t>
            </a:r>
            <a:endParaRPr sz="1100" dirty="0">
              <a:solidFill>
                <a:schemeClr val="accent2"/>
              </a:solidFill>
            </a:endParaRPr>
          </a:p>
          <a:p>
            <a:endParaRPr sz="1100" dirty="0">
              <a:solidFill>
                <a:schemeClr val="accent2"/>
              </a:solidFill>
            </a:endParaRPr>
          </a:p>
          <a:p>
            <a:endParaRPr sz="1100" dirty="0">
              <a:solidFill>
                <a:schemeClr val="accent2"/>
              </a:solidFill>
            </a:endParaRPr>
          </a:p>
        </p:txBody>
      </p:sp>
      <p:pic>
        <p:nvPicPr>
          <p:cNvPr id="8" name="Google Shape;72;p15">
            <a:extLst>
              <a:ext uri="{FF2B5EF4-FFF2-40B4-BE49-F238E27FC236}">
                <a16:creationId xmlns:a16="http://schemas.microsoft.com/office/drawing/2014/main" id="{49D2657D-C4F0-A9FF-8ADE-A06BE8340E5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12752" t="6798"/>
          <a:stretch/>
        </p:blipFill>
        <p:spPr>
          <a:xfrm>
            <a:off x="400665" y="3386702"/>
            <a:ext cx="499910" cy="47274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2FBC366-CC89-D788-9AFA-1EC6E162139A}"/>
              </a:ext>
            </a:extLst>
          </p:cNvPr>
          <p:cNvSpPr txBox="1"/>
          <p:nvPr/>
        </p:nvSpPr>
        <p:spPr>
          <a:xfrm>
            <a:off x="2555724" y="22107"/>
            <a:ext cx="858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Old UI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F8D752-967A-56F9-06AB-9FAB3A57E5E5}"/>
              </a:ext>
            </a:extLst>
          </p:cNvPr>
          <p:cNvSpPr txBox="1"/>
          <p:nvPr/>
        </p:nvSpPr>
        <p:spPr>
          <a:xfrm>
            <a:off x="1978513" y="2143133"/>
            <a:ext cx="1986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New UI</a:t>
            </a:r>
          </a:p>
        </p:txBody>
      </p:sp>
      <p:sp>
        <p:nvSpPr>
          <p:cNvPr id="13" name="Google Shape;56;p13">
            <a:extLst>
              <a:ext uri="{FF2B5EF4-FFF2-40B4-BE49-F238E27FC236}">
                <a16:creationId xmlns:a16="http://schemas.microsoft.com/office/drawing/2014/main" id="{714A392E-6AFF-9C41-8977-155767555636}"/>
              </a:ext>
            </a:extLst>
          </p:cNvPr>
          <p:cNvSpPr/>
          <p:nvPr/>
        </p:nvSpPr>
        <p:spPr>
          <a:xfrm>
            <a:off x="3247006" y="4397435"/>
            <a:ext cx="912600" cy="415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b="1">
                <a:solidFill>
                  <a:schemeClr val="accent1"/>
                </a:solidFill>
              </a:rPr>
              <a:t>Cancel</a:t>
            </a:r>
            <a:endParaRPr sz="1100" b="1">
              <a:solidFill>
                <a:schemeClr val="accent1"/>
              </a:solidFill>
            </a:endParaRPr>
          </a:p>
        </p:txBody>
      </p:sp>
      <p:sp>
        <p:nvSpPr>
          <p:cNvPr id="15" name="Google Shape;57;p13">
            <a:extLst>
              <a:ext uri="{FF2B5EF4-FFF2-40B4-BE49-F238E27FC236}">
                <a16:creationId xmlns:a16="http://schemas.microsoft.com/office/drawing/2014/main" id="{2EEE551A-97BA-1144-9EFA-53D75D784153}"/>
              </a:ext>
            </a:extLst>
          </p:cNvPr>
          <p:cNvSpPr/>
          <p:nvPr/>
        </p:nvSpPr>
        <p:spPr>
          <a:xfrm>
            <a:off x="4303620" y="4397435"/>
            <a:ext cx="1132800" cy="4158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b="1" dirty="0">
                <a:solidFill>
                  <a:schemeClr val="lt1"/>
                </a:solidFill>
                <a:highlight>
                  <a:srgbClr val="4A86E8"/>
                </a:highlight>
              </a:rPr>
              <a:t>View</a:t>
            </a:r>
            <a:r>
              <a:rPr lang="en" sz="1200" b="1" dirty="0">
                <a:solidFill>
                  <a:schemeClr val="lt1"/>
                </a:solidFill>
                <a:highlight>
                  <a:srgbClr val="4A86E8"/>
                </a:highlight>
              </a:rPr>
              <a:t> files</a:t>
            </a:r>
            <a:endParaRPr sz="1200" b="1" dirty="0">
              <a:solidFill>
                <a:schemeClr val="lt1"/>
              </a:solidFill>
              <a:highlight>
                <a:srgbClr val="4A86E8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96</Words>
  <Application>Microsoft Macintosh PowerPoint</Application>
  <PresentationFormat>Custom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Harun Oz</cp:lastModifiedBy>
  <cp:revision>8</cp:revision>
  <dcterms:modified xsi:type="dcterms:W3CDTF">2023-02-08T03:56:58Z</dcterms:modified>
</cp:coreProperties>
</file>