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2" r:id="rId2"/>
  </p:sldIdLst>
  <p:sldSz cx="5943600" cy="594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1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20"/>
  </p:normalViewPr>
  <p:slideViewPr>
    <p:cSldViewPr snapToGrid="0">
      <p:cViewPr varScale="1">
        <p:scale>
          <a:sx n="117" d="100"/>
          <a:sy n="117" d="100"/>
        </p:scale>
        <p:origin x="2448" y="184"/>
      </p:cViewPr>
      <p:guideLst>
        <p:guide orient="horz" pos="1872"/>
        <p:guide pos="1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327604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327604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97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2611" y="860408"/>
            <a:ext cx="5538390" cy="2371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2605" y="3275001"/>
            <a:ext cx="5538390" cy="91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02605" y="1278202"/>
            <a:ext cx="5538390" cy="226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02605" y="3642581"/>
            <a:ext cx="5538390" cy="1503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2605" y="2485439"/>
            <a:ext cx="5538390" cy="972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02605" y="514259"/>
            <a:ext cx="553839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02605" y="1331748"/>
            <a:ext cx="553839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02605" y="514259"/>
            <a:ext cx="553839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02611" y="1331748"/>
            <a:ext cx="2599935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141070" y="1331748"/>
            <a:ext cx="2599935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02605" y="514259"/>
            <a:ext cx="553839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02605" y="642033"/>
            <a:ext cx="1825200" cy="873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02605" y="1605774"/>
            <a:ext cx="1825200" cy="367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8669" y="520177"/>
            <a:ext cx="4139070" cy="47271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971807" y="-132"/>
            <a:ext cx="29718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72582" y="1425024"/>
            <a:ext cx="2629380" cy="1712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72582" y="3239116"/>
            <a:ext cx="2629380" cy="142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210682" y="836723"/>
            <a:ext cx="2494050" cy="426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02611" y="4888669"/>
            <a:ext cx="3899220" cy="69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2605" y="514259"/>
            <a:ext cx="5538390" cy="66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2605" y="1331748"/>
            <a:ext cx="5538390" cy="39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507107" y="5388611"/>
            <a:ext cx="356655" cy="45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wicg.github.io/file-system-access/#security-consider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FED36F-7BF8-FF52-5B55-F60A866D5AE3}"/>
              </a:ext>
            </a:extLst>
          </p:cNvPr>
          <p:cNvSpPr txBox="1"/>
          <p:nvPr/>
        </p:nvSpPr>
        <p:spPr>
          <a:xfrm>
            <a:off x="2103800" y="11294"/>
            <a:ext cx="178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Old 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DB1DF-D9DA-9455-D99E-9D4F4F3E3E11}"/>
              </a:ext>
            </a:extLst>
          </p:cNvPr>
          <p:cNvSpPr txBox="1"/>
          <p:nvPr/>
        </p:nvSpPr>
        <p:spPr>
          <a:xfrm>
            <a:off x="2103800" y="1975464"/>
            <a:ext cx="178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New UI</a:t>
            </a: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CFB31D7E-C9A8-E6E4-5E5B-44572F14618E}"/>
              </a:ext>
            </a:extLst>
          </p:cNvPr>
          <p:cNvSpPr/>
          <p:nvPr/>
        </p:nvSpPr>
        <p:spPr>
          <a:xfrm>
            <a:off x="367073" y="350502"/>
            <a:ext cx="5288400" cy="1481610"/>
          </a:xfrm>
          <a:prstGeom prst="roundRect">
            <a:avLst>
              <a:gd name="adj" fmla="val 39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63;p14">
            <a:extLst>
              <a:ext uri="{FF2B5EF4-FFF2-40B4-BE49-F238E27FC236}">
                <a16:creationId xmlns:a16="http://schemas.microsoft.com/office/drawing/2014/main" id="{E250A17F-A0D4-3974-DD50-D4BCC40566F7}"/>
              </a:ext>
            </a:extLst>
          </p:cNvPr>
          <p:cNvSpPr txBox="1"/>
          <p:nvPr/>
        </p:nvSpPr>
        <p:spPr>
          <a:xfrm>
            <a:off x="450173" y="413533"/>
            <a:ext cx="52053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</a:rPr>
              <a:t>Save changes to </a:t>
            </a:r>
            <a:r>
              <a:rPr lang="en" sz="1400" b="1" dirty="0">
                <a:solidFill>
                  <a:schemeClr val="dk1"/>
                </a:solidFill>
              </a:rPr>
              <a:t>directory_name</a:t>
            </a:r>
            <a:r>
              <a:rPr lang="en" sz="1400" dirty="0">
                <a:solidFill>
                  <a:schemeClr val="dk1"/>
                </a:solidFill>
              </a:rPr>
              <a:t>?</a:t>
            </a:r>
            <a:endParaRPr sz="1400" dirty="0">
              <a:solidFill>
                <a:schemeClr val="dk1"/>
              </a:solidFill>
            </a:endParaRPr>
          </a:p>
          <a:p>
            <a:endParaRPr sz="1100" dirty="0">
              <a:solidFill>
                <a:schemeClr val="dk1"/>
              </a:solidFill>
            </a:endParaRPr>
          </a:p>
          <a:p>
            <a:r>
              <a:rPr lang="en" sz="1100" b="1" dirty="0">
                <a:solidFill>
                  <a:schemeClr val="accent2"/>
                </a:solidFill>
              </a:rPr>
              <a:t>w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ww.example.com</a:t>
            </a:r>
            <a:r>
              <a:rPr lang="en" sz="1100" dirty="0">
                <a:solidFill>
                  <a:schemeClr val="accent2"/>
                </a:solidFill>
              </a:rPr>
              <a:t> will be able to edit </a:t>
            </a:r>
            <a:r>
              <a:rPr lang="en" sz="1100" b="1" dirty="0">
                <a:solidFill>
                  <a:schemeClr val="accent2"/>
                </a:solidFill>
              </a:rPr>
              <a:t>directory_name</a:t>
            </a:r>
            <a:r>
              <a:rPr lang="en" sz="1100" dirty="0">
                <a:solidFill>
                  <a:schemeClr val="accent2"/>
                </a:solidFill>
              </a:rPr>
              <a:t> until you close all tabs for this site. 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</p:txBody>
      </p:sp>
      <p:sp>
        <p:nvSpPr>
          <p:cNvPr id="17" name="Google Shape;64;p14">
            <a:extLst>
              <a:ext uri="{FF2B5EF4-FFF2-40B4-BE49-F238E27FC236}">
                <a16:creationId xmlns:a16="http://schemas.microsoft.com/office/drawing/2014/main" id="{72A19F58-727B-7378-2FDF-97070F637822}"/>
              </a:ext>
            </a:extLst>
          </p:cNvPr>
          <p:cNvSpPr/>
          <p:nvPr/>
        </p:nvSpPr>
        <p:spPr>
          <a:xfrm>
            <a:off x="3109752" y="1276936"/>
            <a:ext cx="912600" cy="42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solidFill>
                  <a:schemeClr val="accent1"/>
                </a:solidFill>
              </a:rPr>
              <a:t>Cancel</a:t>
            </a:r>
            <a:endParaRPr sz="1100" b="1" dirty="0">
              <a:solidFill>
                <a:schemeClr val="accent1"/>
              </a:solidFill>
            </a:endParaRPr>
          </a:p>
        </p:txBody>
      </p:sp>
      <p:sp>
        <p:nvSpPr>
          <p:cNvPr id="18" name="Google Shape;65;p14">
            <a:extLst>
              <a:ext uri="{FF2B5EF4-FFF2-40B4-BE49-F238E27FC236}">
                <a16:creationId xmlns:a16="http://schemas.microsoft.com/office/drawing/2014/main" id="{A2F13E3D-9042-3135-442C-54D6FF6C4CDF}"/>
              </a:ext>
            </a:extLst>
          </p:cNvPr>
          <p:cNvSpPr/>
          <p:nvPr/>
        </p:nvSpPr>
        <p:spPr>
          <a:xfrm>
            <a:off x="4261627" y="1276936"/>
            <a:ext cx="1231800" cy="427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>
                <a:solidFill>
                  <a:schemeClr val="lt1"/>
                </a:solidFill>
                <a:highlight>
                  <a:srgbClr val="4A86E8"/>
                </a:highlight>
              </a:rPr>
              <a:t>Save changes</a:t>
            </a:r>
            <a:endParaRPr sz="1200" b="1">
              <a:solidFill>
                <a:schemeClr val="lt1"/>
              </a:solidFill>
              <a:highlight>
                <a:srgbClr val="4A86E8"/>
              </a:highlight>
            </a:endParaRPr>
          </a:p>
        </p:txBody>
      </p:sp>
      <p:sp>
        <p:nvSpPr>
          <p:cNvPr id="19" name="Google Shape;79;p16">
            <a:extLst>
              <a:ext uri="{FF2B5EF4-FFF2-40B4-BE49-F238E27FC236}">
                <a16:creationId xmlns:a16="http://schemas.microsoft.com/office/drawing/2014/main" id="{B2D52C22-C0B0-0014-622B-D0976AE06022}"/>
              </a:ext>
            </a:extLst>
          </p:cNvPr>
          <p:cNvSpPr/>
          <p:nvPr/>
        </p:nvSpPr>
        <p:spPr>
          <a:xfrm>
            <a:off x="367073" y="2302768"/>
            <a:ext cx="5288400" cy="3083048"/>
          </a:xfrm>
          <a:prstGeom prst="roundRect">
            <a:avLst>
              <a:gd name="adj" fmla="val 39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80;p16">
            <a:extLst>
              <a:ext uri="{FF2B5EF4-FFF2-40B4-BE49-F238E27FC236}">
                <a16:creationId xmlns:a16="http://schemas.microsoft.com/office/drawing/2014/main" id="{7CEA831B-2105-1895-89E8-DA6D658FAA85}"/>
              </a:ext>
            </a:extLst>
          </p:cNvPr>
          <p:cNvSpPr txBox="1"/>
          <p:nvPr/>
        </p:nvSpPr>
        <p:spPr>
          <a:xfrm>
            <a:off x="789693" y="2341852"/>
            <a:ext cx="4865780" cy="36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</a:rPr>
              <a:t>Save changes to </a:t>
            </a:r>
            <a:r>
              <a:rPr lang="en" sz="1400" b="1" dirty="0">
                <a:solidFill>
                  <a:schemeClr val="dk1"/>
                </a:solidFill>
              </a:rPr>
              <a:t>directory_name</a:t>
            </a:r>
            <a:r>
              <a:rPr lang="en" sz="1400" dirty="0">
                <a:solidFill>
                  <a:schemeClr val="dk1"/>
                </a:solidFill>
              </a:rPr>
              <a:t>?</a:t>
            </a:r>
            <a:endParaRPr sz="1400" dirty="0">
              <a:solidFill>
                <a:schemeClr val="dk1"/>
              </a:solidFill>
            </a:endParaRPr>
          </a:p>
          <a:p>
            <a:endParaRPr sz="1100" dirty="0">
              <a:solidFill>
                <a:schemeClr val="dk1"/>
              </a:solidFill>
            </a:endParaRPr>
          </a:p>
          <a:p>
            <a:r>
              <a:rPr lang="en" sz="1100" dirty="0">
                <a:solidFill>
                  <a:schemeClr val="accent2"/>
                </a:solidFill>
              </a:rPr>
              <a:t>Warning!</a:t>
            </a:r>
            <a:r>
              <a:rPr lang="en" sz="1100" b="1" dirty="0">
                <a:solidFill>
                  <a:schemeClr val="accent2"/>
                </a:solidFill>
              </a:rPr>
              <a:t> w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ww.example.com</a:t>
            </a:r>
            <a:r>
              <a:rPr lang="en" sz="1100" dirty="0">
                <a:solidFill>
                  <a:schemeClr val="accent2"/>
                </a:solidFill>
              </a:rPr>
              <a:t> will be able to edit </a:t>
            </a:r>
            <a:r>
              <a:rPr lang="en" sz="1100" b="1" dirty="0" err="1">
                <a:solidFill>
                  <a:schemeClr val="accent2"/>
                </a:solidFill>
              </a:rPr>
              <a:t>directory_name</a:t>
            </a:r>
            <a:r>
              <a:rPr lang="en" sz="1100" b="1" dirty="0">
                <a:solidFill>
                  <a:schemeClr val="accent2"/>
                </a:solidFill>
              </a:rPr>
              <a:t> </a:t>
            </a:r>
            <a:r>
              <a:rPr lang="en" sz="1100" dirty="0">
                <a:solidFill>
                  <a:schemeClr val="accent2"/>
                </a:solidFill>
              </a:rPr>
              <a:t>and its subdirectories until you close all tabs for this site. 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r>
              <a:rPr lang="en" sz="1100" dirty="0">
                <a:solidFill>
                  <a:schemeClr val="accent2"/>
                </a:solidFill>
              </a:rPr>
              <a:t>The changes made by </a:t>
            </a:r>
            <a:r>
              <a:rPr lang="en" sz="1100" b="1" dirty="0">
                <a:solidFill>
                  <a:schemeClr val="accent2"/>
                </a:solidFill>
              </a:rPr>
              <a:t>w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ww.example.com</a:t>
            </a:r>
            <a:r>
              <a:rPr lang="en" sz="1100" dirty="0">
                <a:solidFill>
                  <a:schemeClr val="accent2"/>
                </a:solidFill>
              </a:rPr>
              <a:t> can cause </a:t>
            </a:r>
            <a:r>
              <a:rPr lang="en" sz="1100" b="1" dirty="0">
                <a:solidFill>
                  <a:schemeClr val="accent2"/>
                </a:solidFill>
              </a:rPr>
              <a:t>permanent loss </a:t>
            </a:r>
          </a:p>
          <a:p>
            <a:r>
              <a:rPr lang="en" sz="1100" dirty="0">
                <a:solidFill>
                  <a:schemeClr val="accent2"/>
                </a:solidFill>
              </a:rPr>
              <a:t>of your local data. </a:t>
            </a:r>
            <a:r>
              <a:rPr lang="en" sz="1100" i="1" u="sng" dirty="0">
                <a:solidFill>
                  <a:schemeClr val="hlink"/>
                </a:solidFill>
                <a:hlinkClick r:id="" action="ppaction://hlinkshowjump?jump=nextslide"/>
              </a:rPr>
              <a:t>See the impacted files….</a:t>
            </a:r>
            <a:endParaRPr sz="1100" i="1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pPr marL="457200" indent="-298450">
              <a:buClr>
                <a:schemeClr val="accent2"/>
              </a:buClr>
              <a:buSzPts val="1100"/>
              <a:buChar char="-"/>
            </a:pPr>
            <a:r>
              <a:rPr lang="en" sz="1100" dirty="0">
                <a:solidFill>
                  <a:schemeClr val="accent2"/>
                </a:solidFill>
              </a:rPr>
              <a:t>Edited /Users/Alice/Cloud/directory_name/test1.txt</a:t>
            </a:r>
            <a:endParaRPr sz="1100" dirty="0">
              <a:solidFill>
                <a:schemeClr val="accent2"/>
              </a:solidFill>
            </a:endParaRPr>
          </a:p>
          <a:p>
            <a:pPr marL="457200" indent="-298450">
              <a:buClr>
                <a:schemeClr val="accent2"/>
              </a:buClr>
              <a:buSzPts val="1100"/>
              <a:buChar char="-"/>
            </a:pPr>
            <a:r>
              <a:rPr lang="en" sz="1100" dirty="0">
                <a:solidFill>
                  <a:schemeClr val="accent2"/>
                </a:solidFill>
              </a:rPr>
              <a:t>Edited /Users/Alice/Cloud/directory_name/test2.txt</a:t>
            </a:r>
            <a:endParaRPr sz="1100" dirty="0">
              <a:solidFill>
                <a:schemeClr val="accent2"/>
              </a:solidFill>
            </a:endParaRPr>
          </a:p>
          <a:p>
            <a:pPr marL="457200" indent="-298450">
              <a:buClr>
                <a:schemeClr val="accent2"/>
              </a:buClr>
              <a:buSzPts val="1100"/>
              <a:buChar char="-"/>
            </a:pPr>
            <a:r>
              <a:rPr lang="en" sz="1100" dirty="0">
                <a:solidFill>
                  <a:schemeClr val="accent2"/>
                </a:solidFill>
              </a:rPr>
              <a:t>Edited /Users/Alice/Cloud/directory_name/</a:t>
            </a:r>
            <a:r>
              <a:rPr lang="en" sz="1100" dirty="0" err="1">
                <a:solidFill>
                  <a:schemeClr val="accent2"/>
                </a:solidFill>
              </a:rPr>
              <a:t>sub_directory</a:t>
            </a:r>
            <a:r>
              <a:rPr lang="en" sz="1100" dirty="0">
                <a:solidFill>
                  <a:schemeClr val="accent2"/>
                </a:solidFill>
              </a:rPr>
              <a:t>/test3.txt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1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more information</a:t>
            </a:r>
            <a:r>
              <a:rPr lang="en" sz="1100" dirty="0">
                <a:solidFill>
                  <a:schemeClr val="accent2"/>
                </a:solidFill>
              </a:rPr>
              <a:t> on the possible risks. Does this website look suspicious? </a:t>
            </a:r>
            <a:r>
              <a:rPr lang="en" sz="1100" u="sng" dirty="0">
                <a:solidFill>
                  <a:schemeClr val="accent5"/>
                </a:solidFill>
              </a:rPr>
              <a:t>Report it here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</p:txBody>
      </p:sp>
      <p:pic>
        <p:nvPicPr>
          <p:cNvPr id="21" name="Google Shape;81;p16">
            <a:extLst>
              <a:ext uri="{FF2B5EF4-FFF2-40B4-BE49-F238E27FC236}">
                <a16:creationId xmlns:a16="http://schemas.microsoft.com/office/drawing/2014/main" id="{35820D8E-7FD7-5EDD-E18D-2A43CF564F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3121" r="13121" b="13925"/>
          <a:stretch/>
        </p:blipFill>
        <p:spPr>
          <a:xfrm>
            <a:off x="450173" y="2789715"/>
            <a:ext cx="422620" cy="43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4;p14">
            <a:extLst>
              <a:ext uri="{FF2B5EF4-FFF2-40B4-BE49-F238E27FC236}">
                <a16:creationId xmlns:a16="http://schemas.microsoft.com/office/drawing/2014/main" id="{538BB7B2-4006-8B4F-AA00-F7DE3BC479C2}"/>
              </a:ext>
            </a:extLst>
          </p:cNvPr>
          <p:cNvSpPr/>
          <p:nvPr/>
        </p:nvSpPr>
        <p:spPr>
          <a:xfrm>
            <a:off x="3109752" y="4830904"/>
            <a:ext cx="912600" cy="42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>
                <a:solidFill>
                  <a:schemeClr val="accent1"/>
                </a:solidFill>
              </a:rPr>
              <a:t>Cancel</a:t>
            </a:r>
            <a:endParaRPr sz="1100" b="1">
              <a:solidFill>
                <a:schemeClr val="accent1"/>
              </a:solidFill>
            </a:endParaRPr>
          </a:p>
        </p:txBody>
      </p:sp>
      <p:sp>
        <p:nvSpPr>
          <p:cNvPr id="24" name="Google Shape;65;p14">
            <a:extLst>
              <a:ext uri="{FF2B5EF4-FFF2-40B4-BE49-F238E27FC236}">
                <a16:creationId xmlns:a16="http://schemas.microsoft.com/office/drawing/2014/main" id="{B0622BAA-3547-7046-84CC-D68E1E4F0288}"/>
              </a:ext>
            </a:extLst>
          </p:cNvPr>
          <p:cNvSpPr/>
          <p:nvPr/>
        </p:nvSpPr>
        <p:spPr>
          <a:xfrm>
            <a:off x="4261627" y="4830904"/>
            <a:ext cx="1231800" cy="427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>
                <a:solidFill>
                  <a:schemeClr val="lt1"/>
                </a:solidFill>
                <a:highlight>
                  <a:srgbClr val="4A86E8"/>
                </a:highlight>
              </a:rPr>
              <a:t>Save changes</a:t>
            </a:r>
            <a:endParaRPr sz="1200" b="1">
              <a:solidFill>
                <a:schemeClr val="lt1"/>
              </a:solidFill>
              <a:highlight>
                <a:srgbClr val="4A86E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48276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Harun Oz</cp:lastModifiedBy>
  <cp:revision>10</cp:revision>
  <dcterms:modified xsi:type="dcterms:W3CDTF">2023-02-08T03:56:42Z</dcterms:modified>
</cp:coreProperties>
</file>