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9" r:id="rId4"/>
    <p:sldId id="292" r:id="rId5"/>
    <p:sldId id="293" r:id="rId6"/>
    <p:sldId id="295" r:id="rId7"/>
    <p:sldId id="296" r:id="rId8"/>
    <p:sldId id="307" r:id="rId9"/>
    <p:sldId id="317" r:id="rId10"/>
    <p:sldId id="299" r:id="rId11"/>
    <p:sldId id="300" r:id="rId12"/>
    <p:sldId id="261" r:id="rId13"/>
    <p:sldId id="304" r:id="rId14"/>
    <p:sldId id="303" r:id="rId15"/>
    <p:sldId id="302" r:id="rId16"/>
    <p:sldId id="298" r:id="rId17"/>
    <p:sldId id="301" r:id="rId18"/>
    <p:sldId id="305" r:id="rId19"/>
    <p:sldId id="308" r:id="rId20"/>
    <p:sldId id="309" r:id="rId21"/>
    <p:sldId id="314" r:id="rId22"/>
    <p:sldId id="312" r:id="rId23"/>
    <p:sldId id="310" r:id="rId24"/>
    <p:sldId id="311" r:id="rId25"/>
    <p:sldId id="316" r:id="rId26"/>
    <p:sldId id="315" r:id="rId27"/>
    <p:sldId id="319" r:id="rId28"/>
    <p:sldId id="260" r:id="rId29"/>
    <p:sldId id="323" r:id="rId30"/>
    <p:sldId id="322" r:id="rId31"/>
    <p:sldId id="320" r:id="rId32"/>
    <p:sldId id="326" r:id="rId33"/>
    <p:sldId id="321" r:id="rId34"/>
    <p:sldId id="325" r:id="rId35"/>
    <p:sldId id="324" r:id="rId36"/>
    <p:sldId id="327" r:id="rId37"/>
    <p:sldId id="339" r:id="rId38"/>
    <p:sldId id="329" r:id="rId39"/>
    <p:sldId id="330" r:id="rId40"/>
    <p:sldId id="333" r:id="rId41"/>
    <p:sldId id="334" r:id="rId42"/>
    <p:sldId id="335" r:id="rId43"/>
    <p:sldId id="266" r:id="rId44"/>
    <p:sldId id="338" r:id="rId45"/>
    <p:sldId id="342" r:id="rId46"/>
    <p:sldId id="343" r:id="rId47"/>
    <p:sldId id="344" r:id="rId48"/>
    <p:sldId id="345" r:id="rId49"/>
    <p:sldId id="346" r:id="rId50"/>
    <p:sldId id="337" r:id="rId51"/>
    <p:sldId id="341" r:id="rId52"/>
    <p:sldId id="347" r:id="rId53"/>
    <p:sldId id="257" r:id="rId54"/>
    <p:sldId id="349" r:id="rId55"/>
    <p:sldId id="350" r:id="rId56"/>
    <p:sldId id="352" r:id="rId57"/>
    <p:sldId id="351" r:id="rId58"/>
    <p:sldId id="353" r:id="rId59"/>
    <p:sldId id="348" r:id="rId60"/>
    <p:sldId id="358" r:id="rId61"/>
    <p:sldId id="357" r:id="rId62"/>
    <p:sldId id="354" r:id="rId63"/>
    <p:sldId id="359" r:id="rId64"/>
    <p:sldId id="267" r:id="rId65"/>
    <p:sldId id="262" r:id="rId66"/>
    <p:sldId id="263" r:id="rId67"/>
    <p:sldId id="276" r:id="rId68"/>
    <p:sldId id="280" r:id="rId69"/>
    <p:sldId id="278" r:id="rId70"/>
    <p:sldId id="259" r:id="rId71"/>
    <p:sldId id="264" r:id="rId72"/>
    <p:sldId id="265" r:id="rId73"/>
    <p:sldId id="277" r:id="rId74"/>
    <p:sldId id="273" r:id="rId75"/>
    <p:sldId id="275" r:id="rId76"/>
    <p:sldId id="274" r:id="rId7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lcs.ios.ac.cn/~dulia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parallec.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rocketmq.apache.org/"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jstorm.io/"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blog.csdn.net/szzhaom/article/details/41778763"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2725420"/>
          </a:xfrm>
        </p:spPr>
        <p:txBody>
          <a:bodyPr>
            <a:normAutofit fontScale="90000"/>
          </a:bodyPr>
          <a:p>
            <a:r>
              <a:rPr lang="zh-CN" altLang="en-US"/>
              <a:t>大数据应用示例</a:t>
            </a:r>
            <a:r>
              <a:rPr lang="en-US" altLang="zh-CN"/>
              <a:t>(PART-I)</a:t>
            </a:r>
            <a:br>
              <a:rPr lang="en-US" altLang="zh-CN"/>
            </a:br>
            <a:br>
              <a:rPr lang="en-US" altLang="zh-CN"/>
            </a:br>
            <a:r>
              <a:rPr lang="en-US" altLang="zh-CN">
                <a:solidFill>
                  <a:srgbClr val="FF0000"/>
                </a:solidFill>
                <a:sym typeface="+mn-ea"/>
              </a:rPr>
              <a:t>C</a:t>
            </a:r>
            <a:r>
              <a:rPr lang="zh-CN" altLang="en-US">
                <a:solidFill>
                  <a:srgbClr val="FF0000"/>
                </a:solidFill>
                <a:sym typeface="+mn-ea"/>
              </a:rPr>
              <a:t>ryptocurrency </a:t>
            </a:r>
            <a:r>
              <a:rPr lang="en-US" altLang="zh-CN">
                <a:solidFill>
                  <a:srgbClr val="FF0000"/>
                </a:solidFill>
                <a:sym typeface="+mn-ea"/>
              </a:rPr>
              <a:t>Data</a:t>
            </a:r>
            <a:r>
              <a:rPr lang="zh-CN" altLang="en-US">
                <a:solidFill>
                  <a:srgbClr val="FF0000"/>
                </a:solidFill>
                <a:sym typeface="+mn-ea"/>
              </a:rPr>
              <a:t>处理方案</a:t>
            </a:r>
            <a:endParaRPr lang="zh-CN" altLang="en-US">
              <a:solidFill>
                <a:srgbClr val="FF0000"/>
              </a:solidFill>
              <a:sym typeface="+mn-ea"/>
            </a:endParaRPr>
          </a:p>
        </p:txBody>
      </p:sp>
      <p:sp>
        <p:nvSpPr>
          <p:cNvPr id="3" name="副标题 2"/>
          <p:cNvSpPr>
            <a:spLocks noGrp="1"/>
          </p:cNvSpPr>
          <p:nvPr>
            <p:ph type="subTitle" idx="1"/>
          </p:nvPr>
        </p:nvSpPr>
        <p:spPr>
          <a:xfrm>
            <a:off x="1524000" y="4568508"/>
            <a:ext cx="9144000" cy="1655762"/>
          </a:xfrm>
        </p:spPr>
        <p:txBody>
          <a:bodyPr/>
          <a:p>
            <a:r>
              <a:rPr lang="en-US" altLang="zh-CN"/>
              <a:t>Liang Du</a:t>
            </a:r>
            <a:endParaRPr lang="en-US" altLang="zh-CN"/>
          </a:p>
          <a:p>
            <a:r>
              <a:rPr lang="en-US" altLang="zh-CN">
                <a:hlinkClick r:id="rId1" tooltip=""/>
              </a:rPr>
              <a:t>http://lcs.ios.ac.cn/~duliang</a:t>
            </a:r>
            <a:endParaRPr lang="en-US" altLang="zh-CN"/>
          </a:p>
          <a:p>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Question 1: </a:t>
            </a:r>
            <a:r>
              <a:rPr lang="zh-CN" altLang="en-US">
                <a:sym typeface="+mn-ea"/>
              </a:rPr>
              <a:t>如何获取数据</a:t>
            </a:r>
            <a:endParaRPr lang="zh-CN" altLang="en-US"/>
          </a:p>
        </p:txBody>
      </p:sp>
      <p:sp>
        <p:nvSpPr>
          <p:cNvPr id="3" name="内容占位符 2"/>
          <p:cNvSpPr>
            <a:spLocks noGrp="1"/>
          </p:cNvSpPr>
          <p:nvPr>
            <p:ph idx="1"/>
          </p:nvPr>
        </p:nvSpPr>
        <p:spPr/>
        <p:txBody>
          <a:bodyPr/>
          <a:p>
            <a:r>
              <a:rPr lang="zh-CN" altLang="en-US"/>
              <a:t>手动版</a:t>
            </a:r>
            <a:endParaRPr lang="zh-CN" altLang="en-US"/>
          </a:p>
          <a:p>
            <a:pPr lvl="1"/>
            <a:r>
              <a:rPr lang="zh-CN" altLang="en-US"/>
              <a:t>手动多线程驱动</a:t>
            </a:r>
            <a:r>
              <a:rPr lang="en-US" altLang="zh-CN"/>
              <a:t>Selenium</a:t>
            </a:r>
            <a:endParaRPr lang="en-US" altLang="zh-CN"/>
          </a:p>
          <a:p>
            <a:pPr lvl="1"/>
            <a:r>
              <a:rPr lang="zh-CN" altLang="en-US"/>
              <a:t>手动多线程驱动</a:t>
            </a:r>
            <a:r>
              <a:rPr lang="en-US" altLang="zh-CN"/>
              <a:t>curl</a:t>
            </a:r>
            <a:endParaRPr lang="en-US" altLang="zh-CN"/>
          </a:p>
          <a:p>
            <a:endParaRPr lang="zh-CN" altLang="en-US"/>
          </a:p>
          <a:p>
            <a:r>
              <a:rPr lang="zh-CN" altLang="en-US"/>
              <a:t>自动版</a:t>
            </a:r>
            <a:endParaRPr lang="zh-CN" altLang="en-US"/>
          </a:p>
          <a:p>
            <a:pPr lvl="1"/>
            <a:r>
              <a:rPr lang="zh-CN" altLang="en-US">
                <a:sym typeface="+mn-ea"/>
              </a:rPr>
              <a:t>并行客户端</a:t>
            </a:r>
            <a:endParaRPr lang="zh-CN" altLang="en-US"/>
          </a:p>
          <a:p>
            <a:endParaRPr lang="zh-CN" altLang="en-US"/>
          </a:p>
        </p:txBody>
      </p:sp>
      <p:sp>
        <p:nvSpPr>
          <p:cNvPr id="4" name="文本框 3"/>
          <p:cNvSpPr txBox="1"/>
          <p:nvPr/>
        </p:nvSpPr>
        <p:spPr>
          <a:xfrm>
            <a:off x="6771640" y="2263140"/>
            <a:ext cx="4582160" cy="645160"/>
          </a:xfrm>
          <a:prstGeom prst="rect">
            <a:avLst/>
          </a:prstGeom>
          <a:noFill/>
        </p:spPr>
        <p:txBody>
          <a:bodyPr wrap="square" rtlCol="0">
            <a:spAutoFit/>
          </a:bodyPr>
          <a:p>
            <a:r>
              <a:rPr lang="zh-CN" altLang="en-US" sz="3600"/>
              <a:t>不成熟，重复造轮子</a:t>
            </a:r>
            <a:endParaRPr lang="zh-CN" altLang="en-US" sz="3600"/>
          </a:p>
        </p:txBody>
      </p:sp>
      <p:sp>
        <p:nvSpPr>
          <p:cNvPr id="5" name="文本框 4"/>
          <p:cNvSpPr txBox="1"/>
          <p:nvPr/>
        </p:nvSpPr>
        <p:spPr>
          <a:xfrm>
            <a:off x="6856730" y="3790950"/>
            <a:ext cx="3430905" cy="645160"/>
          </a:xfrm>
          <a:prstGeom prst="rect">
            <a:avLst/>
          </a:prstGeom>
          <a:noFill/>
        </p:spPr>
        <p:txBody>
          <a:bodyPr wrap="square" rtlCol="0">
            <a:spAutoFit/>
          </a:bodyPr>
          <a:p>
            <a:pPr algn="l"/>
            <a:r>
              <a:rPr lang="zh-CN" altLang="en-US" sz="3600"/>
              <a:t>高性能、工用</a:t>
            </a:r>
            <a:endParaRPr lang="zh-CN" altLang="en-US"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并行客户端</a:t>
            </a:r>
            <a:endParaRPr lang="zh-CN" altLang="en-US"/>
          </a:p>
        </p:txBody>
      </p:sp>
      <p:sp>
        <p:nvSpPr>
          <p:cNvPr id="3" name="内容占位符 2"/>
          <p:cNvSpPr>
            <a:spLocks noGrp="1"/>
          </p:cNvSpPr>
          <p:nvPr>
            <p:ph idx="1"/>
          </p:nvPr>
        </p:nvSpPr>
        <p:spPr/>
        <p:txBody>
          <a:bodyPr/>
          <a:p>
            <a:r>
              <a:rPr lang="zh-CN" altLang="en-US"/>
              <a:t>REST Commander</a:t>
            </a:r>
            <a:endParaRPr lang="zh-CN" altLang="en-US"/>
          </a:p>
          <a:p>
            <a:pPr lvl="1"/>
            <a:r>
              <a:rPr lang="zh-CN" altLang="en-US"/>
              <a:t>http://www.restcommander.com/</a:t>
            </a:r>
            <a:endParaRPr lang="zh-CN" altLang="en-US"/>
          </a:p>
          <a:p>
            <a:r>
              <a:rPr lang="zh-CN" altLang="en-US">
                <a:solidFill>
                  <a:srgbClr val="FF0000"/>
                </a:solidFill>
              </a:rPr>
              <a:t>Parallec</a:t>
            </a:r>
            <a:endParaRPr lang="zh-CN" altLang="en-US">
              <a:solidFill>
                <a:srgbClr val="FF0000"/>
              </a:solidFill>
            </a:endParaRPr>
          </a:p>
          <a:p>
            <a:pPr lvl="1"/>
            <a:r>
              <a:rPr lang="zh-CN" altLang="en-US">
                <a:solidFill>
                  <a:srgbClr val="FF0000"/>
                </a:solidFill>
                <a:hlinkClick r:id="rId1" tooltip=""/>
              </a:rPr>
              <a:t>http://www.parallec.io/</a:t>
            </a:r>
            <a:endParaRPr lang="zh-CN" altLang="en-US">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什么是REST Commander，为什么需要它?</a:t>
            </a:r>
            <a:endParaRPr lang="zh-CN" altLang="en-US"/>
          </a:p>
        </p:txBody>
      </p:sp>
      <p:sp>
        <p:nvSpPr>
          <p:cNvPr id="3" name="内容占位符 2"/>
          <p:cNvSpPr>
            <a:spLocks noGrp="1"/>
          </p:cNvSpPr>
          <p:nvPr>
            <p:ph idx="1"/>
          </p:nvPr>
        </p:nvSpPr>
        <p:spPr/>
        <p:txBody>
          <a:bodyPr>
            <a:normAutofit fontScale="80000"/>
          </a:bodyPr>
          <a:p>
            <a:pPr>
              <a:lnSpc>
                <a:spcPct val="100000"/>
              </a:lnSpc>
            </a:pPr>
            <a:r>
              <a:rPr lang="zh-CN" altLang="en-US"/>
              <a:t>REST和SOAP API（HTTP GET/POST/PUT/DELETE）已经成为当今云平台和服务领域的主流。但是并行地对大量服务器发送不同的REST/SOAP请求，并且将结果汇集起来进行分析依然是个挑战。因此</a:t>
            </a:r>
            <a:r>
              <a:rPr lang="zh-CN" altLang="en-US">
                <a:solidFill>
                  <a:srgbClr val="FF0000"/>
                </a:solidFill>
              </a:rPr>
              <a:t>eBay</a:t>
            </a:r>
            <a:r>
              <a:rPr lang="zh-CN" altLang="en-US"/>
              <a:t>开发并且开源（基于Apache许可V2.0）了一个名为REST Commander的项目。该项目的前身是REST Superman，它是用Java语言编写的，使用了Akka和Play框架。更多关于它与类似技术的比较，以及Akka实现并发和节流阀的设计模型，请参考eBay科技博客上关于这个项目的一篇文章。</a:t>
            </a:r>
            <a:endParaRPr lang="zh-CN" altLang="en-US"/>
          </a:p>
          <a:p>
            <a:pPr>
              <a:lnSpc>
                <a:spcPct val="100000"/>
              </a:lnSpc>
            </a:pPr>
            <a:r>
              <a:rPr lang="zh-CN" altLang="en-US"/>
              <a:t>Commander像一个大规模的邮递员(Postman, 一个界面友好的REST 客户端)：一个快速并行异步的HTTP客户端即服务系统，支持响应结果聚合和基于正则表达式的字符串提取。Commander REST API能够处理复杂的请求模式，例如向不同的服务器发送同一个或者不同的请求，或者发送不同的请求到单独的某台服务器。此外，它还能够根据客户定制的规则聚合服务器响应。</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RestCommander</a:t>
            </a:r>
            <a:r>
              <a:rPr lang="zh-CN" altLang="en-US">
                <a:sym typeface="+mn-ea"/>
              </a:rPr>
              <a:t>使用场景</a:t>
            </a:r>
            <a:endParaRPr lang="zh-CN" altLang="en-US">
              <a:sym typeface="+mn-ea"/>
            </a:endParaRPr>
          </a:p>
        </p:txBody>
      </p:sp>
      <p:sp>
        <p:nvSpPr>
          <p:cNvPr id="3" name="内容占位符 2"/>
          <p:cNvSpPr>
            <a:spLocks noGrp="1"/>
          </p:cNvSpPr>
          <p:nvPr>
            <p:ph idx="1"/>
          </p:nvPr>
        </p:nvSpPr>
        <p:spPr/>
        <p:txBody>
          <a:bodyPr>
            <a:noAutofit/>
          </a:bodyPr>
          <a:p>
            <a:pPr>
              <a:lnSpc>
                <a:spcPct val="100000"/>
              </a:lnSpc>
            </a:pPr>
            <a:r>
              <a:rPr lang="zh-CN" altLang="en-US" sz="2400"/>
              <a:t>Commander能够处理的用例场景有很多，下面是一些基础示例：自动管理并监控成千上万的Web服务器（查看示例代码）。</a:t>
            </a:r>
            <a:endParaRPr lang="zh-CN" altLang="en-US" sz="2400"/>
          </a:p>
          <a:p>
            <a:pPr>
              <a:lnSpc>
                <a:spcPct val="100000"/>
              </a:lnSpc>
            </a:pPr>
            <a:r>
              <a:rPr lang="zh-CN" altLang="en-US" sz="2400"/>
              <a:t>监控HTTP Web服务器：如果你的公司拥有50到5,000台Web服务器（例如tomcat、nginx等），同时想要每分钟检查一次哪台服务器运行慢了或者配置错误了，那么Commander可以帮你在一小时之内完成这项工作。</a:t>
            </a:r>
            <a:endParaRPr lang="zh-CN" altLang="en-US" sz="2400"/>
          </a:p>
          <a:p>
            <a:pPr>
              <a:lnSpc>
                <a:spcPct val="100000"/>
              </a:lnSpc>
            </a:pPr>
            <a:r>
              <a:rPr lang="zh-CN" altLang="en-US" sz="2400"/>
              <a:t>将配置推送到HTTP Web服务器：如果你的Web服务器使用REST/SOAP API更新配置，同时你想根据需要或者通过自我修复强制使用服务器特定的配置或者统一的配置，那么Commander是你完美的选择。</a:t>
            </a:r>
            <a:endParaRPr lang="zh-CN" altLang="en-US" sz="2400"/>
          </a:p>
          <a:p>
            <a:pPr>
              <a:lnSpc>
                <a:spcPct val="100000"/>
              </a:lnSpc>
            </a:pPr>
            <a:r>
              <a:rPr lang="zh-CN" altLang="en-US" sz="2400"/>
              <a:t>结合以上两种情况的HTTP Web服务器管理工作流：例如发现不健康的Web服务器并对它们执行一些操作（重启，推送配置）。</a:t>
            </a:r>
            <a:endParaRPr lang="zh-CN" altLang="en-US" sz="2400"/>
          </a:p>
          <a:p>
            <a:pPr>
              <a:lnSpc>
                <a:spcPct val="100000"/>
              </a:lnSpc>
            </a:pPr>
            <a:r>
              <a:rPr lang="zh-CN" altLang="en-US" sz="2400"/>
              <a:t>无论什么时候，如果你需要并行发送多个HTTP请求，需要聚合HTTP响应数据，或者需要扩展HTTP任务执行，那么首先应该考虑使用Commander。</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RestCommander基本工作流程</a:t>
            </a:r>
            <a:endParaRPr lang="zh-CN" altLang="en-US"/>
          </a:p>
        </p:txBody>
      </p:sp>
      <p:sp>
        <p:nvSpPr>
          <p:cNvPr id="3" name="内容占位符 2"/>
          <p:cNvSpPr>
            <a:spLocks noGrp="1"/>
          </p:cNvSpPr>
          <p:nvPr>
            <p:ph idx="1"/>
          </p:nvPr>
        </p:nvSpPr>
        <p:spPr/>
        <p:txBody>
          <a:bodyPr>
            <a:noAutofit/>
          </a:bodyPr>
          <a:p>
            <a:pPr>
              <a:lnSpc>
                <a:spcPct val="100000"/>
              </a:lnSpc>
            </a:pPr>
            <a:r>
              <a:rPr lang="zh-CN" altLang="en-US"/>
              <a:t>下面这幅图简要概括了REST Commander的工作流程。首先它会获取目标服务器作为一个“节点组（node group）”，同时还会获取与URL对应的命令，然后会并行地发送请求。每台服务器的请求和响应会结成一对保存到内存中的一个HashMap中。该HashMap还会被保存到磁盘上的一个带有时间戳的JSON 文件中。对于每一个节点的请求/响应对，我们使用正则表达式从响应内容中提取任意子串。Commander有一种默认的聚合模式，该模式只会聚合HTTP响应状态码。</a:t>
            </a:r>
            <a:endParaRPr lang="zh-CN" altLang="en-US"/>
          </a:p>
          <a:p>
            <a:pPr>
              <a:lnSpc>
                <a:spcPct val="100000"/>
              </a:lnSpc>
            </a:pPr>
            <a:r>
              <a:rPr lang="zh-CN" altLang="en-US"/>
              <a:t>注意节点和命令这两个概念：Commander使用“节点”或者“节点组”表示单台或者多台目标服务器。使用“命令”表示一个HTTP请求。</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RestCommander基本工作流程</a:t>
            </a:r>
            <a:endParaRPr lang="en-US" altLang="zh-CN"/>
          </a:p>
        </p:txBody>
      </p:sp>
      <p:pic>
        <p:nvPicPr>
          <p:cNvPr id="4" name="内容占位符 3"/>
          <p:cNvPicPr>
            <a:picLocks noChangeAspect="1"/>
          </p:cNvPicPr>
          <p:nvPr>
            <p:ph idx="1"/>
          </p:nvPr>
        </p:nvPicPr>
        <p:blipFill>
          <a:blip r:embed="rId1"/>
          <a:stretch>
            <a:fillRect/>
          </a:stretch>
        </p:blipFill>
        <p:spPr>
          <a:xfrm>
            <a:off x="1835785" y="1583055"/>
            <a:ext cx="8327390"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REST Commander</a:t>
            </a:r>
            <a:r>
              <a:rPr lang="zh-CN" altLang="en-US"/>
              <a:t>重要特性</a:t>
            </a:r>
            <a:endParaRPr lang="zh-CN" altLang="en-US"/>
          </a:p>
        </p:txBody>
      </p:sp>
      <p:sp>
        <p:nvSpPr>
          <p:cNvPr id="3" name="内容占位符 2"/>
          <p:cNvSpPr>
            <a:spLocks noGrp="1"/>
          </p:cNvSpPr>
          <p:nvPr>
            <p:ph idx="1"/>
          </p:nvPr>
        </p:nvSpPr>
        <p:spPr>
          <a:xfrm>
            <a:off x="838200" y="1420495"/>
            <a:ext cx="10515600" cy="5249545"/>
          </a:xfrm>
        </p:spPr>
        <p:txBody>
          <a:bodyPr>
            <a:normAutofit fontScale="60000"/>
          </a:bodyPr>
          <a:p>
            <a:pPr>
              <a:lnSpc>
                <a:spcPct val="170000"/>
              </a:lnSpc>
            </a:pPr>
            <a:r>
              <a:rPr lang="zh-CN" altLang="en-US" sz="1800"/>
              <a:t>可扩展并且快速：使用Akka和异步HTTP客户端最大化并发；在1分钟内发送并聚合来自于10,000+台服务器的响应。</a:t>
            </a:r>
            <a:endParaRPr lang="zh-CN" altLang="en-US" sz="1800"/>
          </a:p>
          <a:p>
            <a:pPr>
              <a:lnSpc>
                <a:spcPct val="170000"/>
              </a:lnSpc>
            </a:pPr>
            <a:r>
              <a:rPr lang="zh-CN" altLang="en-US" sz="1800"/>
              <a:t>功能强大：以近乎实时的响应分析或配置推送发送统一的或者节点特定的请求。实现了请求级别的并发控制（内置了可以随意定制的节流阀(throttling)）。</a:t>
            </a:r>
            <a:endParaRPr lang="zh-CN" altLang="en-US" sz="1800"/>
          </a:p>
          <a:p>
            <a:pPr>
              <a:lnSpc>
                <a:spcPct val="170000"/>
              </a:lnSpc>
            </a:pPr>
            <a:r>
              <a:rPr lang="zh-CN" altLang="en-US" sz="1800"/>
              <a:t>通用性：通用的HTTP请求。使用用户定义的正则表达式匹配通用的响应聚合。对节点特定的请求在请求模版中使用通用变量替换。</a:t>
            </a:r>
            <a:endParaRPr lang="zh-CN" altLang="en-US" sz="1800"/>
          </a:p>
          <a:p>
            <a:pPr>
              <a:lnSpc>
                <a:spcPct val="170000"/>
              </a:lnSpc>
            </a:pPr>
            <a:r>
              <a:rPr lang="zh-CN" altLang="en-US" sz="1800"/>
              <a:t>开箱即用：敏捷。零安装需要。可随意改变请求和目标服务器。不需要设置数据库。本地一键运行。</a:t>
            </a:r>
            <a:endParaRPr lang="zh-CN" altLang="en-US" sz="1800"/>
          </a:p>
          <a:p>
            <a:pPr>
              <a:lnSpc>
                <a:spcPct val="170000"/>
              </a:lnSpc>
            </a:pPr>
            <a:r>
              <a:rPr lang="zh-CN" altLang="en-US" sz="1800"/>
              <a:t>用户友好：使用Java语言、Play框架、Bootstrap和它的应用程序向导构建，Commander允许通过易用的Web UI向导和强大的REST API发送请求。可以在一个单独的REST调用中定义ad hoc请求、目标服务器和正则聚合规则。</a:t>
            </a:r>
            <a:endParaRPr lang="zh-CN" altLang="en-US" sz="1800"/>
          </a:p>
          <a:p>
            <a:pPr>
              <a:lnSpc>
                <a:spcPct val="170000"/>
              </a:lnSpc>
            </a:pPr>
            <a:r>
              <a:rPr lang="zh-CN" altLang="en-US" sz="1800"/>
              <a:t>无代理监控：可以对来自于ad hoc服务器列表中的所有HTTP结果进行快速地检查，通过正则表达式匹配聚合通用响应。没有依赖，不需要安装。</a:t>
            </a:r>
            <a:endParaRPr lang="zh-CN" altLang="en-US" sz="1800"/>
          </a:p>
          <a:p>
            <a:pPr>
              <a:lnSpc>
                <a:spcPct val="170000"/>
              </a:lnSpc>
            </a:pPr>
            <a:r>
              <a:rPr lang="zh-CN" altLang="en-US" sz="1800"/>
              <a:t>配置推送：如果有HTTP（REST/SOAP）API要执行，将统一的或者节点特定的配置推送到HTTP端点。</a:t>
            </a:r>
            <a:endParaRPr lang="zh-CN" altLang="en-US" sz="1800"/>
          </a:p>
          <a:p>
            <a:pPr>
              <a:lnSpc>
                <a:spcPct val="170000"/>
              </a:lnSpc>
            </a:pPr>
            <a:r>
              <a:rPr lang="zh-CN" altLang="en-US" sz="1800"/>
              <a:t>将N个请求发送到1个目标：可以同时将大量不同的请求发送到某台单独的目标服务器。例如，查找某台服务器上的大量工作状态。调节服务器容量的并发控制。</a:t>
            </a:r>
            <a:endParaRPr lang="zh-CN" altLang="en-US" sz="1800"/>
          </a:p>
          <a:p>
            <a:pPr>
              <a:lnSpc>
                <a:spcPct val="170000"/>
              </a:lnSpc>
            </a:pPr>
            <a:r>
              <a:rPr lang="zh-CN" altLang="en-US" sz="1800"/>
              <a:t>IT编排：将多步骤HTTP工作流程扩展到数以千计的HTTP端点。</a:t>
            </a:r>
            <a:endParaRPr lang="zh-CN" altLang="en-US" sz="1800"/>
          </a:p>
          <a:p>
            <a:pPr>
              <a:lnSpc>
                <a:spcPct val="170000"/>
              </a:lnSpc>
            </a:pPr>
            <a:r>
              <a:rPr lang="zh-CN" altLang="en-US" sz="1800"/>
              <a:t>发现异常值：借助于HTTP API即时从数千台服务器中发现配置错误的服务器。</a:t>
            </a:r>
            <a:endParaRPr lang="zh-CN" altLang="en-US" sz="1800"/>
          </a:p>
          <a:p>
            <a:pPr>
              <a:lnSpc>
                <a:spcPct val="170000"/>
              </a:lnSpc>
            </a:pPr>
            <a:r>
              <a:rPr lang="zh-CN" altLang="en-US" sz="1800"/>
              <a:t>自动修复：如果你的配置变更请求是幂等的，那么Commander能够很容易地通过定期的配置推送保证配置的正确性。</a:t>
            </a:r>
            <a:endParaRPr lang="zh-CN"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REST Commander</a:t>
            </a:r>
            <a:r>
              <a:rPr lang="zh-CN" altLang="en-US">
                <a:sym typeface="+mn-ea"/>
              </a:rPr>
              <a:t>性能 (SLA)</a:t>
            </a:r>
            <a:endParaRPr lang="zh-CN" altLang="en-US"/>
          </a:p>
        </p:txBody>
      </p:sp>
      <p:sp>
        <p:nvSpPr>
          <p:cNvPr id="3" name="内容占位符 2"/>
          <p:cNvSpPr>
            <a:spLocks noGrp="1"/>
          </p:cNvSpPr>
          <p:nvPr>
            <p:ph idx="1"/>
          </p:nvPr>
        </p:nvSpPr>
        <p:spPr/>
        <p:txBody>
          <a:bodyPr>
            <a:normAutofit fontScale="90000"/>
          </a:bodyPr>
          <a:p>
            <a:r>
              <a:rPr lang="zh-CN" altLang="en-US"/>
              <a:t>下面是Commander在一台非专门设计的服务器上运行的结果：</a:t>
            </a:r>
            <a:endParaRPr lang="zh-CN" altLang="en-US"/>
          </a:p>
          <a:p>
            <a:pPr lvl="1"/>
            <a:r>
              <a:rPr lang="zh-CN" altLang="en-US"/>
              <a:t>1000个服务器请求，所有的响应在7秒内完成聚合</a:t>
            </a:r>
            <a:endParaRPr lang="zh-CN" altLang="en-US"/>
          </a:p>
          <a:p>
            <a:pPr lvl="1"/>
            <a:r>
              <a:rPr lang="zh-CN" altLang="en-US"/>
              <a:t>10,000个服务器请求，所有的响应在48秒内完成聚合</a:t>
            </a:r>
            <a:endParaRPr lang="zh-CN" altLang="en-US"/>
          </a:p>
          <a:p>
            <a:pPr lvl="1"/>
            <a:r>
              <a:rPr lang="zh-CN" altLang="en-US"/>
              <a:t>20,000个服务器请求，所有的响应在70秒内完成聚合</a:t>
            </a:r>
            <a:endParaRPr lang="zh-CN" altLang="en-US"/>
          </a:p>
          <a:p>
            <a:r>
              <a:rPr lang="zh-CN" altLang="en-US"/>
              <a:t>20,000远低于我们测试的最大规模，并且从来没有宕机过。到目前为止我们还没有发现扩展限制。</a:t>
            </a:r>
            <a:endParaRPr lang="zh-CN" altLang="en-US"/>
          </a:p>
          <a:p>
            <a:r>
              <a:rPr lang="zh-CN" altLang="en-US"/>
              <a:t>Commander的功能非常强大，它能够将同一个请求发送到不同的服务器；将不同的请求发送的不同的服务器；将不同的请求发送到同一台服务器。如果你对Commander感兴趣，想要知道如何安装、配置和使用Commander，那么可以访问Commander的官方网站。</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66060"/>
            <a:ext cx="10515600" cy="1325563"/>
          </a:xfrm>
        </p:spPr>
        <p:txBody>
          <a:bodyPr/>
          <a:p>
            <a:r>
              <a:rPr lang="en-US" altLang="zh-CN"/>
              <a:t>From </a:t>
            </a:r>
            <a:r>
              <a:rPr lang="en-US" altLang="zh-CN">
                <a:solidFill>
                  <a:srgbClr val="FF0000"/>
                </a:solidFill>
              </a:rPr>
              <a:t>RestCommander </a:t>
            </a:r>
            <a:r>
              <a:rPr lang="en-US" altLang="zh-CN"/>
              <a:t>To </a:t>
            </a:r>
            <a:r>
              <a:rPr lang="zh-CN" altLang="en-US">
                <a:solidFill>
                  <a:srgbClr val="FF0000"/>
                </a:solidFill>
                <a:sym typeface="+mn-ea"/>
              </a:rPr>
              <a:t>Parallec</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什么是Parallec ，为什么需要它?</a:t>
            </a:r>
            <a:endParaRPr lang="en-US" altLang="zh-CN"/>
          </a:p>
        </p:txBody>
      </p:sp>
      <p:sp>
        <p:nvSpPr>
          <p:cNvPr id="3" name="内容占位符 2"/>
          <p:cNvSpPr>
            <a:spLocks noGrp="1"/>
          </p:cNvSpPr>
          <p:nvPr>
            <p:ph idx="1"/>
          </p:nvPr>
        </p:nvSpPr>
        <p:spPr/>
        <p:txBody>
          <a:bodyPr>
            <a:normAutofit lnSpcReduction="20000"/>
          </a:bodyPr>
          <a:p>
            <a:r>
              <a:rPr lang="zh-CN" altLang="en-US"/>
              <a:t>Parallec 是一个基于Akka的快速并行异步HTTP(S)/SSH/TCP/UDP/Ping 客户端的</a:t>
            </a:r>
            <a:r>
              <a:rPr lang="zh-CN" altLang="en-US" b="1">
                <a:solidFill>
                  <a:srgbClr val="FF0000"/>
                </a:solidFill>
              </a:rPr>
              <a:t>Java库</a:t>
            </a:r>
            <a:r>
              <a:rPr lang="zh-CN" altLang="en-US"/>
              <a:t>。它是eBay云计算部门开发并在REST Commander基础上开源的。Parallec的寓意是**"并行客户端"**： Parallel Client, 发音如 "Para-like". 更多说明请见这里。</a:t>
            </a:r>
            <a:endParaRPr lang="zh-CN" altLang="en-US"/>
          </a:p>
          <a:p>
            <a:r>
              <a:rPr lang="zh-CN" altLang="en-US"/>
              <a:t>Parallec内置特别的响应上下文（response context），在处理服务器回复（Response）时能方便快捷的传入，传出任何对象，比如各种客户端（比如elastic search, graphite, </a:t>
            </a:r>
            <a:r>
              <a:rPr lang="zh-CN" altLang="en-US">
                <a:solidFill>
                  <a:srgbClr val="FF0000"/>
                </a:solidFill>
              </a:rPr>
              <a:t>kafka, mongodb</a:t>
            </a:r>
            <a:r>
              <a:rPr lang="zh-CN" altLang="en-US"/>
              <a:t> etc），以便汇集处理数据到任何地方。 样例程序仅需20行代码，就可以汇总10000个API的回复以简单可控的并行速度发送汇总到Elastic Search。</a:t>
            </a:r>
            <a:endParaRPr lang="zh-CN" altLang="en-US"/>
          </a:p>
          <a:p>
            <a:r>
              <a:rPr lang="zh-CN" altLang="en-US"/>
              <a:t>和REST Commander类似，Parallec</a:t>
            </a:r>
            <a:r>
              <a:rPr lang="zh-CN" altLang="en-US">
                <a:solidFill>
                  <a:srgbClr val="FF0000"/>
                </a:solidFill>
              </a:rPr>
              <a:t>非常高效</a:t>
            </a:r>
            <a:r>
              <a:rPr lang="zh-CN" altLang="en-US"/>
              <a:t>并且可以处理大量响应。</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Backgroud</a:t>
            </a:r>
            <a:endParaRPr lang="en-US" altLang="zh-CN"/>
          </a:p>
        </p:txBody>
      </p:sp>
      <p:sp>
        <p:nvSpPr>
          <p:cNvPr id="3" name="内容占位符 2"/>
          <p:cNvSpPr>
            <a:spLocks noGrp="1"/>
          </p:cNvSpPr>
          <p:nvPr>
            <p:ph idx="1"/>
          </p:nvPr>
        </p:nvSpPr>
        <p:spPr/>
        <p:txBody>
          <a:bodyPr/>
          <a:p>
            <a:r>
              <a:rPr lang="en-US" altLang="zh-CN">
                <a:sym typeface="+mn-ea"/>
              </a:rPr>
              <a:t>Bad cases</a:t>
            </a:r>
            <a:endParaRPr lang="en-US" altLang="zh-CN"/>
          </a:p>
          <a:p>
            <a:pPr lvl="1"/>
            <a:r>
              <a:rPr lang="zh-CN" altLang="en-US"/>
              <a:t>大同证券</a:t>
            </a:r>
            <a:endParaRPr lang="zh-CN" altLang="en-US"/>
          </a:p>
          <a:p>
            <a:pPr lvl="1"/>
            <a:r>
              <a:rPr lang="zh-CN" altLang="en-US"/>
              <a:t>中国移动</a:t>
            </a:r>
            <a:endParaRPr lang="zh-CN" altLang="en-US"/>
          </a:p>
          <a:p>
            <a:pPr lvl="1"/>
            <a:r>
              <a:rPr lang="zh-CN" altLang="en-US"/>
              <a:t>东方灵盾</a:t>
            </a:r>
            <a:endParaRPr lang="zh-CN" altLang="en-US"/>
          </a:p>
          <a:p>
            <a:pPr lvl="1"/>
            <a:r>
              <a:rPr lang="en-US" altLang="zh-CN"/>
              <a:t>...</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Parallec </a:t>
            </a:r>
            <a:r>
              <a:rPr lang="en-US" altLang="zh-CN">
                <a:sym typeface="+mn-ea"/>
              </a:rPr>
              <a:t>基本工作流程</a:t>
            </a:r>
            <a:endParaRPr lang="zh-CN" altLang="en-US"/>
          </a:p>
        </p:txBody>
      </p:sp>
      <p:pic>
        <p:nvPicPr>
          <p:cNvPr id="6" name="内容占位符 5"/>
          <p:cNvPicPr>
            <a:picLocks noChangeAspect="1"/>
          </p:cNvPicPr>
          <p:nvPr>
            <p:ph idx="1"/>
          </p:nvPr>
        </p:nvPicPr>
        <p:blipFill>
          <a:blip r:embed="rId1"/>
          <a:stretch>
            <a:fillRect/>
          </a:stretch>
        </p:blipFill>
        <p:spPr>
          <a:xfrm>
            <a:off x="1128395" y="1624965"/>
            <a:ext cx="10515600" cy="39579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Parallec</a:t>
            </a:r>
            <a:r>
              <a:rPr lang="zh-CN" altLang="en-US"/>
              <a:t>主要用途</a:t>
            </a:r>
            <a:endParaRPr lang="zh-CN" altLang="en-US"/>
          </a:p>
        </p:txBody>
      </p:sp>
      <p:sp>
        <p:nvSpPr>
          <p:cNvPr id="3" name="内容占位符 2"/>
          <p:cNvSpPr>
            <a:spLocks noGrp="1"/>
          </p:cNvSpPr>
          <p:nvPr>
            <p:ph idx="1"/>
          </p:nvPr>
        </p:nvSpPr>
        <p:spPr/>
        <p:txBody>
          <a:bodyPr>
            <a:normAutofit lnSpcReduction="20000"/>
          </a:bodyPr>
          <a:p>
            <a:r>
              <a:rPr lang="zh-CN" altLang="en-US"/>
              <a:t>管理监控大量HTTP/TCP/UDP服务器，ping海量服务器</a:t>
            </a:r>
            <a:endParaRPr lang="zh-CN" altLang="en-US"/>
          </a:p>
          <a:p>
            <a:r>
              <a:rPr lang="zh-CN" altLang="en-US"/>
              <a:t>集群机器状态、配置探索，基于HTTP(S)/TCP/UDP Agent 或者 无agent 的大量远程任务执行，软件部署, 网络监控. HTTP支持SSL 客户端认证</a:t>
            </a:r>
            <a:endParaRPr lang="zh-CN" altLang="en-US"/>
          </a:p>
          <a:p>
            <a:r>
              <a:rPr lang="zh-CN" altLang="en-US"/>
              <a:t>海量API聚集到任意数据存储，数据流入口</a:t>
            </a:r>
            <a:endParaRPr lang="zh-CN" altLang="en-US"/>
          </a:p>
          <a:p>
            <a:r>
              <a:rPr lang="zh-CN" altLang="en-US"/>
              <a:t>并行工作流，自动检测任务进度，以便支持并行处理异步API</a:t>
            </a:r>
            <a:endParaRPr lang="zh-CN" altLang="en-US"/>
          </a:p>
          <a:p>
            <a:r>
              <a:rPr lang="zh-CN" altLang="en-US"/>
              <a:t>可控并行的，多个不同API请求到同一个HTTP服务器。HTTP请求模板可以在URL, HTTP Header, EntityBody不同地方进行变量替换。这样可以很方便的对那些有REST API的数据库或者网络服务器进行并行的CRUD操作。</a:t>
            </a:r>
            <a:endParaRPr lang="zh-CN" altLang="en-US"/>
          </a:p>
          <a:p>
            <a:r>
              <a:rPr lang="zh-CN" altLang="en-US"/>
              <a:t>灵活的Web服务器的压力测试，并将结果传到任何地方。</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生产环境使用案例</a:t>
            </a:r>
            <a:endParaRPr lang="zh-CN" altLang="en-US"/>
          </a:p>
        </p:txBody>
      </p:sp>
      <p:sp>
        <p:nvSpPr>
          <p:cNvPr id="3" name="内容占位符 2"/>
          <p:cNvSpPr>
            <a:spLocks noGrp="1"/>
          </p:cNvSpPr>
          <p:nvPr>
            <p:ph idx="1"/>
          </p:nvPr>
        </p:nvSpPr>
        <p:spPr/>
        <p:txBody>
          <a:bodyPr>
            <a:normAutofit fontScale="70000"/>
          </a:bodyPr>
          <a:p>
            <a:r>
              <a:rPr lang="zh-CN" altLang="en-US"/>
              <a:t>广泛用于基础设施软件作为</a:t>
            </a:r>
            <a:r>
              <a:rPr lang="zh-CN" altLang="en-US" b="1">
                <a:solidFill>
                  <a:srgbClr val="FF0000"/>
                </a:solidFill>
              </a:rPr>
              <a:t>轮询和聚合引擎</a:t>
            </a:r>
            <a:r>
              <a:rPr lang="zh-CN" altLang="en-US">
                <a:solidFill>
                  <a:srgbClr val="FF0000"/>
                </a:solidFill>
              </a:rPr>
              <a:t>:</a:t>
            </a:r>
            <a:endParaRPr lang="zh-CN" altLang="en-US">
              <a:solidFill>
                <a:srgbClr val="FF0000"/>
              </a:solidFill>
            </a:endParaRPr>
          </a:p>
          <a:p>
            <a:r>
              <a:rPr lang="zh-CN" altLang="en-US"/>
              <a:t>应用程序部署/ PaaS：Parallec已集成在eBay主要生产应用程序部署系统（PaaS）中。 Parallec协调10+个API任务，每**个任务针对生产中超过1,000个应用程序池的10到1,000个服务器。 Parallec已经与工作流引擎Winder一起使用来处理复杂的部署工作流程。</a:t>
            </a:r>
            <a:endParaRPr lang="zh-CN" altLang="en-US"/>
          </a:p>
          <a:p>
            <a:r>
              <a:rPr lang="zh-CN" altLang="en-US"/>
              <a:t>数据提取/ ETL：Parallec已被eBay以色列的结构化大数据团队用于对单个第三方服务器执行10k-100k API并行调用，具有显着改进的性能和减少的资源。</a:t>
            </a:r>
            <a:endParaRPr lang="zh-CN" altLang="en-US"/>
          </a:p>
          <a:p>
            <a:r>
              <a:rPr lang="zh-CN" altLang="en-US"/>
              <a:t>主动探测进行网络故障排除：在eBay的网络/云团队中，Parallec有助于确保极低的错误警报率，从而准确检测交换机软故障。 Parallec在Master组件中充当核心轮询引擎，以检查Agent运行状况，及时有效地消除噪音和错误报警。</a:t>
            </a:r>
            <a:endParaRPr lang="zh-CN" altLang="en-US"/>
          </a:p>
          <a:p>
            <a:r>
              <a:rPr lang="zh-CN" altLang="en-US"/>
              <a:t>Agent管理/Agent Master：在eBay的网站操作/工具团队中，Parallec作为核心引擎，在100,000个生产服务器上管理和监控一种和 puppet agent / salt minion / kubernetes kubelet 类似的agent，以确保快速大规模的并行的操作。</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Compare Parallec vs REST Commander vs ThreadPools+Async Client</a:t>
            </a:r>
            <a:endParaRPr lang="zh-CN" altLang="en-US"/>
          </a:p>
        </p:txBody>
      </p:sp>
      <p:pic>
        <p:nvPicPr>
          <p:cNvPr id="6" name="内容占位符 5"/>
          <p:cNvPicPr>
            <a:picLocks noChangeAspect="1"/>
          </p:cNvPicPr>
          <p:nvPr>
            <p:ph idx="1"/>
          </p:nvPr>
        </p:nvPicPr>
        <p:blipFill>
          <a:blip r:embed="rId1"/>
          <a:stretch>
            <a:fillRect/>
          </a:stretch>
        </p:blipFill>
        <p:spPr>
          <a:xfrm>
            <a:off x="79375" y="2520950"/>
            <a:ext cx="5535295" cy="4013835"/>
          </a:xfrm>
          <a:prstGeom prst="rect">
            <a:avLst/>
          </a:prstGeom>
        </p:spPr>
      </p:pic>
      <p:pic>
        <p:nvPicPr>
          <p:cNvPr id="7" name="图片 6"/>
          <p:cNvPicPr>
            <a:picLocks noChangeAspect="1"/>
          </p:cNvPicPr>
          <p:nvPr/>
        </p:nvPicPr>
        <p:blipFill>
          <a:blip r:embed="rId2"/>
          <a:stretch>
            <a:fillRect/>
          </a:stretch>
        </p:blipFill>
        <p:spPr>
          <a:xfrm>
            <a:off x="5614670" y="3104515"/>
            <a:ext cx="6536055" cy="34302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813675" y="1438910"/>
            <a:ext cx="3275965" cy="3342640"/>
          </a:xfrm>
          <a:prstGeom prst="rect">
            <a:avLst/>
          </a:prstGeom>
        </p:spPr>
      </p:pic>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accent2"/>
                  </a:solidFill>
                </a:rPr>
                <a:t>Parallec</a:t>
              </a:r>
              <a:endParaRPr lang="en-US" altLang="zh-CN" sz="4800">
                <a:solidFill>
                  <a:schemeClr val="accent2"/>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Question2: Exploration</a:t>
            </a:r>
            <a:endParaRPr lang="en-US" altLang="zh-CN"/>
          </a:p>
        </p:txBody>
      </p:sp>
      <p:sp>
        <p:nvSpPr>
          <p:cNvPr id="3" name="内容占位符 2"/>
          <p:cNvSpPr>
            <a:spLocks noGrp="1"/>
          </p:cNvSpPr>
          <p:nvPr>
            <p:ph idx="1"/>
          </p:nvPr>
        </p:nvSpPr>
        <p:spPr/>
        <p:txBody>
          <a:bodyPr/>
          <a:p>
            <a:r>
              <a:rPr lang="en-US" altLang="zh-CN"/>
              <a:t>Usage cases</a:t>
            </a:r>
            <a:endParaRPr lang="en-US" altLang="zh-CN"/>
          </a:p>
          <a:p>
            <a:pPr lvl="1"/>
            <a:r>
              <a:rPr lang="en-US" altLang="zh-CN"/>
              <a:t>Store it</a:t>
            </a:r>
            <a:endParaRPr lang="en-US" altLang="zh-CN"/>
          </a:p>
          <a:p>
            <a:pPr lvl="1"/>
            <a:r>
              <a:rPr lang="en-US" altLang="zh-CN"/>
              <a:t>Compute it</a:t>
            </a:r>
            <a:endParaRPr lang="en-US" altLang="zh-CN"/>
          </a:p>
          <a:p>
            <a:pPr lvl="1"/>
            <a:r>
              <a:rPr lang="en-US" altLang="zh-CN"/>
              <a:t>Spread it</a:t>
            </a:r>
            <a:endParaRPr lang="en-US" altLang="zh-CN"/>
          </a:p>
          <a:p>
            <a:pPr lvl="0"/>
            <a:endParaRPr lang="en-US" altLang="zh-CN"/>
          </a:p>
        </p:txBody>
      </p:sp>
      <p:grpSp>
        <p:nvGrpSpPr>
          <p:cNvPr id="86" name="组合 85"/>
          <p:cNvGrpSpPr/>
          <p:nvPr/>
        </p:nvGrpSpPr>
        <p:grpSpPr>
          <a:xfrm>
            <a:off x="3756025" y="1993265"/>
            <a:ext cx="7459200" cy="3159760"/>
            <a:chOff x="1639" y="2165"/>
            <a:chExt cx="15215" cy="7351"/>
          </a:xfrm>
        </p:grpSpPr>
        <p:grpSp>
          <p:nvGrpSpPr>
            <p:cNvPr id="17" name="组合 16"/>
            <p:cNvGrpSpPr/>
            <p:nvPr/>
          </p:nvGrpSpPr>
          <p:grpSpPr>
            <a:xfrm>
              <a:off x="2039" y="4188"/>
              <a:ext cx="3710" cy="3328"/>
              <a:chOff x="2039" y="4188"/>
              <a:chExt cx="3710" cy="3328"/>
            </a:xfrm>
          </p:grpSpPr>
          <p:sp>
            <p:nvSpPr>
              <p:cNvPr id="4" name="圆角矩形 3"/>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a:off x="1639" y="6188"/>
              <a:ext cx="3710" cy="3328"/>
              <a:chOff x="2039" y="4188"/>
              <a:chExt cx="3710" cy="3328"/>
            </a:xfrm>
          </p:grpSpPr>
          <p:sp>
            <p:nvSpPr>
              <p:cNvPr id="19" name="圆角矩形 18"/>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25"/>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29"/>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32" name="直接箭头连接符 31"/>
            <p:cNvCxnSpPr>
              <a:stCxn id="46" idx="3"/>
              <a:endCxn id="75" idx="1"/>
            </p:cNvCxnSpPr>
            <p:nvPr/>
          </p:nvCxnSpPr>
          <p:spPr>
            <a:xfrm flipV="1">
              <a:off x="6367" y="4216"/>
              <a:ext cx="6650" cy="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2657" y="2165"/>
              <a:ext cx="3710" cy="3328"/>
              <a:chOff x="2039" y="4188"/>
              <a:chExt cx="3710" cy="3328"/>
            </a:xfrm>
          </p:grpSpPr>
          <p:sp>
            <p:nvSpPr>
              <p:cNvPr id="34" name="圆角矩形 33"/>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圆角矩形 34"/>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圆角矩形 35"/>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 36"/>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圆角矩形 38"/>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圆角矩形 39"/>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圆角矩形 40"/>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圆角矩形 41"/>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圆角矩形 43"/>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5" name="圆角矩形 74"/>
            <p:cNvSpPr/>
            <p:nvPr/>
          </p:nvSpPr>
          <p:spPr>
            <a:xfrm>
              <a:off x="13017" y="3537"/>
              <a:ext cx="3837" cy="13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离线存储计算</a:t>
              </a:r>
              <a:endParaRPr lang="zh-CN" altLang="en-US"/>
            </a:p>
          </p:txBody>
        </p:sp>
        <p:sp>
          <p:nvSpPr>
            <p:cNvPr id="76" name="圆角矩形 75"/>
            <p:cNvSpPr/>
            <p:nvPr/>
          </p:nvSpPr>
          <p:spPr>
            <a:xfrm>
              <a:off x="13017" y="5681"/>
              <a:ext cx="3837" cy="13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实时存储计算</a:t>
              </a:r>
              <a:endParaRPr lang="zh-CN" altLang="en-US"/>
            </a:p>
          </p:txBody>
        </p:sp>
        <p:sp>
          <p:nvSpPr>
            <p:cNvPr id="77" name="圆角矩形 76"/>
            <p:cNvSpPr/>
            <p:nvPr/>
          </p:nvSpPr>
          <p:spPr>
            <a:xfrm>
              <a:off x="13017" y="7823"/>
              <a:ext cx="3837" cy="13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Web</a:t>
              </a:r>
              <a:r>
                <a:rPr lang="zh-CN" altLang="en-US"/>
                <a:t>应用</a:t>
              </a:r>
              <a:endParaRPr lang="zh-CN" altLang="en-US"/>
            </a:p>
          </p:txBody>
        </p:sp>
        <p:cxnSp>
          <p:nvCxnSpPr>
            <p:cNvPr id="78" name="直接箭头连接符 77"/>
            <p:cNvCxnSpPr>
              <a:stCxn id="16" idx="3"/>
              <a:endCxn id="75" idx="1"/>
            </p:cNvCxnSpPr>
            <p:nvPr/>
          </p:nvCxnSpPr>
          <p:spPr>
            <a:xfrm flipV="1">
              <a:off x="5749" y="4215"/>
              <a:ext cx="7268" cy="2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31" idx="3"/>
              <a:endCxn id="75" idx="1"/>
            </p:cNvCxnSpPr>
            <p:nvPr/>
          </p:nvCxnSpPr>
          <p:spPr>
            <a:xfrm flipV="1">
              <a:off x="5349" y="4215"/>
              <a:ext cx="7668" cy="4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46" idx="3"/>
              <a:endCxn id="76" idx="1"/>
            </p:cNvCxnSpPr>
            <p:nvPr/>
          </p:nvCxnSpPr>
          <p:spPr>
            <a:xfrm>
              <a:off x="6367" y="5031"/>
              <a:ext cx="6650" cy="132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endCxn id="76" idx="1"/>
            </p:cNvCxnSpPr>
            <p:nvPr/>
          </p:nvCxnSpPr>
          <p:spPr>
            <a:xfrm flipV="1">
              <a:off x="5770" y="6359"/>
              <a:ext cx="7247" cy="73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31" idx="3"/>
              <a:endCxn id="76" idx="1"/>
            </p:cNvCxnSpPr>
            <p:nvPr/>
          </p:nvCxnSpPr>
          <p:spPr>
            <a:xfrm flipV="1">
              <a:off x="5349" y="6358"/>
              <a:ext cx="7668" cy="2695"/>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endCxn id="77" idx="1"/>
            </p:cNvCxnSpPr>
            <p:nvPr/>
          </p:nvCxnSpPr>
          <p:spPr>
            <a:xfrm>
              <a:off x="6381" y="5043"/>
              <a:ext cx="6636" cy="345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6" idx="3"/>
              <a:endCxn id="77" idx="1"/>
            </p:cNvCxnSpPr>
            <p:nvPr/>
          </p:nvCxnSpPr>
          <p:spPr>
            <a:xfrm>
              <a:off x="5749" y="7053"/>
              <a:ext cx="7268" cy="14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31" idx="3"/>
            </p:cNvCxnSpPr>
            <p:nvPr/>
          </p:nvCxnSpPr>
          <p:spPr>
            <a:xfrm flipV="1">
              <a:off x="5349" y="8461"/>
              <a:ext cx="7639" cy="5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Parallec with MQ</a:t>
            </a:r>
            <a:endParaRPr lang="en-US" altLang="zh-CN"/>
          </a:p>
        </p:txBody>
      </p:sp>
      <p:grpSp>
        <p:nvGrpSpPr>
          <p:cNvPr id="17" name="组合 16"/>
          <p:cNvGrpSpPr/>
          <p:nvPr/>
        </p:nvGrpSpPr>
        <p:grpSpPr>
          <a:xfrm rot="0">
            <a:off x="1496060" y="3181350"/>
            <a:ext cx="1818640" cy="1430655"/>
            <a:chOff x="2039" y="4188"/>
            <a:chExt cx="3710" cy="3328"/>
          </a:xfrm>
        </p:grpSpPr>
        <p:sp>
          <p:nvSpPr>
            <p:cNvPr id="4" name="圆角矩形 3"/>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rot="0">
            <a:off x="1299845" y="4164965"/>
            <a:ext cx="1818640" cy="1430655"/>
            <a:chOff x="2039" y="4188"/>
            <a:chExt cx="3710" cy="3328"/>
          </a:xfrm>
        </p:grpSpPr>
        <p:sp>
          <p:nvSpPr>
            <p:cNvPr id="19" name="圆角矩形 18"/>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25"/>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29"/>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3" name="组合 32"/>
          <p:cNvGrpSpPr/>
          <p:nvPr/>
        </p:nvGrpSpPr>
        <p:grpSpPr>
          <a:xfrm rot="0">
            <a:off x="1798955" y="2312035"/>
            <a:ext cx="1818640" cy="1430655"/>
            <a:chOff x="2039" y="4188"/>
            <a:chExt cx="3710" cy="3328"/>
          </a:xfrm>
        </p:grpSpPr>
        <p:sp>
          <p:nvSpPr>
            <p:cNvPr id="34" name="圆角矩形 33"/>
            <p:cNvSpPr/>
            <p:nvPr/>
          </p:nvSpPr>
          <p:spPr>
            <a:xfrm>
              <a:off x="2039" y="4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圆角矩形 34"/>
            <p:cNvSpPr/>
            <p:nvPr/>
          </p:nvSpPr>
          <p:spPr>
            <a:xfrm>
              <a:off x="2239" y="4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圆角矩形 35"/>
            <p:cNvSpPr/>
            <p:nvPr/>
          </p:nvSpPr>
          <p:spPr>
            <a:xfrm>
              <a:off x="2439" y="4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 36"/>
            <p:cNvSpPr/>
            <p:nvPr/>
          </p:nvSpPr>
          <p:spPr>
            <a:xfrm>
              <a:off x="2639" y="4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2839" y="4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圆角矩形 38"/>
            <p:cNvSpPr/>
            <p:nvPr/>
          </p:nvSpPr>
          <p:spPr>
            <a:xfrm>
              <a:off x="3039" y="5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圆角矩形 39"/>
            <p:cNvSpPr/>
            <p:nvPr/>
          </p:nvSpPr>
          <p:spPr>
            <a:xfrm>
              <a:off x="3239" y="5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圆角矩形 40"/>
            <p:cNvSpPr/>
            <p:nvPr/>
          </p:nvSpPr>
          <p:spPr>
            <a:xfrm>
              <a:off x="3439" y="5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圆角矩形 41"/>
            <p:cNvSpPr/>
            <p:nvPr/>
          </p:nvSpPr>
          <p:spPr>
            <a:xfrm>
              <a:off x="3639" y="57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nvSpPr>
          <p:spPr>
            <a:xfrm>
              <a:off x="3839" y="59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圆角矩形 43"/>
            <p:cNvSpPr/>
            <p:nvPr/>
          </p:nvSpPr>
          <p:spPr>
            <a:xfrm>
              <a:off x="4039" y="61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4239" y="63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4439" y="6588"/>
              <a:ext cx="1310" cy="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5" name="圆角矩形 74"/>
          <p:cNvSpPr/>
          <p:nvPr/>
        </p:nvSpPr>
        <p:spPr>
          <a:xfrm>
            <a:off x="7999095" y="2245360"/>
            <a:ext cx="1880870" cy="5822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离线存储计算</a:t>
            </a:r>
            <a:endParaRPr lang="zh-CN" altLang="en-US"/>
          </a:p>
        </p:txBody>
      </p:sp>
      <p:sp>
        <p:nvSpPr>
          <p:cNvPr id="76" name="圆角矩形 75"/>
          <p:cNvSpPr/>
          <p:nvPr/>
        </p:nvSpPr>
        <p:spPr>
          <a:xfrm>
            <a:off x="7999095" y="3656965"/>
            <a:ext cx="1880870" cy="5822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实时存储计算</a:t>
            </a:r>
            <a:endParaRPr lang="zh-CN" altLang="en-US"/>
          </a:p>
        </p:txBody>
      </p:sp>
      <p:sp>
        <p:nvSpPr>
          <p:cNvPr id="77" name="圆角矩形 76"/>
          <p:cNvSpPr/>
          <p:nvPr/>
        </p:nvSpPr>
        <p:spPr>
          <a:xfrm>
            <a:off x="7999095" y="5105400"/>
            <a:ext cx="1880870" cy="5822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Web</a:t>
            </a:r>
            <a:r>
              <a:rPr lang="zh-CN" altLang="en-US"/>
              <a:t>应用</a:t>
            </a:r>
            <a:endParaRPr lang="zh-CN" altLang="en-US"/>
          </a:p>
        </p:txBody>
      </p:sp>
      <p:cxnSp>
        <p:nvCxnSpPr>
          <p:cNvPr id="48" name="直接箭头连接符 47"/>
          <p:cNvCxnSpPr>
            <a:stCxn id="46" idx="3"/>
            <a:endCxn id="49" idx="1"/>
          </p:cNvCxnSpPr>
          <p:nvPr/>
        </p:nvCxnSpPr>
        <p:spPr>
          <a:xfrm>
            <a:off x="3617595" y="3543935"/>
            <a:ext cx="1090295" cy="72580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4707890" y="2969260"/>
            <a:ext cx="1189355" cy="26003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分布式消息队列</a:t>
            </a:r>
            <a:endParaRPr lang="zh-CN" altLang="en-US"/>
          </a:p>
        </p:txBody>
      </p:sp>
      <p:cxnSp>
        <p:nvCxnSpPr>
          <p:cNvPr id="50" name="直接箭头连接符 49"/>
          <p:cNvCxnSpPr>
            <a:stCxn id="16" idx="3"/>
            <a:endCxn id="49" idx="1"/>
          </p:cNvCxnSpPr>
          <p:nvPr/>
        </p:nvCxnSpPr>
        <p:spPr>
          <a:xfrm flipV="1">
            <a:off x="3314700" y="4269740"/>
            <a:ext cx="1393190" cy="14351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1" idx="3"/>
            <a:endCxn id="49" idx="1"/>
          </p:cNvCxnSpPr>
          <p:nvPr/>
        </p:nvCxnSpPr>
        <p:spPr>
          <a:xfrm flipV="1">
            <a:off x="3118485" y="4269740"/>
            <a:ext cx="1589405" cy="112712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9" idx="3"/>
            <a:endCxn id="75" idx="1"/>
          </p:cNvCxnSpPr>
          <p:nvPr/>
        </p:nvCxnSpPr>
        <p:spPr>
          <a:xfrm flipV="1">
            <a:off x="5897245" y="2536825"/>
            <a:ext cx="2101850" cy="1732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9" idx="3"/>
            <a:endCxn id="76" idx="1"/>
          </p:cNvCxnSpPr>
          <p:nvPr/>
        </p:nvCxnSpPr>
        <p:spPr>
          <a:xfrm flipV="1">
            <a:off x="5897245" y="3948430"/>
            <a:ext cx="2101850" cy="321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9" idx="3"/>
            <a:endCxn id="77" idx="1"/>
          </p:cNvCxnSpPr>
          <p:nvPr/>
        </p:nvCxnSpPr>
        <p:spPr>
          <a:xfrm>
            <a:off x="5897245" y="4269740"/>
            <a:ext cx="2101850" cy="1127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分布式消息系统</a:t>
            </a:r>
            <a:endParaRPr lang="en-US" altLang="zh-CN"/>
          </a:p>
        </p:txBody>
      </p:sp>
      <p:sp>
        <p:nvSpPr>
          <p:cNvPr id="3" name="内容占位符 2"/>
          <p:cNvSpPr>
            <a:spLocks noGrp="1"/>
          </p:cNvSpPr>
          <p:nvPr>
            <p:ph idx="1"/>
          </p:nvPr>
        </p:nvSpPr>
        <p:spPr/>
        <p:txBody>
          <a:bodyPr/>
          <a:p>
            <a:r>
              <a:rPr lang="en-US" altLang="zh-CN"/>
              <a:t>Kafka</a:t>
            </a:r>
            <a:endParaRPr lang="en-US" altLang="zh-CN"/>
          </a:p>
          <a:p>
            <a:r>
              <a:rPr lang="en-US" altLang="zh-CN"/>
              <a:t>ActiveMQ</a:t>
            </a:r>
            <a:endParaRPr lang="en-US" altLang="zh-CN"/>
          </a:p>
          <a:p>
            <a:r>
              <a:rPr lang="en-US" altLang="zh-CN"/>
              <a:t>RabbitMQ</a:t>
            </a:r>
            <a:endParaRPr lang="en-US" altLang="zh-CN"/>
          </a:p>
          <a:p>
            <a:r>
              <a:rPr lang="en-US" altLang="zh-CN">
                <a:solidFill>
                  <a:srgbClr val="FF0000"/>
                </a:solidFill>
              </a:rPr>
              <a:t>RocketMQ</a:t>
            </a:r>
            <a:endParaRPr lang="en-US" altLang="zh-CN">
              <a:solidFill>
                <a:srgbClr val="FF0000"/>
              </a:solidFill>
            </a:endParaRPr>
          </a:p>
          <a:p>
            <a:pPr lvl="1"/>
            <a:r>
              <a:rPr lang="en-US" altLang="zh-CN">
                <a:solidFill>
                  <a:srgbClr val="FF0000"/>
                </a:solidFill>
                <a:hlinkClick r:id="rId1" tooltip=""/>
              </a:rPr>
              <a:t>http://rocketmq.apache.org/</a:t>
            </a:r>
            <a:endParaRPr lang="en-US" altLang="zh-CN">
              <a:solidFill>
                <a:srgbClr val="FF0000"/>
              </a:solidFill>
            </a:endParaRPr>
          </a:p>
          <a:p>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MQ 是什么？</a:t>
            </a:r>
            <a:endParaRPr lang="en-US" altLang="zh-CN"/>
          </a:p>
        </p:txBody>
      </p:sp>
      <p:pic>
        <p:nvPicPr>
          <p:cNvPr id="6" name="内容占位符 5"/>
          <p:cNvPicPr>
            <a:picLocks noChangeAspect="1"/>
          </p:cNvPicPr>
          <p:nvPr>
            <p:ph idx="1"/>
          </p:nvPr>
        </p:nvPicPr>
        <p:blipFill>
          <a:blip r:embed="rId1"/>
          <a:stretch>
            <a:fillRect/>
          </a:stretch>
        </p:blipFill>
        <p:spPr>
          <a:xfrm>
            <a:off x="2461895" y="1884045"/>
            <a:ext cx="6861175" cy="4351655"/>
          </a:xfrm>
          <a:prstGeom prst="rect">
            <a:avLst/>
          </a:prstGeom>
        </p:spPr>
      </p:pic>
      <p:sp>
        <p:nvSpPr>
          <p:cNvPr id="7" name="文本框 6"/>
          <p:cNvSpPr txBox="1"/>
          <p:nvPr/>
        </p:nvSpPr>
        <p:spPr>
          <a:xfrm>
            <a:off x="3857625" y="6235700"/>
            <a:ext cx="4069080" cy="368300"/>
          </a:xfrm>
          <a:prstGeom prst="rect">
            <a:avLst/>
          </a:prstGeom>
          <a:noFill/>
        </p:spPr>
        <p:txBody>
          <a:bodyPr wrap="none" rtlCol="0">
            <a:spAutoFit/>
          </a:bodyPr>
          <a:p>
            <a:pPr algn="l"/>
            <a:r>
              <a:rPr lang="zh-CN" altLang="en-US"/>
              <a:t>一个典型的消息中间件收发消息的模型</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消息中间件需要解决哪些问题？</a:t>
            </a:r>
            <a:endParaRPr lang="zh-CN" altLang="en-US"/>
          </a:p>
        </p:txBody>
      </p:sp>
      <p:sp>
        <p:nvSpPr>
          <p:cNvPr id="3" name="内容占位符 2"/>
          <p:cNvSpPr>
            <a:spLocks noGrp="1"/>
          </p:cNvSpPr>
          <p:nvPr>
            <p:ph idx="1"/>
          </p:nvPr>
        </p:nvSpPr>
        <p:spPr/>
        <p:txBody>
          <a:bodyPr>
            <a:normAutofit/>
          </a:bodyPr>
          <a:p>
            <a:r>
              <a:rPr lang="zh-CN" altLang="en-US"/>
              <a:t>Publish/Subscribe</a:t>
            </a:r>
            <a:endParaRPr lang="zh-CN" altLang="en-US"/>
          </a:p>
          <a:p>
            <a:pPr lvl="1"/>
            <a:r>
              <a:rPr lang="zh-CN" altLang="en-US"/>
              <a:t>发布订阅是消息中间件的最基本功能，也是相对于传统RPC通信而言。在此不再详述。</a:t>
            </a:r>
            <a:endParaRPr lang="zh-CN" altLang="en-US"/>
          </a:p>
          <a:p>
            <a:pPr lvl="0"/>
            <a:r>
              <a:rPr lang="zh-CN" altLang="en-US"/>
              <a:t>Message Order</a:t>
            </a:r>
            <a:endParaRPr lang="zh-CN" altLang="en-US"/>
          </a:p>
          <a:p>
            <a:pPr lvl="1"/>
            <a:r>
              <a:rPr lang="zh-CN" altLang="en-US"/>
              <a:t>消息有序指的是一类消息消费时，能按照发送的顺序来消费。例如：一个订单产生了3条消息，分别是订单创建，订单付款，订单完成。消费时，要按照这个顺序消费才能有意义。但是同时订单之间是可以并行消费的。RocketMQ可以严格的保证消息有序。</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Backgroud</a:t>
            </a:r>
            <a:endParaRPr lang="zh-CN" altLang="en-US"/>
          </a:p>
        </p:txBody>
      </p:sp>
      <p:sp>
        <p:nvSpPr>
          <p:cNvPr id="3" name="内容占位符 2"/>
          <p:cNvSpPr>
            <a:spLocks noGrp="1"/>
          </p:cNvSpPr>
          <p:nvPr>
            <p:ph idx="1"/>
          </p:nvPr>
        </p:nvSpPr>
        <p:spPr/>
        <p:txBody>
          <a:bodyPr/>
          <a:p>
            <a:r>
              <a:rPr lang="en-US" altLang="zh-CN"/>
              <a:t>Good cases</a:t>
            </a:r>
            <a:endParaRPr lang="en-US" altLang="zh-CN"/>
          </a:p>
          <a:p>
            <a:pPr lvl="1"/>
            <a:r>
              <a:rPr lang="en-US" altLang="zh-CN"/>
              <a:t>ASO114</a:t>
            </a:r>
            <a:endParaRPr lang="en-US" altLang="zh-CN"/>
          </a:p>
          <a:p>
            <a:pPr lvl="1"/>
            <a:r>
              <a:rPr lang="zh-CN" altLang="en-US"/>
              <a:t>天眼查</a:t>
            </a:r>
            <a:endParaRPr lang="zh-CN" altLang="en-US"/>
          </a:p>
          <a:p>
            <a:pPr lvl="1"/>
            <a:r>
              <a:rPr lang="en-US" altLang="zh-CN"/>
              <a:t>A</a:t>
            </a:r>
            <a:r>
              <a:rPr lang="zh-CN" altLang="en-US"/>
              <a:t>rnetminer</a:t>
            </a:r>
            <a:endParaRPr lang="zh-CN" altLang="en-US"/>
          </a:p>
          <a:p>
            <a:pPr lvl="1"/>
            <a:r>
              <a:rPr lang="en-US" altLang="zh-CN"/>
              <a:t>...</a:t>
            </a:r>
            <a:endParaRPr lang="en-US" altLang="zh-CN"/>
          </a:p>
          <a:p>
            <a:pPr lvl="1"/>
            <a:endParaRPr lang="zh-CN" altLang="en-US"/>
          </a:p>
          <a:p>
            <a:pPr lvl="1"/>
            <a:endParaRPr lang="zh-CN" altLang="en-US"/>
          </a:p>
          <a:p>
            <a:pPr lvl="1"/>
            <a:endParaRPr lang="en-US" altLang="zh-CN"/>
          </a:p>
        </p:txBody>
      </p:sp>
      <p:pic>
        <p:nvPicPr>
          <p:cNvPr id="4" name="图片 3"/>
          <p:cNvPicPr>
            <a:picLocks noChangeAspect="1"/>
          </p:cNvPicPr>
          <p:nvPr/>
        </p:nvPicPr>
        <p:blipFill>
          <a:blip r:embed="rId1"/>
          <a:stretch>
            <a:fillRect/>
          </a:stretch>
        </p:blipFill>
        <p:spPr>
          <a:xfrm>
            <a:off x="3200400" y="2183765"/>
            <a:ext cx="4137025" cy="2489835"/>
          </a:xfrm>
          <a:prstGeom prst="rect">
            <a:avLst/>
          </a:prstGeom>
        </p:spPr>
      </p:pic>
      <p:pic>
        <p:nvPicPr>
          <p:cNvPr id="5" name="图片 4"/>
          <p:cNvPicPr>
            <a:picLocks noChangeAspect="1"/>
          </p:cNvPicPr>
          <p:nvPr/>
        </p:nvPicPr>
        <p:blipFill>
          <a:blip r:embed="rId2"/>
          <a:stretch>
            <a:fillRect/>
          </a:stretch>
        </p:blipFill>
        <p:spPr>
          <a:xfrm>
            <a:off x="7538085" y="365125"/>
            <a:ext cx="4330065" cy="3502660"/>
          </a:xfrm>
          <a:prstGeom prst="rect">
            <a:avLst/>
          </a:prstGeom>
        </p:spPr>
      </p:pic>
      <p:pic>
        <p:nvPicPr>
          <p:cNvPr id="7" name="图片 6"/>
          <p:cNvPicPr>
            <a:picLocks noChangeAspect="1"/>
          </p:cNvPicPr>
          <p:nvPr/>
        </p:nvPicPr>
        <p:blipFill>
          <a:blip r:embed="rId3"/>
          <a:stretch>
            <a:fillRect/>
          </a:stretch>
        </p:blipFill>
        <p:spPr>
          <a:xfrm>
            <a:off x="7337425" y="4399280"/>
            <a:ext cx="4530725" cy="20986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RocketMQ</a:t>
            </a:r>
            <a:endParaRPr lang="en-US" altLang="zh-CN"/>
          </a:p>
        </p:txBody>
      </p:sp>
      <p:sp>
        <p:nvSpPr>
          <p:cNvPr id="3" name="内容占位符 2"/>
          <p:cNvSpPr>
            <a:spLocks noGrp="1"/>
          </p:cNvSpPr>
          <p:nvPr>
            <p:ph idx="1"/>
          </p:nvPr>
        </p:nvSpPr>
        <p:spPr/>
        <p:txBody>
          <a:bodyPr/>
          <a:p>
            <a:r>
              <a:rPr lang="zh-CN" altLang="en-US"/>
              <a:t>Apache RocketMQ作为阿里开源的一款高性能、高吞吐量的分布式消息中间件</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RocketMQ 逻辑部署结构</a:t>
            </a:r>
            <a:endParaRPr lang="zh-CN" altLang="en-US"/>
          </a:p>
        </p:txBody>
      </p:sp>
      <p:pic>
        <p:nvPicPr>
          <p:cNvPr id="6" name="内容占位符 5"/>
          <p:cNvPicPr>
            <a:picLocks noChangeAspect="1"/>
          </p:cNvPicPr>
          <p:nvPr>
            <p:ph idx="1"/>
          </p:nvPr>
        </p:nvPicPr>
        <p:blipFill>
          <a:blip r:embed="rId1"/>
          <a:stretch>
            <a:fillRect/>
          </a:stretch>
        </p:blipFill>
        <p:spPr>
          <a:xfrm>
            <a:off x="2484755" y="1825625"/>
            <a:ext cx="7221220" cy="43516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RocketMQ</a:t>
            </a:r>
            <a:r>
              <a:rPr lang="zh-CN" altLang="en-US">
                <a:sym typeface="+mn-ea"/>
              </a:rPr>
              <a:t>架构</a:t>
            </a:r>
            <a:endParaRPr lang="zh-CN" altLang="en-US">
              <a:sym typeface="+mn-ea"/>
            </a:endParaRPr>
          </a:p>
        </p:txBody>
      </p:sp>
      <p:pic>
        <p:nvPicPr>
          <p:cNvPr id="4" name="内容占位符 3"/>
          <p:cNvPicPr>
            <a:picLocks noChangeAspect="1"/>
          </p:cNvPicPr>
          <p:nvPr>
            <p:ph idx="1"/>
          </p:nvPr>
        </p:nvPicPr>
        <p:blipFill>
          <a:blip r:embed="rId1"/>
          <a:stretch>
            <a:fillRect/>
          </a:stretch>
        </p:blipFill>
        <p:spPr>
          <a:xfrm>
            <a:off x="1278255" y="1847215"/>
            <a:ext cx="9286875" cy="41338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RocketMQ的部署结构有以下特点：</a:t>
            </a:r>
            <a:endParaRPr lang="zh-CN" altLang="en-US"/>
          </a:p>
        </p:txBody>
      </p:sp>
      <p:sp>
        <p:nvSpPr>
          <p:cNvPr id="3" name="内容占位符 2"/>
          <p:cNvSpPr>
            <a:spLocks noGrp="1"/>
          </p:cNvSpPr>
          <p:nvPr>
            <p:ph idx="1"/>
          </p:nvPr>
        </p:nvSpPr>
        <p:spPr/>
        <p:txBody>
          <a:bodyPr>
            <a:normAutofit fontScale="70000"/>
          </a:bodyPr>
          <a:p>
            <a:r>
              <a:rPr lang="zh-CN" altLang="en-US"/>
              <a:t>Name Server是一个几乎无状态节点，可集群部署，节点之间无任何信息同步。</a:t>
            </a:r>
            <a:endParaRPr lang="zh-CN" altLang="en-US"/>
          </a:p>
          <a:p>
            <a:r>
              <a:rPr lang="zh-CN" altLang="en-US"/>
              <a:t>Broker部署相对复杂，Broker分为Master与Slave，一个Master可以对应多个Slave，但是一个Slave只能对应一个Master，Master与Slave的对应关系通过指定相同的BrokerName，不同的BrokerId来定义，BrokerId为0表示Master，非0表示Slave。Master也可以部署多个。每个Broker与Name Server集群中的所有节点建立长连接，定时注册Topic信息到所有Name Server。</a:t>
            </a:r>
            <a:endParaRPr lang="zh-CN" altLang="en-US"/>
          </a:p>
          <a:p>
            <a:r>
              <a:rPr lang="zh-CN" altLang="en-US"/>
              <a:t>Producer与Name Server集群中的其中一个节点（随机选择）建立长连接，定期从Name Server取Topic路由信息，并向提供Topic服务的Master建立长连接，且定时向Master发送心跳。Producer完全无状态，可集群部署。</a:t>
            </a:r>
            <a:endParaRPr lang="zh-CN" altLang="en-US"/>
          </a:p>
          <a:p>
            <a:r>
              <a:rPr lang="zh-CN" altLang="en-US"/>
              <a:t>Consumer与Name Server集群中的其中一个节点（随机选择）建立长连接，定期从Name Server取Topic路由信息，并向提供Topic服务的Master、Slave建立长连接，且定时向Master、Slave发送心跳。Consumer既可以从Master订阅消息，也可以从Slave订阅消息，订阅规则由Broker配置决定。</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RocketMQ具有以下特点</a:t>
            </a:r>
            <a:endParaRPr lang="zh-CN" altLang="en-US"/>
          </a:p>
        </p:txBody>
      </p:sp>
      <p:sp>
        <p:nvSpPr>
          <p:cNvPr id="3" name="内容占位符 2"/>
          <p:cNvSpPr>
            <a:spLocks noGrp="1"/>
          </p:cNvSpPr>
          <p:nvPr>
            <p:ph idx="1"/>
          </p:nvPr>
        </p:nvSpPr>
        <p:spPr/>
        <p:txBody>
          <a:bodyPr>
            <a:normAutofit fontScale="70000"/>
          </a:bodyPr>
          <a:p>
            <a:r>
              <a:rPr lang="zh-CN" altLang="en-US"/>
              <a:t>是一个队列模型的消息中间件，具有高性能、高可靠、高实时、分布式特点。</a:t>
            </a:r>
            <a:endParaRPr lang="zh-CN" altLang="en-US"/>
          </a:p>
          <a:p>
            <a:r>
              <a:rPr lang="zh-CN" altLang="en-US"/>
              <a:t>Producer、Consumer、队列都可以分布式。</a:t>
            </a:r>
            <a:endParaRPr lang="zh-CN" altLang="en-US"/>
          </a:p>
          <a:p>
            <a:r>
              <a:rPr lang="zh-CN" altLang="en-US"/>
              <a:t>Producer向一些队列轮流发送消息，队列集合称为Topic，Consumer如果做广播消费，则一个consumer实例消费这个Topic对应的所有队列，如果做集群消费，则多个Consumer实例平均消费这个topic对应的队列集合。</a:t>
            </a:r>
            <a:endParaRPr lang="zh-CN" altLang="en-US"/>
          </a:p>
          <a:p>
            <a:r>
              <a:rPr lang="zh-CN" altLang="en-US"/>
              <a:t>能够保证严格的消息顺序</a:t>
            </a:r>
            <a:endParaRPr lang="zh-CN" altLang="en-US"/>
          </a:p>
          <a:p>
            <a:r>
              <a:rPr lang="zh-CN" altLang="en-US"/>
              <a:t>提供丰富的消息拉取模式</a:t>
            </a:r>
            <a:endParaRPr lang="zh-CN" altLang="en-US"/>
          </a:p>
          <a:p>
            <a:r>
              <a:rPr lang="zh-CN" altLang="en-US"/>
              <a:t>高效的订阅者水平扩展能力</a:t>
            </a:r>
            <a:endParaRPr lang="zh-CN" altLang="en-US"/>
          </a:p>
          <a:p>
            <a:r>
              <a:rPr lang="zh-CN" altLang="en-US"/>
              <a:t>实时的消息订阅机制</a:t>
            </a:r>
            <a:endParaRPr lang="zh-CN" altLang="en-US"/>
          </a:p>
          <a:p>
            <a:r>
              <a:rPr lang="zh-CN" altLang="en-US"/>
              <a:t>亿级消息堆积能力</a:t>
            </a:r>
            <a:endParaRPr lang="zh-CN" altLang="en-US"/>
          </a:p>
          <a:p>
            <a:r>
              <a:rPr lang="zh-CN" altLang="en-US"/>
              <a:t>较少的依赖</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RocketMQ 数据存储结构</a:t>
            </a:r>
            <a:endParaRPr lang="zh-CN" altLang="en-US"/>
          </a:p>
        </p:txBody>
      </p:sp>
      <p:pic>
        <p:nvPicPr>
          <p:cNvPr id="4" name="内容占位符 3"/>
          <p:cNvPicPr>
            <a:picLocks noChangeAspect="1"/>
          </p:cNvPicPr>
          <p:nvPr>
            <p:ph idx="1"/>
          </p:nvPr>
        </p:nvPicPr>
        <p:blipFill>
          <a:blip r:embed="rId1"/>
          <a:stretch>
            <a:fillRect/>
          </a:stretch>
        </p:blipFill>
        <p:spPr>
          <a:xfrm>
            <a:off x="2545080" y="1786890"/>
            <a:ext cx="6868160" cy="435165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RocketMQ </a:t>
            </a:r>
            <a:r>
              <a:rPr lang="zh-CN" altLang="en-US">
                <a:sym typeface="+mn-ea"/>
              </a:rPr>
              <a:t>可视化管理控制台</a:t>
            </a:r>
            <a:endParaRPr lang="zh-CN" altLang="en-US"/>
          </a:p>
        </p:txBody>
      </p:sp>
      <p:pic>
        <p:nvPicPr>
          <p:cNvPr id="4" name="内容占位符 3"/>
          <p:cNvPicPr>
            <a:picLocks noChangeAspect="1"/>
          </p:cNvPicPr>
          <p:nvPr>
            <p:ph idx="1"/>
          </p:nvPr>
        </p:nvPicPr>
        <p:blipFill>
          <a:blip r:embed="rId1"/>
          <a:stretch>
            <a:fillRect/>
          </a:stretch>
        </p:blipFill>
        <p:spPr>
          <a:xfrm>
            <a:off x="1678305" y="1825625"/>
            <a:ext cx="8834120" cy="435165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490585" y="1565910"/>
            <a:ext cx="3275965" cy="3342640"/>
          </a:xfrm>
          <a:prstGeom prst="rect">
            <a:avLst/>
          </a:prstGeom>
        </p:spPr>
      </p:pic>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Store Data</a:t>
            </a:r>
            <a:endParaRPr lang="en-US" altLang="zh-CN"/>
          </a:p>
        </p:txBody>
      </p:sp>
      <p:sp>
        <p:nvSpPr>
          <p:cNvPr id="3" name="内容占位符 2"/>
          <p:cNvSpPr>
            <a:spLocks noGrp="1"/>
          </p:cNvSpPr>
          <p:nvPr>
            <p:ph idx="1"/>
          </p:nvPr>
        </p:nvSpPr>
        <p:spPr/>
        <p:txBody>
          <a:bodyPr/>
          <a:p>
            <a:r>
              <a:rPr lang="en-US" altLang="zh-CN"/>
              <a:t>SQL</a:t>
            </a:r>
            <a:endParaRPr lang="en-US" altLang="zh-CN"/>
          </a:p>
          <a:p>
            <a:pPr lvl="1"/>
            <a:r>
              <a:rPr lang="en-US" altLang="zh-CN"/>
              <a:t>Mysql RDS</a:t>
            </a:r>
            <a:endParaRPr lang="en-US" altLang="zh-CN"/>
          </a:p>
          <a:p>
            <a:pPr lvl="0"/>
            <a:r>
              <a:rPr lang="en-US" altLang="zh-CN" sz="2800"/>
              <a:t>NoSQL</a:t>
            </a:r>
            <a:endParaRPr lang="en-US" altLang="zh-CN" sz="2800"/>
          </a:p>
          <a:p>
            <a:pPr lvl="1"/>
            <a:r>
              <a:rPr lang="en-US" altLang="zh-CN" sz="2400"/>
              <a:t>Redis</a:t>
            </a:r>
            <a:endParaRPr lang="en-US" altLang="zh-CN" sz="2400"/>
          </a:p>
          <a:p>
            <a:pPr lvl="0"/>
            <a:r>
              <a:rPr lang="en-US" altLang="zh-CN" sz="2800"/>
              <a:t>DFS</a:t>
            </a:r>
            <a:endParaRPr lang="en-US" altLang="zh-CN" sz="2800"/>
          </a:p>
          <a:p>
            <a:pPr lvl="1"/>
            <a:r>
              <a:rPr lang="en-US" altLang="zh-CN" sz="2400"/>
              <a:t>HDFS</a:t>
            </a:r>
            <a:endParaRPr lang="en-US" altLang="zh-CN" sz="2400"/>
          </a:p>
          <a:p>
            <a:pPr lvl="0"/>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6866890" y="1101725"/>
            <a:ext cx="2221230" cy="3404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9088120" y="696595"/>
            <a:ext cx="1024890"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pic>
        <p:nvPicPr>
          <p:cNvPr id="22" name="图片 21"/>
          <p:cNvPicPr>
            <a:picLocks noChangeAspect="1"/>
          </p:cNvPicPr>
          <p:nvPr/>
        </p:nvPicPr>
        <p:blipFill>
          <a:blip r:embed="rId1"/>
          <a:stretch>
            <a:fillRect/>
          </a:stretch>
        </p:blipFill>
        <p:spPr>
          <a:xfrm>
            <a:off x="8470900" y="2834640"/>
            <a:ext cx="3275965" cy="3342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文本框 3"/>
          <p:cNvSpPr txBox="1"/>
          <p:nvPr/>
        </p:nvSpPr>
        <p:spPr>
          <a:xfrm>
            <a:off x="2620010" y="1554480"/>
            <a:ext cx="6126480" cy="645160"/>
          </a:xfrm>
          <a:prstGeom prst="rect">
            <a:avLst/>
          </a:prstGeom>
          <a:noFill/>
        </p:spPr>
        <p:txBody>
          <a:bodyPr wrap="none" rtlCol="0">
            <a:spAutoFit/>
          </a:bodyPr>
          <a:p>
            <a:r>
              <a:rPr lang="zh-CN" altLang="en-US" sz="3600"/>
              <a:t>大数据最大的问题是没有数据</a:t>
            </a:r>
            <a:endParaRPr lang="zh-CN" altLang="en-US" sz="3600"/>
          </a:p>
        </p:txBody>
      </p:sp>
      <p:sp>
        <p:nvSpPr>
          <p:cNvPr id="6" name="文本框 5"/>
          <p:cNvSpPr txBox="1"/>
          <p:nvPr/>
        </p:nvSpPr>
        <p:spPr>
          <a:xfrm>
            <a:off x="3660775" y="5318760"/>
            <a:ext cx="4045585" cy="645160"/>
          </a:xfrm>
          <a:prstGeom prst="rect">
            <a:avLst/>
          </a:prstGeom>
          <a:noFill/>
        </p:spPr>
        <p:txBody>
          <a:bodyPr wrap="none" rtlCol="0">
            <a:spAutoFit/>
          </a:bodyPr>
          <a:p>
            <a:r>
              <a:rPr lang="en-US" altLang="zh-CN" sz="3600"/>
              <a:t>From Data to Service</a:t>
            </a:r>
            <a:endParaRPr lang="en-US" altLang="zh-CN" sz="3600"/>
          </a:p>
        </p:txBody>
      </p:sp>
      <p:sp>
        <p:nvSpPr>
          <p:cNvPr id="5" name="标题 1"/>
          <p:cNvSpPr>
            <a:spLocks noGrp="1"/>
          </p:cNvSpPr>
          <p:nvPr/>
        </p:nvSpPr>
        <p:spPr>
          <a:xfrm>
            <a:off x="1379220" y="32721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没有枪，没有炮</a:t>
            </a:r>
            <a:br>
              <a:rPr lang="zh-CN" altLang="en-US"/>
            </a:br>
            <a:r>
              <a:rPr lang="zh-CN" altLang="en-US"/>
              <a:t>                                   我们自己造！</a:t>
            </a:r>
            <a:endParaRPr lang="zh-CN" altLang="en-US"/>
          </a:p>
        </p:txBody>
      </p:sp>
      <p:cxnSp>
        <p:nvCxnSpPr>
          <p:cNvPr id="7" name="直接箭头连接符 6"/>
          <p:cNvCxnSpPr>
            <a:stCxn id="4" idx="2"/>
            <a:endCxn id="6" idx="0"/>
          </p:cNvCxnSpPr>
          <p:nvPr/>
        </p:nvCxnSpPr>
        <p:spPr>
          <a:xfrm>
            <a:off x="5683250" y="2199640"/>
            <a:ext cx="635" cy="311912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离线计算</a:t>
            </a:r>
            <a:endParaRPr lang="zh-CN" altLang="en-US"/>
          </a:p>
        </p:txBody>
      </p:sp>
      <p:sp>
        <p:nvSpPr>
          <p:cNvPr id="3" name="内容占位符 2"/>
          <p:cNvSpPr>
            <a:spLocks noGrp="1"/>
          </p:cNvSpPr>
          <p:nvPr>
            <p:ph idx="1"/>
          </p:nvPr>
        </p:nvSpPr>
        <p:spPr/>
        <p:txBody>
          <a:bodyPr/>
          <a:p>
            <a:r>
              <a:rPr lang="en-US" altLang="zh-CN"/>
              <a:t>Hadoop it</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6866890" y="1101725"/>
            <a:ext cx="2221230" cy="3404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a:stretch>
            <a:fillRect/>
          </a:stretch>
        </p:blipFill>
        <p:spPr>
          <a:xfrm>
            <a:off x="8645525" y="2760345"/>
            <a:ext cx="3275965" cy="3342640"/>
          </a:xfrm>
          <a:prstGeom prst="rect">
            <a:avLst/>
          </a:prstGeom>
        </p:spPr>
      </p:pic>
      <p:grpSp>
        <p:nvGrpSpPr>
          <p:cNvPr id="26" name="组合 25"/>
          <p:cNvGrpSpPr/>
          <p:nvPr/>
        </p:nvGrpSpPr>
        <p:grpSpPr>
          <a:xfrm>
            <a:off x="9088120" y="696595"/>
            <a:ext cx="2573020" cy="1872615"/>
            <a:chOff x="14312" y="1097"/>
            <a:chExt cx="4052" cy="2949"/>
          </a:xfrm>
        </p:grpSpPr>
        <p:sp>
          <p:nvSpPr>
            <p:cNvPr id="21" name="圆角矩形 20"/>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sp>
          <p:nvSpPr>
            <p:cNvPr id="4" name="圆角矩形 3"/>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23" name="圆角矩形 22"/>
            <p:cNvSpPr/>
            <p:nvPr/>
          </p:nvSpPr>
          <p:spPr>
            <a:xfrm>
              <a:off x="16750" y="2768"/>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Hadoop</a:t>
              </a:r>
              <a:endParaRPr lang="en-US" altLang="zh-CN"/>
            </a:p>
          </p:txBody>
        </p:sp>
        <p:cxnSp>
          <p:nvCxnSpPr>
            <p:cNvPr id="24" name="直接箭头连接符 23"/>
            <p:cNvCxnSpPr>
              <a:stCxn id="21" idx="3"/>
              <a:endCxn id="4"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23" idx="0"/>
            </p:cNvCxnSpPr>
            <p:nvPr/>
          </p:nvCxnSpPr>
          <p:spPr>
            <a:xfrm>
              <a:off x="17557" y="2375"/>
              <a:ext cx="0" cy="3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流计算（实时计算）</a:t>
            </a:r>
            <a:endParaRPr lang="zh-CN" altLang="en-US"/>
          </a:p>
        </p:txBody>
      </p:sp>
      <p:sp>
        <p:nvSpPr>
          <p:cNvPr id="3" name="内容占位符 2"/>
          <p:cNvSpPr>
            <a:spLocks noGrp="1"/>
          </p:cNvSpPr>
          <p:nvPr>
            <p:ph idx="1"/>
          </p:nvPr>
        </p:nvSpPr>
        <p:spPr/>
        <p:txBody>
          <a:bodyPr/>
          <a:p>
            <a:r>
              <a:rPr lang="en-US" altLang="zh-CN"/>
              <a:t>Storm</a:t>
            </a:r>
            <a:endParaRPr lang="en-US" altLang="zh-CN"/>
          </a:p>
          <a:p>
            <a:r>
              <a:rPr lang="en-US" altLang="zh-CN"/>
              <a:t>JStorm</a:t>
            </a:r>
            <a:endParaRPr lang="en-US" altLang="zh-CN"/>
          </a:p>
          <a:p>
            <a:pPr lvl="1"/>
            <a:r>
              <a:rPr lang="en-US" altLang="zh-CN">
                <a:hlinkClick r:id="rId1" tooltip=""/>
              </a:rPr>
              <a:t>http://www.jstorm.io/</a:t>
            </a: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JStorm 是一个分布式实时计算引擎</a:t>
            </a:r>
            <a:endParaRPr lang="zh-CN" altLang="en-US"/>
          </a:p>
        </p:txBody>
      </p:sp>
      <p:sp>
        <p:nvSpPr>
          <p:cNvPr id="3" name="内容占位符 2"/>
          <p:cNvSpPr>
            <a:spLocks noGrp="1"/>
          </p:cNvSpPr>
          <p:nvPr>
            <p:ph idx="1"/>
          </p:nvPr>
        </p:nvSpPr>
        <p:spPr/>
        <p:txBody>
          <a:bodyPr>
            <a:normAutofit fontScale="90000"/>
          </a:bodyPr>
          <a:p>
            <a:pPr>
              <a:lnSpc>
                <a:spcPct val="100000"/>
              </a:lnSpc>
            </a:pPr>
            <a:r>
              <a:rPr lang="zh-CN" altLang="en-US"/>
              <a:t>JStorm 是一个类似Hadoop MapReduce的系统， 用户按照指定的接口实现一个任务，然后将这个任务递交给JStorm系统，JStorm将这个任务跑起来，并且按7 * 24小时运行起来，一旦中间一个Worker 发生意外故障， 调度器立即分配一个新的Worker替换这个失效的Worker。</a:t>
            </a:r>
            <a:endParaRPr lang="zh-CN" altLang="en-US"/>
          </a:p>
          <a:p>
            <a:pPr>
              <a:lnSpc>
                <a:spcPct val="100000"/>
              </a:lnSpc>
            </a:pPr>
            <a:r>
              <a:rPr lang="zh-CN" altLang="en-US"/>
              <a:t>因此，从应用的角度，JStorm应用是一种遵守某种编程规范的分布式应用。从系统角度， JStorm是一套类似MapReduce的调度系统。 从数据的角度，JStorm是一套基于流水线的消息处理机制。</a:t>
            </a:r>
            <a:endParaRPr lang="zh-CN" altLang="en-US"/>
          </a:p>
          <a:p>
            <a:pPr>
              <a:lnSpc>
                <a:spcPct val="100000"/>
              </a:lnSpc>
            </a:pPr>
            <a:r>
              <a:rPr lang="zh-CN" altLang="en-US"/>
              <a:t>实时计算现在是大数据领域中最火爆的一个方向，因为人们对数据的要求越来越高，实时性要求也越来越快，传统的Hadoop MapReduce，逐渐满足不了需求，因此在这个领域需求不断。</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r>
              <a:rPr lang="zh-CN" altLang="en-US"/>
              <a:t>优点</a:t>
            </a:r>
            <a:endParaRPr lang="zh-CN" altLang="en-US"/>
          </a:p>
        </p:txBody>
      </p:sp>
      <p:sp>
        <p:nvSpPr>
          <p:cNvPr id="3" name="内容占位符 2"/>
          <p:cNvSpPr>
            <a:spLocks noGrp="1"/>
          </p:cNvSpPr>
          <p:nvPr>
            <p:ph idx="1"/>
          </p:nvPr>
        </p:nvSpPr>
        <p:spPr/>
        <p:txBody>
          <a:bodyPr>
            <a:normAutofit fontScale="90000" lnSpcReduction="10000"/>
          </a:bodyPr>
          <a:p>
            <a:pPr>
              <a:lnSpc>
                <a:spcPct val="100000"/>
              </a:lnSpc>
            </a:pPr>
            <a:r>
              <a:rPr lang="zh-CN" altLang="en-US"/>
              <a:t>开发非常迅速：接口简单，容易上手，只要遵守Topology、Spout和Bolt的编程规范即可开发出一个扩展性极好的应用，底层RPC、Worker之间冗余，数据分流之类的动作完全不用考虑</a:t>
            </a:r>
            <a:endParaRPr lang="zh-CN" altLang="en-US"/>
          </a:p>
          <a:p>
            <a:pPr>
              <a:lnSpc>
                <a:spcPct val="100000"/>
              </a:lnSpc>
            </a:pPr>
            <a:r>
              <a:rPr lang="zh-CN" altLang="en-US"/>
              <a:t>扩展性极好：当一级处理单元速度，直接配置一下并发数，即可线性扩展性能</a:t>
            </a:r>
            <a:endParaRPr lang="zh-CN" altLang="en-US"/>
          </a:p>
          <a:p>
            <a:pPr>
              <a:lnSpc>
                <a:spcPct val="100000"/>
              </a:lnSpc>
            </a:pPr>
            <a:r>
              <a:rPr lang="zh-CN" altLang="en-US"/>
              <a:t>健壮强：当Worker失效或机器出现故障时， 自动分配新的Worker替换失效Worker</a:t>
            </a:r>
            <a:endParaRPr lang="zh-CN" altLang="en-US"/>
          </a:p>
          <a:p>
            <a:pPr>
              <a:lnSpc>
                <a:spcPct val="100000"/>
              </a:lnSpc>
            </a:pPr>
            <a:r>
              <a:rPr lang="zh-CN" altLang="en-US"/>
              <a:t>数据准确性：可以采用Ack机制，保证数据不丢失。 如果对精度有更多一步要求，采用事务机制，保证数据准确。</a:t>
            </a:r>
            <a:endParaRPr lang="zh-CN" altLang="en-US"/>
          </a:p>
          <a:p>
            <a:pPr>
              <a:lnSpc>
                <a:spcPct val="100000"/>
              </a:lnSpc>
            </a:pPr>
            <a:r>
              <a:rPr lang="zh-CN" altLang="en-US"/>
              <a:t>实时性高： JStorm 的设计偏向单行记录，因此，在时延较同类产品更低</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JStorm应用场景</a:t>
            </a:r>
            <a:endParaRPr lang="en-US" altLang="zh-CN"/>
          </a:p>
        </p:txBody>
      </p:sp>
      <p:sp>
        <p:nvSpPr>
          <p:cNvPr id="3" name="内容占位符 2"/>
          <p:cNvSpPr>
            <a:spLocks noGrp="1"/>
          </p:cNvSpPr>
          <p:nvPr>
            <p:ph idx="1"/>
          </p:nvPr>
        </p:nvSpPr>
        <p:spPr/>
        <p:txBody>
          <a:bodyPr>
            <a:normAutofit fontScale="80000"/>
          </a:bodyPr>
          <a:p>
            <a:pPr>
              <a:lnSpc>
                <a:spcPct val="100000"/>
              </a:lnSpc>
            </a:pPr>
            <a:r>
              <a:rPr lang="zh-CN" altLang="en-US"/>
              <a:t>JStorm处理数据的方式是基于消息的流水线处理， 因此特别适合无状态计算，也就是计算单元的依赖的数据全部在接受的消息中可以找到， 并且最好一个数据流不依赖另外一个数据流。</a:t>
            </a:r>
            <a:endParaRPr lang="zh-CN" altLang="en-US"/>
          </a:p>
          <a:p>
            <a:pPr>
              <a:lnSpc>
                <a:spcPct val="100000"/>
              </a:lnSpc>
            </a:pPr>
            <a:r>
              <a:rPr lang="zh-CN" altLang="en-US"/>
              <a:t>使用场景</a:t>
            </a:r>
            <a:endParaRPr lang="zh-CN" altLang="en-US"/>
          </a:p>
          <a:p>
            <a:pPr lvl="1">
              <a:lnSpc>
                <a:spcPct val="100000"/>
              </a:lnSpc>
            </a:pPr>
            <a:r>
              <a:rPr lang="zh-CN" altLang="en-US"/>
              <a:t>日志分析，从日志中分析出特定的数据，并将分析的结果存入外部存储器如数据库。目前，主流日志分析技术就使用JStorm或Storm</a:t>
            </a:r>
            <a:endParaRPr lang="zh-CN" altLang="en-US"/>
          </a:p>
          <a:p>
            <a:pPr lvl="1">
              <a:lnSpc>
                <a:spcPct val="100000"/>
              </a:lnSpc>
            </a:pPr>
            <a:r>
              <a:rPr lang="zh-CN" altLang="en-US"/>
              <a:t>管道系统， 将一个数据从一个系统传输到另外一个系统， 比如将数据库同步到Hadoop</a:t>
            </a:r>
            <a:endParaRPr lang="zh-CN" altLang="en-US"/>
          </a:p>
          <a:p>
            <a:pPr lvl="1">
              <a:lnSpc>
                <a:spcPct val="100000"/>
              </a:lnSpc>
            </a:pPr>
            <a:r>
              <a:rPr lang="zh-CN" altLang="en-US"/>
              <a:t>消息转化器， 将接受到的消息按照某种格式进行转化，存储到另外一个系统如消息中间件</a:t>
            </a:r>
            <a:endParaRPr lang="zh-CN" altLang="en-US"/>
          </a:p>
          <a:p>
            <a:pPr lvl="1">
              <a:lnSpc>
                <a:spcPct val="100000"/>
              </a:lnSpc>
            </a:pPr>
            <a:r>
              <a:rPr lang="zh-CN" altLang="en-US"/>
              <a:t>统计分析器， 从日志或消息中，提炼出某个字段，然后做count或sum计算，最后将统计值存入外部存储器。中间处理过程可能更复杂。</a:t>
            </a:r>
            <a:endParaRPr lang="zh-CN" altLang="en-US"/>
          </a:p>
          <a:p>
            <a:pPr lvl="1">
              <a:lnSpc>
                <a:spcPct val="100000"/>
              </a:lnSpc>
            </a:pPr>
            <a:r>
              <a:rPr lang="zh-CN" altLang="en-US"/>
              <a:t>实时推荐系统， 将推荐算法运行在jstorm中，达到秒级的推荐效果</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r>
              <a:rPr lang="zh-CN" altLang="en-US"/>
              <a:t>基本概念</a:t>
            </a:r>
            <a:endParaRPr lang="zh-CN" altLang="en-US"/>
          </a:p>
        </p:txBody>
      </p:sp>
      <p:sp>
        <p:nvSpPr>
          <p:cNvPr id="3" name="内容占位符 2"/>
          <p:cNvSpPr>
            <a:spLocks noGrp="1"/>
          </p:cNvSpPr>
          <p:nvPr>
            <p:ph idx="1"/>
          </p:nvPr>
        </p:nvSpPr>
        <p:spPr/>
        <p:txBody>
          <a:bodyPr/>
          <a:p>
            <a:r>
              <a:rPr lang="zh-CN" altLang="en-US"/>
              <a:t>首先，JStorm有点类似于Hadoop的MR（Map-Reduce），但是区别在于，hadoop的MR，提交到hadoop的MR job，执行完就结束了，进程就退出了，而一个JStorm任务（JStorm中称为topology），是7*24小时永远在运行的，除非用户主动kill。</a:t>
            </a:r>
            <a:endParaRPr lang="zh-CN" altLang="en-US"/>
          </a:p>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JStorm组件</a:t>
            </a:r>
            <a:endParaRPr lang="zh-CN" altLang="en-US"/>
          </a:p>
        </p:txBody>
      </p:sp>
      <p:sp>
        <p:nvSpPr>
          <p:cNvPr id="3" name="内容占位符 2"/>
          <p:cNvSpPr>
            <a:spLocks noGrp="1"/>
          </p:cNvSpPr>
          <p:nvPr>
            <p:ph idx="1"/>
          </p:nvPr>
        </p:nvSpPr>
        <p:spPr/>
        <p:txBody>
          <a:bodyPr/>
          <a:p>
            <a:r>
              <a:rPr lang="zh-CN" altLang="en-US"/>
              <a:t>接下来是一张比较经典的Storm的大致的结构图（跟JStorm一样）：</a:t>
            </a:r>
            <a:endParaRPr lang="zh-CN" altLang="en-US"/>
          </a:p>
          <a:p>
            <a:endParaRPr lang="zh-CN" altLang="en-US"/>
          </a:p>
          <a:p>
            <a:endParaRPr lang="zh-CN" altLang="en-US"/>
          </a:p>
          <a:p>
            <a:endParaRPr lang="zh-CN" altLang="en-US"/>
          </a:p>
          <a:p>
            <a:endParaRPr lang="zh-CN" altLang="en-US"/>
          </a:p>
          <a:p>
            <a:endParaRPr lang="zh-CN" altLang="en-US"/>
          </a:p>
          <a:p>
            <a:r>
              <a:rPr lang="zh-CN" altLang="en-US"/>
              <a:t>图中的水龙头（好吧，有点俗）就被称作spout，闪电被称作bolt。</a:t>
            </a:r>
            <a:endParaRPr lang="zh-CN" altLang="en-US"/>
          </a:p>
          <a:p>
            <a:r>
              <a:rPr lang="zh-CN" altLang="en-US"/>
              <a:t>在JStorm的topology中，有两种组件：spout和bolt。</a:t>
            </a:r>
            <a:endParaRPr lang="zh-CN" altLang="en-US"/>
          </a:p>
        </p:txBody>
      </p:sp>
      <p:pic>
        <p:nvPicPr>
          <p:cNvPr id="5" name="图片 4"/>
          <p:cNvPicPr>
            <a:picLocks noChangeAspect="1"/>
          </p:cNvPicPr>
          <p:nvPr/>
        </p:nvPicPr>
        <p:blipFill>
          <a:blip r:embed="rId1"/>
          <a:stretch>
            <a:fillRect/>
          </a:stretch>
        </p:blipFill>
        <p:spPr>
          <a:xfrm>
            <a:off x="3538855" y="2315845"/>
            <a:ext cx="5114290" cy="23431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r>
              <a:rPr lang="zh-CN" altLang="en-US"/>
              <a:t>组件</a:t>
            </a:r>
            <a:endParaRPr lang="zh-CN" altLang="en-US"/>
          </a:p>
        </p:txBody>
      </p:sp>
      <p:sp>
        <p:nvSpPr>
          <p:cNvPr id="3" name="内容占位符 2"/>
          <p:cNvSpPr>
            <a:spLocks noGrp="1"/>
          </p:cNvSpPr>
          <p:nvPr>
            <p:ph idx="1"/>
          </p:nvPr>
        </p:nvSpPr>
        <p:spPr/>
        <p:txBody>
          <a:bodyPr>
            <a:normAutofit/>
          </a:bodyPr>
          <a:p>
            <a:r>
              <a:rPr lang="zh-CN" altLang="en-US"/>
              <a:t>spout</a:t>
            </a:r>
            <a:endParaRPr lang="zh-CN" altLang="en-US"/>
          </a:p>
          <a:p>
            <a:pPr lvl="1"/>
            <a:r>
              <a:rPr lang="zh-CN" altLang="en-US"/>
              <a:t>spout代表输入的数据源，这个数据源可以是任意的，比如说kafka，DB，HBase，甚至是HDFS等，JStorm从这个数据源中不断地读取数据，然后发送到下游的bolt中进行处理。</a:t>
            </a:r>
            <a:endParaRPr lang="zh-CN" altLang="en-US"/>
          </a:p>
          <a:p>
            <a:pPr lvl="0"/>
            <a:r>
              <a:rPr lang="zh-CN" altLang="en-US"/>
              <a:t>bolt</a:t>
            </a:r>
            <a:endParaRPr lang="zh-CN" altLang="en-US"/>
          </a:p>
          <a:p>
            <a:pPr lvl="1"/>
            <a:r>
              <a:rPr lang="zh-CN" altLang="en-US"/>
              <a:t>bolt代表处理逻辑，bolt收到消息之后，对消息做处理（即执行用户的业务逻辑），处理完以后，既可以将处理后的消息继续发送到下游的bolt，这样会形成一个处理流水线（pipeline，不过更精确的应该是个有向图）；也可以直接结束。</a:t>
            </a:r>
            <a:endParaRPr lang="zh-CN" altLang="en-US"/>
          </a:p>
          <a:p>
            <a:pPr lvl="1"/>
            <a:r>
              <a:rPr lang="zh-CN" altLang="en-US"/>
              <a:t>通常一个流水线的最后一个bolt，会做一些数据的存储工作，比如将实时计算出来的数据写入DB、HBase等，以供前台业务进行查询和展现。</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 </a:t>
            </a:r>
            <a:r>
              <a:rPr lang="zh-CN" altLang="en-US"/>
              <a:t>性能对比</a:t>
            </a:r>
            <a:endParaRPr lang="zh-CN" altLang="en-US"/>
          </a:p>
        </p:txBody>
      </p:sp>
      <p:pic>
        <p:nvPicPr>
          <p:cNvPr id="4" name="内容占位符 3"/>
          <p:cNvPicPr>
            <a:picLocks noChangeAspect="1"/>
          </p:cNvPicPr>
          <p:nvPr>
            <p:ph idx="1"/>
          </p:nvPr>
        </p:nvPicPr>
        <p:blipFill>
          <a:blip r:embed="rId1"/>
          <a:stretch>
            <a:fillRect/>
          </a:stretch>
        </p:blipFill>
        <p:spPr>
          <a:xfrm>
            <a:off x="2145030" y="1825625"/>
            <a:ext cx="790130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Two questions</a:t>
            </a:r>
            <a:endParaRPr lang="en-US" altLang="zh-CN"/>
          </a:p>
        </p:txBody>
      </p:sp>
      <p:sp>
        <p:nvSpPr>
          <p:cNvPr id="3" name="内容占位符 2"/>
          <p:cNvSpPr>
            <a:spLocks noGrp="1"/>
          </p:cNvSpPr>
          <p:nvPr>
            <p:ph idx="1"/>
          </p:nvPr>
        </p:nvSpPr>
        <p:spPr/>
        <p:txBody>
          <a:bodyPr/>
          <a:p>
            <a:r>
              <a:rPr lang="en-US" altLang="zh-CN"/>
              <a:t>What</a:t>
            </a:r>
            <a:endParaRPr lang="en-US" altLang="zh-CN"/>
          </a:p>
          <a:p>
            <a:endParaRPr lang="zh-CN" altLang="en-US"/>
          </a:p>
          <a:p>
            <a:r>
              <a:rPr lang="en-US" altLang="zh-CN"/>
              <a:t>How</a:t>
            </a:r>
            <a:endParaRPr lang="en-US" altLang="zh-CN"/>
          </a:p>
          <a:p>
            <a:pPr lvl="1"/>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JStorm</a:t>
            </a:r>
            <a:r>
              <a:rPr lang="zh-CN" altLang="en-US">
                <a:sym typeface="+mn-ea"/>
              </a:rPr>
              <a:t>可视化管理控制台</a:t>
            </a:r>
            <a:endParaRPr lang="zh-CN" altLang="en-US"/>
          </a:p>
        </p:txBody>
      </p:sp>
      <p:pic>
        <p:nvPicPr>
          <p:cNvPr id="4" name="内容占位符 3"/>
          <p:cNvPicPr>
            <a:picLocks noChangeAspect="1"/>
          </p:cNvPicPr>
          <p:nvPr>
            <p:ph idx="1"/>
          </p:nvPr>
        </p:nvPicPr>
        <p:blipFill>
          <a:blip r:embed="rId1"/>
          <a:stretch>
            <a:fillRect/>
          </a:stretch>
        </p:blipFill>
        <p:spPr>
          <a:xfrm>
            <a:off x="1546225" y="1825625"/>
            <a:ext cx="9098280" cy="435165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6866890" y="1101725"/>
            <a:ext cx="2221230" cy="3404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a:stretch>
            <a:fillRect/>
          </a:stretch>
        </p:blipFill>
        <p:spPr>
          <a:xfrm>
            <a:off x="242570" y="3523615"/>
            <a:ext cx="3275965" cy="3342640"/>
          </a:xfrm>
          <a:prstGeom prst="rect">
            <a:avLst/>
          </a:prstGeom>
        </p:spPr>
      </p:pic>
      <p:grpSp>
        <p:nvGrpSpPr>
          <p:cNvPr id="26" name="组合 25"/>
          <p:cNvGrpSpPr/>
          <p:nvPr/>
        </p:nvGrpSpPr>
        <p:grpSpPr>
          <a:xfrm>
            <a:off x="9088120" y="696595"/>
            <a:ext cx="2573020" cy="1872615"/>
            <a:chOff x="14312" y="1097"/>
            <a:chExt cx="4052" cy="2949"/>
          </a:xfrm>
        </p:grpSpPr>
        <p:sp>
          <p:nvSpPr>
            <p:cNvPr id="21" name="圆角矩形 20"/>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sp>
          <p:nvSpPr>
            <p:cNvPr id="4" name="圆角矩形 3"/>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23" name="圆角矩形 22"/>
            <p:cNvSpPr/>
            <p:nvPr/>
          </p:nvSpPr>
          <p:spPr>
            <a:xfrm>
              <a:off x="16750" y="2768"/>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Hadoop</a:t>
              </a:r>
              <a:endParaRPr lang="en-US" altLang="zh-CN"/>
            </a:p>
          </p:txBody>
        </p:sp>
        <p:cxnSp>
          <p:nvCxnSpPr>
            <p:cNvPr id="24" name="直接箭头连接符 23"/>
            <p:cNvCxnSpPr>
              <a:stCxn id="21" idx="3"/>
              <a:endCxn id="4"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23" idx="0"/>
            </p:cNvCxnSpPr>
            <p:nvPr/>
          </p:nvCxnSpPr>
          <p:spPr>
            <a:xfrm>
              <a:off x="17557" y="2375"/>
              <a:ext cx="0" cy="3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9088120" y="3434080"/>
            <a:ext cx="2573020" cy="811530"/>
            <a:chOff x="14312" y="1097"/>
            <a:chExt cx="4052" cy="1278"/>
          </a:xfrm>
        </p:grpSpPr>
        <p:sp>
          <p:nvSpPr>
            <p:cNvPr id="28" name="圆角矩形 27"/>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JStorm</a:t>
              </a:r>
              <a:endParaRPr lang="en-US" altLang="zh-CN"/>
            </a:p>
          </p:txBody>
        </p:sp>
        <p:sp>
          <p:nvSpPr>
            <p:cNvPr id="29" name="圆角矩形 28"/>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Redis</a:t>
              </a:r>
              <a:endParaRPr lang="en-US" altLang="zh-CN"/>
            </a:p>
          </p:txBody>
        </p:sp>
        <p:cxnSp>
          <p:nvCxnSpPr>
            <p:cNvPr id="31" name="直接箭头连接符 30"/>
            <p:cNvCxnSpPr>
              <a:stCxn id="28" idx="3"/>
              <a:endCxn id="29"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3" name="直接箭头连接符 32"/>
          <p:cNvCxnSpPr>
            <a:stCxn id="3" idx="3"/>
            <a:endCxn id="28" idx="1"/>
          </p:cNvCxnSpPr>
          <p:nvPr/>
        </p:nvCxnSpPr>
        <p:spPr>
          <a:xfrm flipV="1">
            <a:off x="6866890" y="3839845"/>
            <a:ext cx="2221230" cy="66611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Send data to users </a:t>
            </a:r>
            <a:r>
              <a:rPr lang="zh-CN" altLang="en-US"/>
              <a:t>消息推送</a:t>
            </a:r>
            <a:endParaRPr lang="zh-CN" altLang="en-US"/>
          </a:p>
        </p:txBody>
      </p:sp>
      <p:sp>
        <p:nvSpPr>
          <p:cNvPr id="3" name="内容占位符 2"/>
          <p:cNvSpPr>
            <a:spLocks noGrp="1"/>
          </p:cNvSpPr>
          <p:nvPr>
            <p:ph idx="1"/>
          </p:nvPr>
        </p:nvSpPr>
        <p:spPr/>
        <p:txBody>
          <a:bodyPr/>
          <a:p>
            <a:r>
              <a:rPr lang="en-US" altLang="zh-CN"/>
              <a:t>WebSocket vs SocketIO</a:t>
            </a:r>
            <a:endParaRPr lang="en-US" altLang="zh-CN"/>
          </a:p>
          <a:p>
            <a:r>
              <a:rPr lang="en-US" altLang="zh-CN">
                <a:sym typeface="+mn-ea"/>
              </a:rPr>
              <a:t>PHP</a:t>
            </a:r>
            <a:endParaRPr lang="en-US" altLang="zh-CN">
              <a:sym typeface="+mn-ea"/>
            </a:endParaRPr>
          </a:p>
          <a:p>
            <a:pPr lvl="1"/>
            <a:r>
              <a:rPr lang="en-US" altLang="zh-CN"/>
              <a:t>Swoole </a:t>
            </a:r>
            <a:endParaRPr lang="en-US" altLang="zh-CN"/>
          </a:p>
          <a:p>
            <a:pPr lvl="1"/>
            <a:r>
              <a:rPr lang="en-US" altLang="zh-CN">
                <a:solidFill>
                  <a:srgbClr val="FF0000"/>
                </a:solidFill>
              </a:rPr>
              <a:t>Workman -&gt;GatewayWorker</a:t>
            </a:r>
            <a:endParaRPr lang="en-US" altLang="zh-CN">
              <a:solidFill>
                <a:srgbClr val="FF0000"/>
              </a:solidFill>
            </a:endParaRPr>
          </a:p>
          <a:p>
            <a:pPr lvl="1"/>
            <a:r>
              <a:rPr lang="en-US" altLang="zh-CN"/>
              <a:t>Workman -&gt;PHP Socket.IO</a:t>
            </a:r>
            <a:endParaRPr lang="en-US" altLang="zh-CN"/>
          </a:p>
          <a:p>
            <a:pPr lvl="0"/>
            <a:r>
              <a:rPr lang="en-US" altLang="zh-CN" sz="2800"/>
              <a:t>Node</a:t>
            </a:r>
            <a:endParaRPr lang="en-US" altLang="zh-CN" sz="2800"/>
          </a:p>
          <a:p>
            <a:pPr lvl="1"/>
            <a:r>
              <a:rPr lang="en-US" altLang="zh-CN" sz="2400"/>
              <a:t>Socket.io</a:t>
            </a:r>
            <a:endParaRPr lang="en-US" altLang="zh-CN" sz="1710"/>
          </a:p>
          <a:p>
            <a:pPr lvl="0"/>
            <a:r>
              <a:rPr lang="en-US" altLang="zh-CN" sz="2800"/>
              <a:t>Java</a:t>
            </a:r>
            <a:endParaRPr lang="en-US" altLang="zh-CN" sz="2800"/>
          </a:p>
          <a:p>
            <a:pPr lvl="1" algn="l"/>
            <a:r>
              <a:rPr lang="en-US" altLang="zh-CN" sz="2400"/>
              <a:t>Netty</a:t>
            </a:r>
            <a:endParaRPr lang="en-US" altLang="zh-CN" sz="2400"/>
          </a:p>
          <a:p>
            <a:pPr lvl="2"/>
            <a:endParaRPr lang="en-US" altLang="zh-CN" sz="2000"/>
          </a:p>
          <a:p>
            <a:pPr lvl="2"/>
            <a:endParaRPr lang="en-US" altLang="zh-CN"/>
          </a:p>
          <a:p>
            <a:pPr lvl="1"/>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GatewayWorker是什么</a:t>
            </a:r>
            <a:endParaRPr lang="zh-CN" altLang="en-US">
              <a:sym typeface="+mn-ea"/>
            </a:endParaRPr>
          </a:p>
        </p:txBody>
      </p:sp>
      <p:sp>
        <p:nvSpPr>
          <p:cNvPr id="3" name="内容占位符 2"/>
          <p:cNvSpPr>
            <a:spLocks noGrp="1"/>
          </p:cNvSpPr>
          <p:nvPr>
            <p:ph idx="1"/>
          </p:nvPr>
        </p:nvSpPr>
        <p:spPr/>
        <p:txBody>
          <a:bodyPr/>
          <a:p>
            <a:r>
              <a:rPr lang="zh-CN" altLang="en-US"/>
              <a:t>GatewayWorker基于Workerman开发的一个框架，支持多协议多端口监听，支持分布式多机部署，用于快速开发长连接应用，例如移动通讯、物联网、智能家居、游戏服务端、聊天室等等。</a:t>
            </a:r>
            <a:endParaRPr lang="zh-CN" altLang="en-US"/>
          </a:p>
        </p:txBody>
      </p:sp>
      <p:pic>
        <p:nvPicPr>
          <p:cNvPr id="4" name="图片 3"/>
          <p:cNvPicPr>
            <a:picLocks noChangeAspect="1"/>
          </p:cNvPicPr>
          <p:nvPr/>
        </p:nvPicPr>
        <p:blipFill>
          <a:blip r:embed="rId1"/>
          <a:stretch>
            <a:fillRect/>
          </a:stretch>
        </p:blipFill>
        <p:spPr>
          <a:xfrm>
            <a:off x="3236595" y="3425825"/>
            <a:ext cx="5281930" cy="29413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Gateway/Worker 的进程模型</a:t>
            </a:r>
            <a:endParaRPr lang="zh-CN" altLang="en-US"/>
          </a:p>
        </p:txBody>
      </p:sp>
      <p:pic>
        <p:nvPicPr>
          <p:cNvPr id="4" name="内容占位符 3"/>
          <p:cNvPicPr>
            <a:picLocks noChangeAspect="1"/>
          </p:cNvPicPr>
          <p:nvPr>
            <p:ph idx="1"/>
          </p:nvPr>
        </p:nvPicPr>
        <p:blipFill>
          <a:blip r:embed="rId1"/>
          <a:stretch>
            <a:fillRect/>
          </a:stretch>
        </p:blipFill>
        <p:spPr>
          <a:xfrm>
            <a:off x="2523490" y="2281555"/>
            <a:ext cx="7143750" cy="34385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Gateway/Worker 的进程模型</a:t>
            </a:r>
            <a:endParaRPr lang="zh-CN" altLang="en-US"/>
          </a:p>
        </p:txBody>
      </p:sp>
      <p:sp>
        <p:nvSpPr>
          <p:cNvPr id="3" name="内容占位符 2"/>
          <p:cNvSpPr>
            <a:spLocks noGrp="1"/>
          </p:cNvSpPr>
          <p:nvPr>
            <p:ph idx="1"/>
          </p:nvPr>
        </p:nvSpPr>
        <p:spPr>
          <a:xfrm>
            <a:off x="838200" y="1825625"/>
            <a:ext cx="10515600" cy="4709160"/>
          </a:xfrm>
        </p:spPr>
        <p:txBody>
          <a:bodyPr>
            <a:normAutofit fontScale="60000"/>
          </a:bodyPr>
          <a:p>
            <a:pPr>
              <a:lnSpc>
                <a:spcPct val="100000"/>
              </a:lnSpc>
            </a:pPr>
            <a:r>
              <a:rPr lang="zh-CN" altLang="en-US"/>
              <a:t>GatewayWorker分为Gateway服务BusinessWorker服务和Register服务.</a:t>
            </a:r>
            <a:endParaRPr lang="zh-CN" altLang="en-US"/>
          </a:p>
          <a:p>
            <a:pPr>
              <a:lnSpc>
                <a:spcPct val="100000"/>
              </a:lnSpc>
            </a:pPr>
            <a:r>
              <a:rPr lang="zh-CN" altLang="en-US"/>
              <a:t>Register服务类似一个全局的地址簿，Gateway进程启动后会到Register注册自己的内部通讯地址，BusinessWorker进程启动后去Register服务注册自己并查询到所有Gateway的内部通讯地址，然后与每个Gateway进程建立长连接用于后续通讯。注意Register服务本身通讯量很低，一般只有在Gateway、BusinessWorker进程启动时才会通讯，所以Register服务本身不会成为系统瓶颈。</a:t>
            </a:r>
            <a:endParaRPr lang="zh-CN" altLang="en-US"/>
          </a:p>
          <a:p>
            <a:pPr>
              <a:lnSpc>
                <a:spcPct val="100000"/>
              </a:lnSpc>
            </a:pPr>
            <a:r>
              <a:rPr lang="zh-CN" altLang="en-US"/>
              <a:t>Gateway进程负责接受客户端连接并维持这些连接，当有连接事件或者连接断开事件或者连接上有数据发来时，Gateway进程将这些事件或数据通过Gateway与BusinessWorker之前建立的连接转发给BusinessWorker，BusinessWorker进程内部根据事件及数据会默认调用Events.php的onConnect onClose onMessage 回调处理（开发者需实现onConnect onClose onMessage 里面的业务逻辑），如果有需要可以在这些回调中调用接口通过Gateway进程推送数据给任意客户端。具体接口参见《Lib\Gateway类提供的接口》一章。</a:t>
            </a:r>
            <a:endParaRPr lang="zh-CN" altLang="en-US"/>
          </a:p>
          <a:p>
            <a:pPr>
              <a:lnSpc>
                <a:spcPct val="100000"/>
              </a:lnSpc>
            </a:pPr>
            <a:r>
              <a:rPr lang="zh-CN" altLang="en-US"/>
              <a:t>Gateway只负责网络IO（非阻塞），BusinessWorker负责处理业务。由于Gateway和BusinessWorker之间是tcp长连接通讯，所以Gateway和BusinessWorker可以多机部署(分布式部署)，多机部署时只需要向一个统一的Register服务注册即可，也就是一个GatewayWorker集群只对应一个register服务，参见《分布式部署》一章。</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Gateway/Worker特点优点</a:t>
            </a:r>
            <a:endParaRPr lang="zh-CN" altLang="en-US">
              <a:sym typeface="+mn-ea"/>
            </a:endParaRPr>
          </a:p>
        </p:txBody>
      </p:sp>
      <p:sp>
        <p:nvSpPr>
          <p:cNvPr id="3" name="内容占位符 2"/>
          <p:cNvSpPr>
            <a:spLocks noGrp="1"/>
          </p:cNvSpPr>
          <p:nvPr>
            <p:ph idx="1"/>
          </p:nvPr>
        </p:nvSpPr>
        <p:spPr/>
        <p:txBody>
          <a:bodyPr>
            <a:normAutofit fontScale="90000"/>
          </a:bodyPr>
          <a:p>
            <a:pPr>
              <a:lnSpc>
                <a:spcPct val="100000"/>
              </a:lnSpc>
            </a:pPr>
            <a:r>
              <a:rPr lang="zh-CN" altLang="en-US"/>
              <a:t>特点：</a:t>
            </a:r>
            <a:endParaRPr lang="zh-CN" altLang="en-US"/>
          </a:p>
          <a:p>
            <a:pPr lvl="1">
              <a:lnSpc>
                <a:spcPct val="100000"/>
              </a:lnSpc>
            </a:pPr>
            <a:r>
              <a:rPr lang="zh-CN" altLang="en-US"/>
              <a:t>从图上我们可以看出Gateway负责接收客户端的连接以及连接上的数据，然后Worker接收Gateway发来的数据做处理，然后再经由Gateway把结果转发给其它客户端。每个客户端都有很多的路由到达另外一个客户端，例如client⑦与client①可以经由蓝色路径完成数据通讯</a:t>
            </a:r>
            <a:endParaRPr lang="zh-CN" altLang="en-US"/>
          </a:p>
          <a:p>
            <a:pPr>
              <a:lnSpc>
                <a:spcPct val="100000"/>
              </a:lnSpc>
            </a:pPr>
            <a:r>
              <a:rPr lang="zh-CN" altLang="en-US"/>
              <a:t>优点：</a:t>
            </a:r>
            <a:endParaRPr lang="zh-CN" altLang="en-US"/>
          </a:p>
          <a:p>
            <a:pPr lvl="1">
              <a:lnSpc>
                <a:spcPct val="100000"/>
              </a:lnSpc>
            </a:pPr>
            <a:r>
              <a:rPr lang="zh-CN" altLang="en-US"/>
              <a:t>1、可以方便的实现客户端之间的通讯</a:t>
            </a:r>
            <a:endParaRPr lang="zh-CN" altLang="en-US"/>
          </a:p>
          <a:p>
            <a:pPr lvl="1">
              <a:lnSpc>
                <a:spcPct val="100000"/>
              </a:lnSpc>
            </a:pPr>
            <a:r>
              <a:rPr lang="zh-CN" altLang="en-US"/>
              <a:t>2、Gateway与Worker之间是基于socket长连接通讯，也就是说Gateway、Worker可以部署在不同的服务器上，非常容易实现分布式部署，扩容服务器</a:t>
            </a:r>
            <a:endParaRPr lang="zh-CN" altLang="en-US"/>
          </a:p>
          <a:p>
            <a:pPr lvl="1">
              <a:lnSpc>
                <a:spcPct val="100000"/>
              </a:lnSpc>
            </a:pPr>
            <a:r>
              <a:rPr lang="zh-CN" altLang="en-US"/>
              <a:t>3、Gateway进程只负责网络IO，业务实现都在Worker进程上，可以reload Worker进程，实现在不影响用户的情况下完成代码热更新。</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分布式GatewayWorker</a:t>
            </a:r>
            <a:endParaRPr lang="zh-CN" altLang="en-US"/>
          </a:p>
        </p:txBody>
      </p:sp>
      <p:sp>
        <p:nvSpPr>
          <p:cNvPr id="3" name="内容占位符 2"/>
          <p:cNvSpPr>
            <a:spLocks noGrp="1"/>
          </p:cNvSpPr>
          <p:nvPr>
            <p:ph idx="1"/>
          </p:nvPr>
        </p:nvSpPr>
        <p:spPr/>
        <p:txBody>
          <a:bodyPr/>
          <a:p>
            <a:r>
              <a:rPr lang="zh-CN" altLang="en-US"/>
              <a:t>GatewayWorker提供的所有接口都是支持分布式调用的，所以业务代码不需要任何更改，直接就可以分布式部署。</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24180" y="1311910"/>
            <a:ext cx="6184900" cy="2027555"/>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5458460" y="3340100"/>
            <a:ext cx="3810" cy="7505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53840" y="4090670"/>
            <a:ext cx="2813050" cy="829945"/>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6866890" y="1101725"/>
            <a:ext cx="2221230" cy="3404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
          <a:stretch>
            <a:fillRect/>
          </a:stretch>
        </p:blipFill>
        <p:spPr>
          <a:xfrm>
            <a:off x="242570" y="3523615"/>
            <a:ext cx="3275965" cy="3342640"/>
          </a:xfrm>
          <a:prstGeom prst="rect">
            <a:avLst/>
          </a:prstGeom>
        </p:spPr>
      </p:pic>
      <p:grpSp>
        <p:nvGrpSpPr>
          <p:cNvPr id="26" name="组合 25"/>
          <p:cNvGrpSpPr/>
          <p:nvPr/>
        </p:nvGrpSpPr>
        <p:grpSpPr>
          <a:xfrm>
            <a:off x="9088120" y="696595"/>
            <a:ext cx="2573020" cy="1872615"/>
            <a:chOff x="14312" y="1097"/>
            <a:chExt cx="4052" cy="2949"/>
          </a:xfrm>
        </p:grpSpPr>
        <p:sp>
          <p:nvSpPr>
            <p:cNvPr id="21" name="圆角矩形 20"/>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sp>
          <p:nvSpPr>
            <p:cNvPr id="4" name="圆角矩形 3"/>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23" name="圆角矩形 22"/>
            <p:cNvSpPr/>
            <p:nvPr/>
          </p:nvSpPr>
          <p:spPr>
            <a:xfrm>
              <a:off x="16750" y="2768"/>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Hadoop</a:t>
              </a:r>
              <a:endParaRPr lang="en-US" altLang="zh-CN"/>
            </a:p>
          </p:txBody>
        </p:sp>
        <p:cxnSp>
          <p:nvCxnSpPr>
            <p:cNvPr id="24" name="直接箭头连接符 23"/>
            <p:cNvCxnSpPr>
              <a:stCxn id="21" idx="3"/>
              <a:endCxn id="4"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23" idx="0"/>
            </p:cNvCxnSpPr>
            <p:nvPr/>
          </p:nvCxnSpPr>
          <p:spPr>
            <a:xfrm>
              <a:off x="17557" y="2375"/>
              <a:ext cx="0" cy="3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9088120" y="3141345"/>
            <a:ext cx="2573020" cy="811530"/>
            <a:chOff x="14312" y="1097"/>
            <a:chExt cx="4052" cy="1278"/>
          </a:xfrm>
        </p:grpSpPr>
        <p:sp>
          <p:nvSpPr>
            <p:cNvPr id="28" name="圆角矩形 27"/>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JStorm</a:t>
              </a:r>
              <a:endParaRPr lang="en-US" altLang="zh-CN"/>
            </a:p>
          </p:txBody>
        </p:sp>
        <p:sp>
          <p:nvSpPr>
            <p:cNvPr id="29" name="圆角矩形 28"/>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Redis</a:t>
              </a:r>
              <a:endParaRPr lang="en-US" altLang="zh-CN"/>
            </a:p>
          </p:txBody>
        </p:sp>
        <p:cxnSp>
          <p:nvCxnSpPr>
            <p:cNvPr id="31" name="直接箭头连接符 30"/>
            <p:cNvCxnSpPr>
              <a:stCxn id="28" idx="3"/>
              <a:endCxn id="29"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3" name="直接箭头连接符 32"/>
          <p:cNvCxnSpPr>
            <a:stCxn id="3" idx="3"/>
            <a:endCxn id="28" idx="1"/>
          </p:cNvCxnSpPr>
          <p:nvPr/>
        </p:nvCxnSpPr>
        <p:spPr>
          <a:xfrm flipV="1">
            <a:off x="6866890" y="3547110"/>
            <a:ext cx="2221230" cy="9588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9088120" y="4920615"/>
            <a:ext cx="2863215"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GatewayWorker</a:t>
            </a:r>
            <a:endParaRPr lang="en-US" altLang="zh-CN"/>
          </a:p>
        </p:txBody>
      </p:sp>
      <p:cxnSp>
        <p:nvCxnSpPr>
          <p:cNvPr id="36" name="直接箭头连接符 35"/>
          <p:cNvCxnSpPr>
            <a:stCxn id="3" idx="3"/>
            <a:endCxn id="32" idx="1"/>
          </p:cNvCxnSpPr>
          <p:nvPr/>
        </p:nvCxnSpPr>
        <p:spPr>
          <a:xfrm>
            <a:off x="6866890" y="4505960"/>
            <a:ext cx="2221230" cy="8204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a:endCxn id="32" idx="0"/>
          </p:cNvCxnSpPr>
          <p:nvPr/>
        </p:nvCxnSpPr>
        <p:spPr>
          <a:xfrm flipH="1">
            <a:off x="10520045" y="3952875"/>
            <a:ext cx="628650" cy="9677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Frontend usage</a:t>
            </a:r>
            <a:endParaRPr lang="en-US" altLang="zh-CN"/>
          </a:p>
        </p:txBody>
      </p:sp>
      <p:sp>
        <p:nvSpPr>
          <p:cNvPr id="3" name="内容占位符 2"/>
          <p:cNvSpPr>
            <a:spLocks noGrp="1"/>
          </p:cNvSpPr>
          <p:nvPr>
            <p:ph idx="1"/>
          </p:nvPr>
        </p:nvSpPr>
        <p:spPr/>
        <p:txBody>
          <a:bodyPr/>
          <a:p>
            <a:r>
              <a:rPr lang="en-US" altLang="zh-CN"/>
              <a:t>Client</a:t>
            </a:r>
            <a:endParaRPr lang="en-US" altLang="zh-CN"/>
          </a:p>
          <a:p>
            <a:pPr lvl="1"/>
            <a:r>
              <a:rPr lang="en-US" altLang="zh-CN"/>
              <a:t>App</a:t>
            </a:r>
            <a:endParaRPr lang="en-US" altLang="zh-CN"/>
          </a:p>
          <a:p>
            <a:pPr lvl="1"/>
            <a:r>
              <a:rPr lang="en-US" altLang="zh-CN"/>
              <a:t>Browser</a:t>
            </a:r>
            <a:endParaRPr lang="en-US" altLang="zh-CN"/>
          </a:p>
          <a:p>
            <a:pPr lvl="0"/>
            <a:endParaRPr lang="en-US" altLang="zh-CN"/>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a:t>
            </a:r>
            <a:r>
              <a:rPr lang="zh-CN" altLang="en-US"/>
              <a:t>：选择什么样的数据</a:t>
            </a:r>
            <a:endParaRPr lang="en-US" altLang="zh-CN"/>
          </a:p>
        </p:txBody>
      </p:sp>
      <p:sp>
        <p:nvSpPr>
          <p:cNvPr id="3" name="内容占位符 2"/>
          <p:cNvSpPr>
            <a:spLocks noGrp="1"/>
          </p:cNvSpPr>
          <p:nvPr>
            <p:ph idx="1"/>
          </p:nvPr>
        </p:nvSpPr>
        <p:spPr/>
        <p:txBody>
          <a:bodyPr/>
          <a:p>
            <a:r>
              <a:rPr lang="en-US" altLang="zh-CN"/>
              <a:t>Restrictions</a:t>
            </a:r>
            <a:endParaRPr lang="en-US" altLang="zh-CN"/>
          </a:p>
          <a:p>
            <a:pPr lvl="1"/>
            <a:r>
              <a:rPr lang="en-US" altLang="zh-CN"/>
              <a:t>Public avaliablity</a:t>
            </a:r>
            <a:endParaRPr lang="en-US" altLang="zh-CN"/>
          </a:p>
          <a:p>
            <a:pPr lvl="2"/>
            <a:r>
              <a:rPr lang="en-US" altLang="zh-CN"/>
              <a:t>without complex authorization</a:t>
            </a:r>
            <a:endParaRPr lang="en-US" altLang="zh-CN"/>
          </a:p>
          <a:p>
            <a:pPr lvl="2"/>
            <a:r>
              <a:rPr lang="en-US" altLang="zh-CN"/>
              <a:t>without fees</a:t>
            </a:r>
            <a:endParaRPr lang="en-US" altLang="zh-CN"/>
          </a:p>
          <a:p>
            <a:pPr lvl="1"/>
            <a:r>
              <a:rPr lang="en-US" altLang="zh-CN"/>
              <a:t>Easy to liquidate</a:t>
            </a:r>
            <a:endParaRPr lang="zh-CN" altLang="en-US" sz="2400"/>
          </a:p>
          <a:p>
            <a:pPr lvl="2"/>
            <a:r>
              <a:rPr lang="en-US" altLang="zh-CN" sz="2000"/>
              <a:t>without long-term support</a:t>
            </a:r>
            <a:endParaRPr lang="en-US" altLang="zh-CN" sz="2000"/>
          </a:p>
          <a:p>
            <a:pPr lvl="2"/>
            <a:r>
              <a:rPr lang="en-US" altLang="zh-CN" sz="2000"/>
              <a:t>avoiding toys with boys</a:t>
            </a:r>
            <a:endParaRPr lang="en-US" altLang="zh-CN" sz="2000"/>
          </a:p>
          <a:p>
            <a:pPr lvl="1"/>
            <a:endParaRPr lang="en-US" altLang="zh-CN" sz="2400"/>
          </a:p>
          <a:p>
            <a:pPr lvl="2"/>
            <a:endParaRPr lang="en-US" altLang="zh-CN" sz="2000"/>
          </a:p>
          <a:p>
            <a:pPr lvl="2"/>
            <a:endParaRPr lang="en-US" altLang="zh-CN" sz="2000"/>
          </a:p>
          <a:p>
            <a:pPr lvl="2"/>
            <a:endParaRPr lang="en-US" altLang="zh-CN" sz="2000"/>
          </a:p>
          <a:p>
            <a:pPr lvl="2"/>
            <a:endParaRPr lang="en-US" altLang="zh-CN" sz="2000"/>
          </a:p>
          <a:p>
            <a:pPr lvl="1"/>
            <a:endParaRPr lang="en-US" altLang="zh-CN"/>
          </a:p>
        </p:txBody>
      </p:sp>
      <p:sp>
        <p:nvSpPr>
          <p:cNvPr id="4" name="文本框 3"/>
          <p:cNvSpPr txBox="1"/>
          <p:nvPr/>
        </p:nvSpPr>
        <p:spPr>
          <a:xfrm>
            <a:off x="7047865" y="4931410"/>
            <a:ext cx="4754880" cy="645160"/>
          </a:xfrm>
          <a:prstGeom prst="rect">
            <a:avLst/>
          </a:prstGeom>
          <a:noFill/>
        </p:spPr>
        <p:txBody>
          <a:bodyPr wrap="none" rtlCol="0">
            <a:spAutoFit/>
          </a:bodyPr>
          <a:p>
            <a:r>
              <a:rPr lang="zh-CN" altLang="en-US" sz="3600"/>
              <a:t>什么样的数据不能选！</a:t>
            </a:r>
            <a:endParaRPr lang="zh-CN" altLang="en-US" sz="3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grpSp>
        <p:nvGrpSpPr>
          <p:cNvPr id="30" name="组合 29"/>
          <p:cNvGrpSpPr/>
          <p:nvPr/>
        </p:nvGrpSpPr>
        <p:grpSpPr>
          <a:xfrm>
            <a:off x="424180" y="696595"/>
            <a:ext cx="11526520" cy="5035550"/>
            <a:chOff x="668" y="1097"/>
            <a:chExt cx="18152" cy="7930"/>
          </a:xfrm>
        </p:grpSpPr>
        <p:grpSp>
          <p:nvGrpSpPr>
            <p:cNvPr id="20" name="组合 19"/>
            <p:cNvGrpSpPr/>
            <p:nvPr/>
          </p:nvGrpSpPr>
          <p:grpSpPr>
            <a:xfrm>
              <a:off x="668" y="2066"/>
              <a:ext cx="9740" cy="3193"/>
              <a:chOff x="668" y="1136"/>
              <a:chExt cx="9740" cy="3193"/>
            </a:xfrm>
          </p:grpSpPr>
          <p:grpSp>
            <p:nvGrpSpPr>
              <p:cNvPr id="17" name="组合 16"/>
              <p:cNvGrpSpPr/>
              <p:nvPr/>
            </p:nvGrpSpPr>
            <p:grpSpPr>
              <a:xfrm>
                <a:off x="668" y="1136"/>
                <a:ext cx="3386" cy="3080"/>
                <a:chOff x="1506" y="1973"/>
                <a:chExt cx="3386" cy="3080"/>
              </a:xfrm>
            </p:grpSpPr>
            <p:sp>
              <p:nvSpPr>
                <p:cNvPr id="6" name="圆角矩形 5"/>
                <p:cNvSpPr/>
                <p:nvPr/>
              </p:nvSpPr>
              <p:spPr>
                <a:xfrm>
                  <a:off x="1506" y="1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706" y="2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906" y="2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106" y="2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2306" y="2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2506" y="2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706" y="31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906" y="33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106" y="35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306" y="37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3506" y="3973"/>
                  <a:ext cx="1386" cy="1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18" name="直接箭头连接符 17"/>
              <p:cNvCxnSpPr>
                <a:stCxn id="16" idx="3"/>
                <a:endCxn id="19" idx="1"/>
              </p:cNvCxnSpPr>
              <p:nvPr/>
            </p:nvCxnSpPr>
            <p:spPr>
              <a:xfrm>
                <a:off x="4054" y="3677"/>
                <a:ext cx="2730" cy="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84" y="3023"/>
                <a:ext cx="3624" cy="1307"/>
              </a:xfrm>
              <a:prstGeom prst="rect">
                <a:avLst/>
              </a:prstGeom>
              <a:noFill/>
              <a:ln w="19050">
                <a:solidFill>
                  <a:srgbClr val="FF0000"/>
                </a:solidFill>
              </a:ln>
            </p:spPr>
            <p:txBody>
              <a:bodyPr wrap="square" rtlCol="0">
                <a:spAutoFit/>
              </a:bodyPr>
              <a:p>
                <a:r>
                  <a:rPr lang="en-US" altLang="zh-CN" sz="4800">
                    <a:solidFill>
                      <a:schemeClr val="tx1"/>
                    </a:solidFill>
                  </a:rPr>
                  <a:t>Parallec</a:t>
                </a:r>
                <a:endParaRPr lang="en-US" altLang="zh-CN" sz="4800">
                  <a:solidFill>
                    <a:schemeClr val="tx1"/>
                  </a:solidFill>
                </a:endParaRPr>
              </a:p>
            </p:txBody>
          </p:sp>
        </p:grpSp>
        <p:cxnSp>
          <p:nvCxnSpPr>
            <p:cNvPr id="2" name="直接箭头连接符 1"/>
            <p:cNvCxnSpPr>
              <a:stCxn id="19" idx="2"/>
            </p:cNvCxnSpPr>
            <p:nvPr/>
          </p:nvCxnSpPr>
          <p:spPr>
            <a:xfrm>
              <a:off x="8596" y="5260"/>
              <a:ext cx="6" cy="11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384" y="6442"/>
              <a:ext cx="4430" cy="1307"/>
            </a:xfrm>
            <a:prstGeom prst="rect">
              <a:avLst/>
            </a:prstGeom>
            <a:noFill/>
            <a:ln w="19050">
              <a:solidFill>
                <a:srgbClr val="FF0000"/>
              </a:solidFill>
            </a:ln>
          </p:spPr>
          <p:txBody>
            <a:bodyPr wrap="square" rtlCol="0">
              <a:spAutoFit/>
            </a:bodyPr>
            <a:p>
              <a:r>
                <a:rPr lang="en-US" altLang="zh-CN" sz="4800">
                  <a:solidFill>
                    <a:schemeClr val="accent2"/>
                  </a:solidFill>
                </a:rPr>
                <a:t>RocketMQ</a:t>
              </a:r>
              <a:endParaRPr lang="en-US" altLang="zh-CN" sz="4800">
                <a:solidFill>
                  <a:schemeClr val="accent2"/>
                </a:solidFill>
              </a:endParaRPr>
            </a:p>
          </p:txBody>
        </p:sp>
        <p:cxnSp>
          <p:nvCxnSpPr>
            <p:cNvPr id="5" name="直接箭头连接符 4"/>
            <p:cNvCxnSpPr>
              <a:stCxn id="3" idx="3"/>
            </p:cNvCxnSpPr>
            <p:nvPr/>
          </p:nvCxnSpPr>
          <p:spPr>
            <a:xfrm flipV="1">
              <a:off x="10814" y="1735"/>
              <a:ext cx="3498" cy="536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14312" y="1097"/>
              <a:ext cx="4052" cy="2949"/>
              <a:chOff x="14312" y="1097"/>
              <a:chExt cx="4052" cy="2949"/>
            </a:xfrm>
          </p:grpSpPr>
          <p:sp>
            <p:nvSpPr>
              <p:cNvPr id="21" name="圆角矩形 20"/>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Storage</a:t>
                </a:r>
                <a:endParaRPr lang="en-US" altLang="zh-CN"/>
              </a:p>
            </p:txBody>
          </p:sp>
          <p:sp>
            <p:nvSpPr>
              <p:cNvPr id="4" name="圆角矩形 3"/>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p:txBody>
          </p:sp>
          <p:sp>
            <p:nvSpPr>
              <p:cNvPr id="23" name="圆角矩形 22"/>
              <p:cNvSpPr/>
              <p:nvPr/>
            </p:nvSpPr>
            <p:spPr>
              <a:xfrm>
                <a:off x="16750" y="2768"/>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Hadoop</a:t>
                </a:r>
                <a:endParaRPr lang="en-US" altLang="zh-CN"/>
              </a:p>
            </p:txBody>
          </p:sp>
          <p:cxnSp>
            <p:nvCxnSpPr>
              <p:cNvPr id="24" name="直接箭头连接符 23"/>
              <p:cNvCxnSpPr>
                <a:stCxn id="21" idx="3"/>
                <a:endCxn id="4"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 idx="2"/>
                <a:endCxn id="23" idx="0"/>
              </p:cNvCxnSpPr>
              <p:nvPr/>
            </p:nvCxnSpPr>
            <p:spPr>
              <a:xfrm>
                <a:off x="17557" y="2375"/>
                <a:ext cx="0" cy="39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14312" y="4947"/>
              <a:ext cx="4052" cy="1278"/>
              <a:chOff x="14312" y="1097"/>
              <a:chExt cx="4052" cy="1278"/>
            </a:xfrm>
          </p:grpSpPr>
          <p:sp>
            <p:nvSpPr>
              <p:cNvPr id="28" name="圆角矩形 27"/>
              <p:cNvSpPr/>
              <p:nvPr/>
            </p:nvSpPr>
            <p:spPr>
              <a:xfrm>
                <a:off x="14312"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JStorm</a:t>
                </a:r>
                <a:endParaRPr lang="en-US" altLang="zh-CN"/>
              </a:p>
            </p:txBody>
          </p:sp>
          <p:sp>
            <p:nvSpPr>
              <p:cNvPr id="29" name="圆角矩形 28"/>
              <p:cNvSpPr/>
              <p:nvPr/>
            </p:nvSpPr>
            <p:spPr>
              <a:xfrm>
                <a:off x="16750" y="1097"/>
                <a:ext cx="1614"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Redis</a:t>
                </a:r>
                <a:endParaRPr lang="en-US" altLang="zh-CN"/>
              </a:p>
            </p:txBody>
          </p:sp>
          <p:cxnSp>
            <p:nvCxnSpPr>
              <p:cNvPr id="31" name="直接箭头连接符 30"/>
              <p:cNvCxnSpPr>
                <a:stCxn id="28" idx="3"/>
                <a:endCxn id="29" idx="1"/>
              </p:cNvCxnSpPr>
              <p:nvPr/>
            </p:nvCxnSpPr>
            <p:spPr>
              <a:xfrm>
                <a:off x="15926" y="1736"/>
                <a:ext cx="8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3" name="直接箭头连接符 32"/>
            <p:cNvCxnSpPr>
              <a:stCxn id="3" idx="3"/>
              <a:endCxn id="28" idx="1"/>
            </p:cNvCxnSpPr>
            <p:nvPr/>
          </p:nvCxnSpPr>
          <p:spPr>
            <a:xfrm flipV="1">
              <a:off x="10814" y="5586"/>
              <a:ext cx="3498" cy="151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14312" y="7749"/>
              <a:ext cx="4509" cy="1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GatewayWorker</a:t>
              </a:r>
              <a:endParaRPr lang="en-US" altLang="zh-CN"/>
            </a:p>
          </p:txBody>
        </p:sp>
        <p:cxnSp>
          <p:nvCxnSpPr>
            <p:cNvPr id="36" name="直接箭头连接符 35"/>
            <p:cNvCxnSpPr>
              <a:stCxn id="3" idx="3"/>
              <a:endCxn id="32" idx="1"/>
            </p:cNvCxnSpPr>
            <p:nvPr/>
          </p:nvCxnSpPr>
          <p:spPr>
            <a:xfrm>
              <a:off x="10814" y="7096"/>
              <a:ext cx="3498" cy="12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a:endCxn id="32" idx="0"/>
            </p:cNvCxnSpPr>
            <p:nvPr/>
          </p:nvCxnSpPr>
          <p:spPr>
            <a:xfrm flipH="1">
              <a:off x="16567" y="6225"/>
              <a:ext cx="990" cy="152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a:t>
            </a:r>
            <a:endParaRPr lang="en-US" altLang="zh-CN"/>
          </a:p>
        </p:txBody>
      </p:sp>
      <p:sp>
        <p:nvSpPr>
          <p:cNvPr id="4" name="文本框 3"/>
          <p:cNvSpPr txBox="1"/>
          <p:nvPr/>
        </p:nvSpPr>
        <p:spPr>
          <a:xfrm>
            <a:off x="1246505" y="3013710"/>
            <a:ext cx="9889490" cy="829945"/>
          </a:xfrm>
          <a:prstGeom prst="rect">
            <a:avLst/>
          </a:prstGeom>
          <a:noFill/>
        </p:spPr>
        <p:txBody>
          <a:bodyPr wrap="square" rtlCol="0">
            <a:spAutoFit/>
          </a:bodyPr>
          <a:p>
            <a:pPr algn="l"/>
            <a:r>
              <a:rPr lang="en-US" altLang="zh-CN" sz="4800">
                <a:sym typeface="+mn-ea"/>
              </a:rPr>
              <a:t>How to build big data toy from scratch</a:t>
            </a:r>
            <a:endParaRPr lang="zh-CN" altLang="en-US" sz="4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675890"/>
            <a:ext cx="10515600" cy="1325563"/>
          </a:xfrm>
        </p:spPr>
        <p:txBody>
          <a:bodyPr/>
          <a:p>
            <a:r>
              <a:rPr lang="en-US" altLang="zh-CN"/>
              <a:t>That is all.</a:t>
            </a:r>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存储</a:t>
            </a:r>
            <a:endParaRPr lang="zh-CN" altLang="en-US"/>
          </a:p>
        </p:txBody>
      </p:sp>
      <p:sp>
        <p:nvSpPr>
          <p:cNvPr id="3" name="内容占位符 2"/>
          <p:cNvSpPr>
            <a:spLocks noGrp="1"/>
          </p:cNvSpPr>
          <p:nvPr>
            <p:ph idx="1"/>
          </p:nvPr>
        </p:nvSpPr>
        <p:spPr/>
        <p:txBody>
          <a:bodyPr/>
          <a:p>
            <a:r>
              <a:rPr lang="en-US" altLang="zh-CN"/>
              <a:t>NoSQL</a:t>
            </a:r>
            <a:endParaRPr lang="en-US" altLang="zh-CN"/>
          </a:p>
          <a:p>
            <a:r>
              <a:rPr lang="en-US" altLang="zh-CN"/>
              <a:t>SQL</a:t>
            </a: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Parallec</a:t>
            </a:r>
            <a:endParaRPr lang="zh-CN" altLang="en-US"/>
          </a:p>
        </p:txBody>
      </p:sp>
      <p:sp>
        <p:nvSpPr>
          <p:cNvPr id="3" name="内容占位符 2"/>
          <p:cNvSpPr>
            <a:spLocks noGrp="1"/>
          </p:cNvSpPr>
          <p:nvPr>
            <p:ph idx="1"/>
          </p:nvPr>
        </p:nvSpPr>
        <p:spPr/>
        <p:txBody>
          <a:bodyPr/>
          <a:p>
            <a:r>
              <a:rPr lang="en-US" altLang="zh-CN"/>
              <a:t>http://www.parallec.io/</a:t>
            </a:r>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RocketMQ</a:t>
            </a:r>
            <a:endParaRPr lang="en-US" altLang="zh-CN"/>
          </a:p>
        </p:txBody>
      </p:sp>
      <p:sp>
        <p:nvSpPr>
          <p:cNvPr id="3" name="内容占位符 2"/>
          <p:cNvSpPr>
            <a:spLocks noGrp="1"/>
          </p:cNvSpPr>
          <p:nvPr>
            <p:ph idx="1"/>
          </p:nvPr>
        </p:nvSpPr>
        <p:spPr/>
        <p:txBody>
          <a:bodyPr>
            <a:normAutofit lnSpcReduction="20000"/>
          </a:bodyPr>
          <a:p>
            <a:r>
              <a:rPr lang="zh-CN" altLang="en-US"/>
              <a:t>Start Name Server</a:t>
            </a:r>
            <a:endParaRPr lang="zh-CN" altLang="en-US"/>
          </a:p>
          <a:p>
            <a:pPr lvl="1"/>
            <a:r>
              <a:rPr lang="zh-CN" altLang="en-US"/>
              <a:t>nohup sh bin/mqnamesrv &amp;</a:t>
            </a:r>
            <a:endParaRPr lang="zh-CN" altLang="en-US"/>
          </a:p>
          <a:p>
            <a:pPr lvl="1"/>
            <a:r>
              <a:rPr lang="zh-CN" altLang="en-US"/>
              <a:t>nohup sh bin/mqnamesrv -n 182.92.150.57:9876 &amp;</a:t>
            </a:r>
            <a:endParaRPr lang="zh-CN" altLang="en-US"/>
          </a:p>
          <a:p>
            <a:pPr lvl="1"/>
            <a:r>
              <a:rPr lang="zh-CN" altLang="en-US"/>
              <a:t>tail -f ~/logs/rocketmqlogs/namesrv.log</a:t>
            </a:r>
            <a:endParaRPr lang="zh-CN" altLang="en-US"/>
          </a:p>
          <a:p>
            <a:pPr lvl="0"/>
            <a:r>
              <a:rPr lang="zh-CN" altLang="en-US"/>
              <a:t>Start Broker</a:t>
            </a:r>
            <a:endParaRPr lang="zh-CN" altLang="en-US"/>
          </a:p>
          <a:p>
            <a:pPr lvl="1"/>
            <a:r>
              <a:rPr lang="zh-CN" altLang="en-US"/>
              <a:t>nohup sh bin/mqbroker -n localhost:9876 &amp;</a:t>
            </a:r>
            <a:endParaRPr lang="zh-CN" altLang="en-US"/>
          </a:p>
          <a:p>
            <a:pPr lvl="1"/>
            <a:r>
              <a:rPr lang="zh-CN" altLang="en-US">
                <a:sym typeface="+mn-ea"/>
              </a:rPr>
              <a:t>nohup sh bin/mqbroker -n 182.92.150.57:9876 </a:t>
            </a:r>
            <a:r>
              <a:rPr lang="en-US" altLang="zh-CN">
                <a:sym typeface="+mn-ea"/>
              </a:rPr>
              <a:t>-c </a:t>
            </a:r>
            <a:r>
              <a:rPr lang="zh-CN" altLang="en-US">
                <a:sym typeface="+mn-ea"/>
              </a:rPr>
              <a:t>broker.properties &amp;</a:t>
            </a:r>
            <a:endParaRPr lang="zh-CN" altLang="en-US"/>
          </a:p>
          <a:p>
            <a:pPr lvl="1"/>
            <a:r>
              <a:rPr lang="zh-CN" altLang="en-US"/>
              <a:t>tail -f ~/logs/rocketmqlogs/broker.log</a:t>
            </a:r>
            <a:endParaRPr lang="zh-CN" altLang="en-US"/>
          </a:p>
          <a:p>
            <a:pPr lvl="0"/>
            <a:r>
              <a:rPr lang="zh-CN" altLang="en-US"/>
              <a:t>Shutdown Servers</a:t>
            </a:r>
            <a:endParaRPr lang="zh-CN" altLang="en-US"/>
          </a:p>
          <a:p>
            <a:pPr lvl="1"/>
            <a:r>
              <a:rPr lang="zh-CN" altLang="en-US"/>
              <a:t>sh bin/mqshutdown broker</a:t>
            </a:r>
            <a:endParaRPr lang="zh-CN" altLang="en-US"/>
          </a:p>
          <a:p>
            <a:pPr lvl="1"/>
            <a:r>
              <a:rPr lang="zh-CN" altLang="en-US"/>
              <a:t>sh bin/mqshutdown namesrv</a:t>
            </a:r>
            <a:endParaRPr lang="zh-CN" altLang="en-US"/>
          </a:p>
          <a:p>
            <a:pPr lvl="0"/>
            <a:r>
              <a:rPr lang="zh-CN" altLang="en-US"/>
              <a:t>http://rocketmq.apache.org/</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RocketMQ </a:t>
            </a:r>
            <a:r>
              <a:rPr lang="zh-CN" altLang="en-US"/>
              <a:t>可视化管理控制台</a:t>
            </a:r>
            <a:endParaRPr lang="zh-CN" altLang="en-US"/>
          </a:p>
        </p:txBody>
      </p:sp>
      <p:sp>
        <p:nvSpPr>
          <p:cNvPr id="3" name="内容占位符 2"/>
          <p:cNvSpPr>
            <a:spLocks noGrp="1"/>
          </p:cNvSpPr>
          <p:nvPr>
            <p:ph idx="1"/>
          </p:nvPr>
        </p:nvSpPr>
        <p:spPr>
          <a:xfrm>
            <a:off x="845820" y="1456055"/>
            <a:ext cx="10749280" cy="5059045"/>
          </a:xfrm>
        </p:spPr>
        <p:txBody>
          <a:bodyPr>
            <a:normAutofit fontScale="90000"/>
          </a:bodyPr>
          <a:p>
            <a:r>
              <a:rPr lang="en-US" altLang="zh-CN"/>
              <a:t>git clone https://github.com/apache/rocketmq-externals.git</a:t>
            </a:r>
            <a:endParaRPr lang="en-US" altLang="zh-CN"/>
          </a:p>
          <a:p>
            <a:r>
              <a:rPr lang="en-US"/>
              <a:t>Setup</a:t>
            </a:r>
            <a:endParaRPr lang="en-US"/>
          </a:p>
          <a:p>
            <a:pPr lvl="1"/>
            <a:r>
              <a:rPr lang="zh-CN" altLang="en-US"/>
              <a:t>/root/Coin/rocketmq-externals/rocketmq-console/src/main/resources</a:t>
            </a:r>
            <a:r>
              <a:rPr lang="en-US" altLang="zh-CN"/>
              <a:t>/application.properties</a:t>
            </a:r>
            <a:endParaRPr lang="en-US" altLang="zh-CN"/>
          </a:p>
          <a:p>
            <a:pPr lvl="2"/>
            <a:r>
              <a:rPr lang="en-US" altLang="zh-CN"/>
              <a:t>server.port=8080</a:t>
            </a:r>
            <a:endParaRPr lang="en-US" altLang="zh-CN"/>
          </a:p>
          <a:p>
            <a:pPr lvl="2"/>
            <a:r>
              <a:rPr lang="en-US" altLang="zh-CN"/>
              <a:t>rocketmq.config.namesrvAddr=</a:t>
            </a:r>
            <a:endParaRPr lang="en-US" altLang="zh-CN"/>
          </a:p>
          <a:p>
            <a:pPr lvl="1"/>
            <a:r>
              <a:rPr lang="en-US" altLang="zh-CN" sz="2400"/>
              <a:t>mvn clean package -Dmaven.test.skip=true</a:t>
            </a:r>
            <a:endParaRPr lang="en-US" altLang="zh-CN" sz="2400"/>
          </a:p>
          <a:p>
            <a:pPr lvl="1"/>
            <a:r>
              <a:rPr lang="en-US" altLang="zh-CN" sz="2400"/>
              <a:t>java -jar target/rocketmq-console-ng-1.0.0.jar</a:t>
            </a:r>
            <a:endParaRPr lang="en-US" altLang="zh-CN" sz="2400"/>
          </a:p>
          <a:p>
            <a:r>
              <a:rPr lang="zh-CN" altLang="en-US"/>
              <a:t>java -jar rocketmq-console-ng-1.0.0.jar --server.port=12581 --rocketmq.config.namesrvAddr=</a:t>
            </a:r>
            <a:r>
              <a:rPr lang="zh-CN" altLang="en-US">
                <a:sym typeface="+mn-ea"/>
              </a:rPr>
              <a:t>182.92.150.57</a:t>
            </a:r>
            <a:r>
              <a:rPr lang="zh-CN" altLang="en-US"/>
              <a:t>:9876</a:t>
            </a:r>
            <a:endParaRPr lang="zh-CN" altLang="en-US"/>
          </a:p>
          <a:p>
            <a:r>
              <a:rPr lang="en-US" altLang="zh-CN"/>
              <a:t>export NAMESRV_ADDR=</a:t>
            </a:r>
            <a:r>
              <a:rPr lang="zh-CN" altLang="en-US">
                <a:sym typeface="+mn-ea"/>
              </a:rPr>
              <a:t>182.92.150.57:9876</a:t>
            </a:r>
            <a:endParaRPr lang="en-US" altLang="zh-CN"/>
          </a:p>
          <a:p>
            <a:r>
              <a:rPr lang="zh-CN" altLang="en-US">
                <a:sym typeface="+mn-ea"/>
              </a:rPr>
              <a:t>182.92.150.57</a:t>
            </a:r>
            <a:r>
              <a:rPr lang="en-US" altLang="zh-CN">
                <a:sym typeface="+mn-ea"/>
              </a:rPr>
              <a:t>:</a:t>
            </a:r>
            <a:r>
              <a:rPr lang="zh-CN" altLang="en-US">
                <a:sym typeface="+mn-ea"/>
              </a:rPr>
              <a:t>12581</a:t>
            </a:r>
            <a:endParaRPr lang="en-US" altLang="zh-CN">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远程</a:t>
            </a:r>
            <a:r>
              <a:rPr lang="en-US" altLang="zh-CN">
                <a:sym typeface="+mn-ea"/>
              </a:rPr>
              <a:t>Producer/Consumer</a:t>
            </a:r>
            <a:r>
              <a:rPr lang="zh-CN" altLang="en-US">
                <a:sym typeface="+mn-ea"/>
              </a:rPr>
              <a:t>连接</a:t>
            </a:r>
            <a:r>
              <a:rPr lang="en-US" altLang="zh-CN">
                <a:sym typeface="+mn-ea"/>
              </a:rPr>
              <a:t>broker</a:t>
            </a:r>
            <a:endParaRPr lang="en-US" altLang="zh-CN">
              <a:sym typeface="+mn-ea"/>
            </a:endParaRPr>
          </a:p>
        </p:txBody>
      </p:sp>
      <p:sp>
        <p:nvSpPr>
          <p:cNvPr id="3" name="内容占位符 2"/>
          <p:cNvSpPr>
            <a:spLocks noGrp="1"/>
          </p:cNvSpPr>
          <p:nvPr>
            <p:ph idx="1"/>
          </p:nvPr>
        </p:nvSpPr>
        <p:spPr/>
        <p:txBody>
          <a:bodyPr/>
          <a:p>
            <a:r>
              <a:rPr lang="zh-CN" altLang="en-US"/>
              <a:t>坑：</a:t>
            </a:r>
            <a:endParaRPr lang="zh-CN" altLang="en-US"/>
          </a:p>
          <a:p>
            <a:pPr lvl="1"/>
            <a:r>
              <a:rPr lang="zh-CN" altLang="en-US"/>
              <a:t>https://www.2cto.com/kf/201707/661276.html</a:t>
            </a:r>
            <a:endParaRPr lang="zh-CN" altLang="en-US"/>
          </a:p>
          <a:p>
            <a:r>
              <a:rPr lang="zh-CN" altLang="en-US"/>
              <a:t>echo "brokerIP1=</a:t>
            </a:r>
            <a:r>
              <a:rPr lang="en-US" altLang="zh-CN"/>
              <a:t>182.92.150.57</a:t>
            </a:r>
            <a:r>
              <a:rPr lang="zh-CN" altLang="en-US"/>
              <a:t>" &gt; broker.properties</a:t>
            </a:r>
            <a:endParaRPr lang="zh-CN" altLang="en-US"/>
          </a:p>
          <a:p>
            <a:r>
              <a:rPr lang="zh-CN" altLang="en-US"/>
              <a:t>nohup sh bin/mqbroker -n </a:t>
            </a:r>
            <a:r>
              <a:rPr lang="en-US" altLang="zh-CN">
                <a:sym typeface="+mn-ea"/>
              </a:rPr>
              <a:t>182.92.150.57</a:t>
            </a:r>
            <a:r>
              <a:rPr lang="zh-CN" altLang="en-US"/>
              <a:t>:9876 -c </a:t>
            </a:r>
            <a:r>
              <a:rPr lang="zh-CN" altLang="en-US">
                <a:sym typeface="+mn-ea"/>
              </a:rPr>
              <a:t>broker.properties</a:t>
            </a:r>
            <a:endParaRPr lang="zh-CN" altLang="en-US">
              <a:sym typeface="+mn-ea"/>
            </a:endParaRPr>
          </a:p>
          <a:p>
            <a:endParaRPr lang="zh-CN" altLang="en-US"/>
          </a:p>
          <a:p>
            <a:r>
              <a:rPr lang="zh-CN" altLang="en-US"/>
              <a:t>修改以后直接可以在</a:t>
            </a:r>
            <a:r>
              <a:rPr lang="en-US" altLang="zh-CN"/>
              <a:t>IDE</a:t>
            </a:r>
            <a:r>
              <a:rPr lang="zh-CN" altLang="en-US"/>
              <a:t>里调试</a:t>
            </a:r>
            <a:r>
              <a:rPr lang="en-US" altLang="zh-CN"/>
              <a:t>Producer/Consumer/StormSpout</a:t>
            </a:r>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生产、消费</a:t>
            </a:r>
            <a:endParaRPr lang="zh-CN" altLang="en-US"/>
          </a:p>
        </p:txBody>
      </p:sp>
      <p:sp>
        <p:nvSpPr>
          <p:cNvPr id="3" name="内容占位符 2"/>
          <p:cNvSpPr>
            <a:spLocks noGrp="1"/>
          </p:cNvSpPr>
          <p:nvPr>
            <p:ph idx="1"/>
          </p:nvPr>
        </p:nvSpPr>
        <p:spPr/>
        <p:txBody>
          <a:bodyPr/>
          <a:p>
            <a:r>
              <a:rPr lang="zh-CN" altLang="en-US"/>
              <a:t>java -cp ExchangeAgg-0.0.1-SNAPSHOT-jar-with-dependencies.jar  com.zdx.rocketmq.TestRocketMQProducer</a:t>
            </a:r>
            <a:endParaRPr lang="zh-CN" altLang="en-US"/>
          </a:p>
          <a:p>
            <a:r>
              <a:rPr lang="zh-CN" altLang="en-US">
                <a:sym typeface="+mn-ea"/>
              </a:rPr>
              <a:t>java -cp ExchangeAgg-0.0.1-SNAPSHOT-jar-with-dependencies.jar  com.zdx.rocketmq.TestRocketMQ</a:t>
            </a:r>
            <a:r>
              <a:rPr lang="en-US" altLang="zh-CN">
                <a:sym typeface="+mn-ea"/>
              </a:rPr>
              <a:t>Consumer</a:t>
            </a:r>
            <a:endParaRPr lang="en-US" altLang="zh-CN">
              <a:sym typeface="+mn-ea"/>
            </a:endParaRPr>
          </a:p>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Workman -&gt;GatewayWorker</a:t>
            </a:r>
            <a:endParaRPr lang="zh-CN" altLang="en-US"/>
          </a:p>
        </p:txBody>
      </p:sp>
      <p:sp>
        <p:nvSpPr>
          <p:cNvPr id="3" name="内容占位符 2"/>
          <p:cNvSpPr>
            <a:spLocks noGrp="1"/>
          </p:cNvSpPr>
          <p:nvPr>
            <p:ph idx="1"/>
          </p:nvPr>
        </p:nvSpPr>
        <p:spPr/>
        <p:txBody>
          <a:bodyPr/>
          <a:p>
            <a:r>
              <a:rPr lang="en-US" altLang="zh-CN"/>
              <a:t>php start.php start/stop/restart/status</a:t>
            </a:r>
            <a:endParaRPr lang="zh-CN" altLang="en-US"/>
          </a:p>
          <a:p>
            <a:pPr lvl="1"/>
            <a:r>
              <a:rPr lang="en-US" altLang="zh-CN"/>
              <a:t>register:1238-&lt;gateway, worker&gt;</a:t>
            </a:r>
            <a:endParaRPr lang="en-US" altLang="zh-CN"/>
          </a:p>
          <a:p>
            <a:pPr lvl="1"/>
            <a:r>
              <a:rPr lang="en-US" altLang="zh-CN"/>
              <a:t>gateway:8001 -&lt;</a:t>
            </a:r>
            <a:r>
              <a:rPr lang="zh-CN" altLang="en-US"/>
              <a:t>用户</a:t>
            </a:r>
            <a:r>
              <a:rPr lang="en-US" altLang="zh-CN"/>
              <a:t>&gt;</a:t>
            </a:r>
            <a:endParaRPr lang="en-US" altLang="zh-CN"/>
          </a:p>
          <a:p>
            <a:pPr lvl="1"/>
            <a:endParaRPr lang="en-US" altLang="zh-CN"/>
          </a:p>
          <a:p>
            <a:pPr lvl="0"/>
            <a:r>
              <a:rPr lang="en-US" altLang="zh-CN"/>
              <a:t>http://www.workerman.net/gatewaydoc/</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文本框 3"/>
          <p:cNvSpPr txBox="1"/>
          <p:nvPr/>
        </p:nvSpPr>
        <p:spPr>
          <a:xfrm>
            <a:off x="1104900" y="1086485"/>
            <a:ext cx="9156700" cy="829945"/>
          </a:xfrm>
          <a:prstGeom prst="rect">
            <a:avLst/>
          </a:prstGeom>
          <a:noFill/>
        </p:spPr>
        <p:txBody>
          <a:bodyPr wrap="square" rtlCol="0">
            <a:spAutoFit/>
          </a:bodyPr>
          <a:p>
            <a:pPr algn="l"/>
            <a:r>
              <a:rPr lang="en-US" altLang="zh-CN" sz="4800">
                <a:solidFill>
                  <a:srgbClr val="FF0000"/>
                </a:solidFill>
                <a:sym typeface="+mn-ea"/>
              </a:rPr>
              <a:t>C</a:t>
            </a:r>
            <a:r>
              <a:rPr lang="zh-CN" altLang="en-US" sz="4800">
                <a:solidFill>
                  <a:srgbClr val="FF0000"/>
                </a:solidFill>
                <a:sym typeface="+mn-ea"/>
              </a:rPr>
              <a:t>ryptocurrency </a:t>
            </a:r>
            <a:r>
              <a:rPr lang="en-US" altLang="zh-CN" sz="4800">
                <a:solidFill>
                  <a:srgbClr val="FF0000"/>
                </a:solidFill>
                <a:sym typeface="+mn-ea"/>
              </a:rPr>
              <a:t>Transaction </a:t>
            </a:r>
            <a:r>
              <a:rPr lang="en-US" altLang="zh-CN" sz="4800">
                <a:solidFill>
                  <a:srgbClr val="FF0000"/>
                </a:solidFill>
                <a:sym typeface="+mn-ea"/>
              </a:rPr>
              <a:t>Data</a:t>
            </a:r>
            <a:endParaRPr lang="en-US" altLang="zh-CN" sz="4800">
              <a:solidFill>
                <a:srgbClr val="FF0000"/>
              </a:solidFill>
              <a:sym typeface="+mn-ea"/>
            </a:endParaRPr>
          </a:p>
        </p:txBody>
      </p:sp>
      <p:sp>
        <p:nvSpPr>
          <p:cNvPr id="6" name="文本框 5"/>
          <p:cNvSpPr txBox="1"/>
          <p:nvPr/>
        </p:nvSpPr>
        <p:spPr>
          <a:xfrm>
            <a:off x="3660775" y="5318760"/>
            <a:ext cx="4045585" cy="645160"/>
          </a:xfrm>
          <a:prstGeom prst="rect">
            <a:avLst/>
          </a:prstGeom>
          <a:noFill/>
        </p:spPr>
        <p:txBody>
          <a:bodyPr wrap="none" rtlCol="0">
            <a:spAutoFit/>
          </a:bodyPr>
          <a:p>
            <a:r>
              <a:rPr lang="en-US" altLang="zh-CN" sz="3600"/>
              <a:t>From Data to Service</a:t>
            </a:r>
            <a:endParaRPr lang="en-US" altLang="zh-CN" sz="3600"/>
          </a:p>
        </p:txBody>
      </p:sp>
      <p:cxnSp>
        <p:nvCxnSpPr>
          <p:cNvPr id="7" name="直接箭头连接符 6"/>
          <p:cNvCxnSpPr>
            <a:stCxn id="4" idx="2"/>
            <a:endCxn id="6" idx="0"/>
          </p:cNvCxnSpPr>
          <p:nvPr/>
        </p:nvCxnSpPr>
        <p:spPr>
          <a:xfrm>
            <a:off x="5683250" y="1916430"/>
            <a:ext cx="635" cy="340233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4290" y="2429510"/>
            <a:ext cx="2061845" cy="368300"/>
          </a:xfrm>
          <a:prstGeom prst="rect">
            <a:avLst/>
          </a:prstGeom>
          <a:noFill/>
        </p:spPr>
        <p:txBody>
          <a:bodyPr wrap="none" rtlCol="0">
            <a:spAutoFit/>
          </a:bodyPr>
          <a:p>
            <a:pPr algn="l"/>
            <a:r>
              <a:rPr lang="en-US" altLang="zh-CN"/>
              <a:t>Volume: 300T+/Year</a:t>
            </a:r>
            <a:endParaRPr lang="en-US" altLang="zh-CN"/>
          </a:p>
        </p:txBody>
      </p:sp>
      <p:sp>
        <p:nvSpPr>
          <p:cNvPr id="10" name="文本框 9"/>
          <p:cNvSpPr txBox="1"/>
          <p:nvPr/>
        </p:nvSpPr>
        <p:spPr>
          <a:xfrm>
            <a:off x="1304290" y="2961005"/>
            <a:ext cx="3275330" cy="368300"/>
          </a:xfrm>
          <a:prstGeom prst="rect">
            <a:avLst/>
          </a:prstGeom>
          <a:noFill/>
        </p:spPr>
        <p:txBody>
          <a:bodyPr wrap="none" rtlCol="0">
            <a:spAutoFit/>
          </a:bodyPr>
          <a:p>
            <a:pPr algn="l"/>
            <a:r>
              <a:rPr lang="en-US" altLang="zh-CN"/>
              <a:t>Variety: kinds, all-over-the-world </a:t>
            </a:r>
            <a:endParaRPr lang="en-US" altLang="zh-CN"/>
          </a:p>
        </p:txBody>
      </p:sp>
      <p:sp>
        <p:nvSpPr>
          <p:cNvPr id="11" name="文本框 10"/>
          <p:cNvSpPr txBox="1"/>
          <p:nvPr/>
        </p:nvSpPr>
        <p:spPr>
          <a:xfrm>
            <a:off x="1304290" y="3510915"/>
            <a:ext cx="2333625" cy="368300"/>
          </a:xfrm>
          <a:prstGeom prst="rect">
            <a:avLst/>
          </a:prstGeom>
          <a:noFill/>
        </p:spPr>
        <p:txBody>
          <a:bodyPr wrap="none" rtlCol="0">
            <a:spAutoFit/>
          </a:bodyPr>
          <a:p>
            <a:pPr algn="l"/>
            <a:r>
              <a:rPr lang="en-US" altLang="zh-CN"/>
              <a:t>Velocity: 7*24 continus</a:t>
            </a:r>
            <a:endParaRPr lang="en-US" altLang="zh-CN"/>
          </a:p>
        </p:txBody>
      </p:sp>
      <p:sp>
        <p:nvSpPr>
          <p:cNvPr id="12" name="文本框 11"/>
          <p:cNvSpPr txBox="1"/>
          <p:nvPr/>
        </p:nvSpPr>
        <p:spPr>
          <a:xfrm>
            <a:off x="1304290" y="4070985"/>
            <a:ext cx="858520" cy="368300"/>
          </a:xfrm>
          <a:prstGeom prst="rect">
            <a:avLst/>
          </a:prstGeom>
          <a:noFill/>
        </p:spPr>
        <p:txBody>
          <a:bodyPr wrap="none" rtlCol="0">
            <a:spAutoFit/>
          </a:bodyPr>
          <a:p>
            <a:pPr algn="l"/>
            <a:r>
              <a:rPr lang="en-US" altLang="zh-CN"/>
              <a:t>Value:  </a:t>
            </a:r>
            <a:endParaRPr lang="en-US" altLang="zh-CN"/>
          </a:p>
        </p:txBody>
      </p:sp>
      <p:sp>
        <p:nvSpPr>
          <p:cNvPr id="13" name="文本框 12"/>
          <p:cNvSpPr txBox="1"/>
          <p:nvPr/>
        </p:nvSpPr>
        <p:spPr>
          <a:xfrm>
            <a:off x="10074275" y="2061210"/>
            <a:ext cx="990600" cy="368300"/>
          </a:xfrm>
          <a:prstGeom prst="rect">
            <a:avLst/>
          </a:prstGeom>
          <a:noFill/>
        </p:spPr>
        <p:txBody>
          <a:bodyPr wrap="none" rtlCol="0">
            <a:spAutoFit/>
          </a:bodyPr>
          <a:p>
            <a:r>
              <a:rPr lang="en-US" altLang="zh-CN"/>
              <a:t>Machine</a:t>
            </a:r>
            <a:endParaRPr lang="en-US" altLang="zh-CN"/>
          </a:p>
        </p:txBody>
      </p:sp>
      <p:sp>
        <p:nvSpPr>
          <p:cNvPr id="15" name="文本框 14"/>
          <p:cNvSpPr txBox="1"/>
          <p:nvPr/>
        </p:nvSpPr>
        <p:spPr>
          <a:xfrm>
            <a:off x="6849110" y="2061210"/>
            <a:ext cx="857250" cy="368300"/>
          </a:xfrm>
          <a:prstGeom prst="rect">
            <a:avLst/>
          </a:prstGeom>
          <a:noFill/>
        </p:spPr>
        <p:txBody>
          <a:bodyPr wrap="none" rtlCol="0">
            <a:spAutoFit/>
          </a:bodyPr>
          <a:p>
            <a:r>
              <a:rPr lang="en-US" altLang="zh-CN"/>
              <a:t>Human</a:t>
            </a:r>
            <a:endParaRPr lang="en-US" altLang="zh-CN"/>
          </a:p>
        </p:txBody>
      </p:sp>
      <p:grpSp>
        <p:nvGrpSpPr>
          <p:cNvPr id="24" name="组合 23"/>
          <p:cNvGrpSpPr/>
          <p:nvPr/>
        </p:nvGrpSpPr>
        <p:grpSpPr>
          <a:xfrm>
            <a:off x="6796405" y="2669540"/>
            <a:ext cx="1381760" cy="1318895"/>
            <a:chOff x="9617" y="4204"/>
            <a:chExt cx="2176" cy="2077"/>
          </a:xfrm>
        </p:grpSpPr>
        <p:sp>
          <p:nvSpPr>
            <p:cNvPr id="18" name="文本框 17"/>
            <p:cNvSpPr txBox="1"/>
            <p:nvPr/>
          </p:nvSpPr>
          <p:spPr>
            <a:xfrm>
              <a:off x="9617" y="4204"/>
              <a:ext cx="1617" cy="580"/>
            </a:xfrm>
            <a:prstGeom prst="rect">
              <a:avLst/>
            </a:prstGeom>
            <a:noFill/>
          </p:spPr>
          <p:txBody>
            <a:bodyPr wrap="none" rtlCol="0">
              <a:spAutoFit/>
            </a:bodyPr>
            <a:p>
              <a:r>
                <a:rPr lang="en-US" altLang="zh-CN"/>
                <a:t>litte time</a:t>
              </a:r>
              <a:endParaRPr lang="en-US" altLang="zh-CN"/>
            </a:p>
          </p:txBody>
        </p:sp>
        <p:sp>
          <p:nvSpPr>
            <p:cNvPr id="19" name="文本框 18"/>
            <p:cNvSpPr txBox="1"/>
            <p:nvPr/>
          </p:nvSpPr>
          <p:spPr>
            <a:xfrm>
              <a:off x="9617" y="4919"/>
              <a:ext cx="2119" cy="580"/>
            </a:xfrm>
            <a:prstGeom prst="rect">
              <a:avLst/>
            </a:prstGeom>
            <a:noFill/>
          </p:spPr>
          <p:txBody>
            <a:bodyPr wrap="none" rtlCol="0">
              <a:spAutoFit/>
            </a:bodyPr>
            <a:p>
              <a:pPr algn="l"/>
              <a:r>
                <a:rPr lang="en-US" altLang="zh-CN"/>
                <a:t>litte l</a:t>
              </a:r>
              <a:r>
                <a:rPr lang="en-US" altLang="zh-CN">
                  <a:sym typeface="+mn-ea"/>
                </a:rPr>
                <a:t>ocation</a:t>
              </a:r>
              <a:endParaRPr lang="en-US" altLang="zh-CN"/>
            </a:p>
          </p:txBody>
        </p:sp>
        <p:sp>
          <p:nvSpPr>
            <p:cNvPr id="20" name="文本框 19"/>
            <p:cNvSpPr txBox="1"/>
            <p:nvPr/>
          </p:nvSpPr>
          <p:spPr>
            <a:xfrm>
              <a:off x="9617" y="5701"/>
              <a:ext cx="2177" cy="580"/>
            </a:xfrm>
            <a:prstGeom prst="rect">
              <a:avLst/>
            </a:prstGeom>
            <a:noFill/>
          </p:spPr>
          <p:txBody>
            <a:bodyPr wrap="none" rtlCol="0">
              <a:spAutoFit/>
            </a:bodyPr>
            <a:p>
              <a:pPr algn="l"/>
              <a:r>
                <a:rPr lang="en-US" altLang="zh-CN">
                  <a:sym typeface="+mn-ea"/>
                </a:rPr>
                <a:t>litte p</a:t>
              </a:r>
              <a:r>
                <a:rPr lang="en-US" altLang="zh-CN"/>
                <a:t>roduct </a:t>
              </a:r>
              <a:endParaRPr lang="en-US" altLang="zh-CN"/>
            </a:p>
          </p:txBody>
        </p:sp>
      </p:grpSp>
      <p:sp>
        <p:nvSpPr>
          <p:cNvPr id="26" name="文本框 25"/>
          <p:cNvSpPr txBox="1"/>
          <p:nvPr/>
        </p:nvSpPr>
        <p:spPr>
          <a:xfrm>
            <a:off x="6584315" y="4321810"/>
            <a:ext cx="1957705" cy="368300"/>
          </a:xfrm>
          <a:prstGeom prst="rect">
            <a:avLst/>
          </a:prstGeom>
          <a:noFill/>
        </p:spPr>
        <p:txBody>
          <a:bodyPr wrap="none" rtlCol="0">
            <a:spAutoFit/>
          </a:bodyPr>
          <a:p>
            <a:r>
              <a:rPr lang="en-US" altLang="zh-CN"/>
              <a:t>Only small samples</a:t>
            </a:r>
            <a:endParaRPr lang="en-US" altLang="zh-CN"/>
          </a:p>
        </p:txBody>
      </p:sp>
      <p:sp>
        <p:nvSpPr>
          <p:cNvPr id="27" name="文本框 26"/>
          <p:cNvSpPr txBox="1"/>
          <p:nvPr/>
        </p:nvSpPr>
        <p:spPr>
          <a:xfrm>
            <a:off x="9863455" y="4321810"/>
            <a:ext cx="1610360" cy="368300"/>
          </a:xfrm>
          <a:prstGeom prst="rect">
            <a:avLst/>
          </a:prstGeom>
          <a:noFill/>
        </p:spPr>
        <p:txBody>
          <a:bodyPr wrap="none" rtlCol="0">
            <a:spAutoFit/>
          </a:bodyPr>
          <a:p>
            <a:r>
              <a:rPr lang="en-US" altLang="zh-CN"/>
              <a:t>The whole data</a:t>
            </a:r>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Zookeeper</a:t>
            </a:r>
            <a:endParaRPr lang="en-US" altLang="zh-CN"/>
          </a:p>
        </p:txBody>
      </p:sp>
      <p:sp>
        <p:nvSpPr>
          <p:cNvPr id="3" name="内容占位符 2"/>
          <p:cNvSpPr>
            <a:spLocks noGrp="1"/>
          </p:cNvSpPr>
          <p:nvPr>
            <p:ph idx="1"/>
          </p:nvPr>
        </p:nvSpPr>
        <p:spPr/>
        <p:txBody>
          <a:bodyPr/>
          <a:p>
            <a:r>
              <a:rPr lang="zh-CN" altLang="en-US"/>
              <a:t>ZOOKEEPER_HOME="/root/Coin/zookeeper"</a:t>
            </a:r>
            <a:endParaRPr lang="zh-CN" altLang="en-US"/>
          </a:p>
          <a:p>
            <a:r>
              <a:rPr lang="zh-CN" altLang="en-US"/>
              <a:t>PATH="/root/Coin/zookeeper/bin</a:t>
            </a:r>
            <a:r>
              <a:rPr lang="zh-CN" altLang="en-US">
                <a:sym typeface="+mn-ea"/>
              </a:rPr>
              <a:t>"</a:t>
            </a:r>
            <a:endParaRPr lang="zh-CN" altLang="en-US"/>
          </a:p>
          <a:p>
            <a:pPr lvl="1"/>
            <a:r>
              <a:rPr lang="zh-CN" altLang="en-US"/>
              <a:t>zkServer.sh start</a:t>
            </a:r>
            <a:r>
              <a:rPr lang="en-US" altLang="zh-CN"/>
              <a:t>/stop</a:t>
            </a:r>
            <a:endParaRPr lang="en-US" altLang="zh-CN"/>
          </a:p>
          <a:p>
            <a:pPr lvl="1"/>
            <a:r>
              <a:rPr lang="en-US" altLang="zh-CN"/>
              <a:t>2181 &lt;storm.nimbus, storm.supervisor&gt;</a:t>
            </a:r>
            <a:endParaRPr lang="zh-CN" altLang="en-US"/>
          </a:p>
          <a:p>
            <a:pPr lvl="2"/>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endParaRPr lang="en-US" altLang="zh-CN"/>
          </a:p>
        </p:txBody>
      </p:sp>
      <p:sp>
        <p:nvSpPr>
          <p:cNvPr id="3" name="内容占位符 2"/>
          <p:cNvSpPr>
            <a:spLocks noGrp="1"/>
          </p:cNvSpPr>
          <p:nvPr>
            <p:ph idx="1"/>
          </p:nvPr>
        </p:nvSpPr>
        <p:spPr/>
        <p:txBody>
          <a:bodyPr>
            <a:normAutofit lnSpcReduction="10000"/>
          </a:bodyPr>
          <a:p>
            <a:r>
              <a:rPr lang="en-US" altLang="zh-CN">
                <a:sym typeface="+mn-ea"/>
              </a:rPr>
              <a:t>http://www.jstorm.io/</a:t>
            </a:r>
            <a:endParaRPr lang="en-US" altLang="zh-CN">
              <a:sym typeface="+mn-ea"/>
            </a:endParaRPr>
          </a:p>
          <a:p>
            <a:r>
              <a:rPr lang="en-US" altLang="zh-CN">
                <a:sym typeface="+mn-ea"/>
              </a:rPr>
              <a:t>JSTORM</a:t>
            </a:r>
            <a:r>
              <a:rPr lang="zh-CN" altLang="en-US">
                <a:sym typeface="+mn-ea"/>
              </a:rPr>
              <a:t>_HOME="/root/Coin/</a:t>
            </a:r>
            <a:r>
              <a:rPr lang="en-US" altLang="zh-CN">
                <a:sym typeface="+mn-ea"/>
              </a:rPr>
              <a:t>jstorm</a:t>
            </a:r>
            <a:r>
              <a:rPr lang="zh-CN" altLang="en-US">
                <a:sym typeface="+mn-ea"/>
              </a:rPr>
              <a:t>"</a:t>
            </a:r>
            <a:endParaRPr lang="zh-CN" altLang="en-US"/>
          </a:p>
          <a:p>
            <a:r>
              <a:rPr lang="zh-CN" altLang="en-US">
                <a:sym typeface="+mn-ea"/>
              </a:rPr>
              <a:t>PATH="/root/Coin/</a:t>
            </a:r>
            <a:r>
              <a:rPr lang="en-US" altLang="zh-CN">
                <a:sym typeface="+mn-ea"/>
              </a:rPr>
              <a:t>jstorm</a:t>
            </a:r>
            <a:r>
              <a:rPr lang="zh-CN" altLang="en-US">
                <a:sym typeface="+mn-ea"/>
              </a:rPr>
              <a:t>/bin"</a:t>
            </a:r>
            <a:endParaRPr lang="zh-CN" altLang="en-US"/>
          </a:p>
          <a:p>
            <a:r>
              <a:rPr lang="zh-CN" altLang="en-US"/>
              <a:t>安装配置</a:t>
            </a:r>
            <a:endParaRPr lang="zh-CN" altLang="en-US"/>
          </a:p>
          <a:p>
            <a:pPr lvl="1"/>
            <a:r>
              <a:rPr lang="zh-CN" altLang="en-US">
                <a:hlinkClick r:id="rId1"/>
              </a:rPr>
              <a:t>http://blog.csdn.net/szzhaom/article/details/41778763</a:t>
            </a:r>
            <a:endParaRPr lang="zh-CN" altLang="en-US">
              <a:hlinkClick r:id="rId1"/>
            </a:endParaRPr>
          </a:p>
          <a:p>
            <a:pPr lvl="1"/>
            <a:r>
              <a:rPr lang="zh-CN" altLang="en-US"/>
              <a:t>nimbus.childopts: "-Xms</a:t>
            </a:r>
            <a:r>
              <a:rPr lang="en-US" altLang="zh-CN"/>
              <a:t>512m</a:t>
            </a:r>
            <a:r>
              <a:rPr lang="zh-CN" altLang="en-US"/>
              <a:t> -Xmx</a:t>
            </a:r>
            <a:r>
              <a:rPr lang="en-US" altLang="zh-CN"/>
              <a:t>512m</a:t>
            </a:r>
            <a:r>
              <a:rPr lang="zh-CN" altLang="en-US"/>
              <a:t> -Xmn</a:t>
            </a:r>
            <a:r>
              <a:rPr lang="en-US" altLang="zh-CN"/>
              <a:t>256</a:t>
            </a:r>
            <a:r>
              <a:rPr lang="zh-CN" altLang="en-US"/>
              <a:t>m</a:t>
            </a:r>
            <a:r>
              <a:rPr lang="zh-CN" altLang="en-US">
                <a:sym typeface="+mn-ea"/>
              </a:rPr>
              <a:t>"</a:t>
            </a:r>
            <a:endParaRPr lang="en-US" altLang="zh-CN">
              <a:hlinkClick r:id="rId1"/>
            </a:endParaRPr>
          </a:p>
          <a:p>
            <a:pPr lvl="0"/>
            <a:r>
              <a:rPr lang="zh-CN" altLang="en-US"/>
              <a:t>nohup jstorm nimbus &amp;  </a:t>
            </a:r>
            <a:endParaRPr lang="zh-CN" altLang="en-US"/>
          </a:p>
          <a:p>
            <a:pPr lvl="1"/>
            <a:r>
              <a:rPr lang="zh-CN" altLang="en-US"/>
              <a:t>$JSTORM_HOME/logs/nimbus.log</a:t>
            </a:r>
            <a:endParaRPr lang="zh-CN" altLang="en-US"/>
          </a:p>
          <a:p>
            <a:pPr lvl="0"/>
            <a:r>
              <a:rPr lang="zh-CN" altLang="en-US"/>
              <a:t>nohup jstorm supervisor &amp; </a:t>
            </a:r>
            <a:endParaRPr lang="zh-CN" altLang="en-US"/>
          </a:p>
          <a:p>
            <a:pPr lvl="1"/>
            <a:r>
              <a:rPr lang="zh-CN" altLang="en-US"/>
              <a:t>$JSTORM_HOME/logs/supervisor.log</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 ui</a:t>
            </a:r>
            <a:endParaRPr lang="en-US" altLang="zh-CN"/>
          </a:p>
        </p:txBody>
      </p:sp>
      <p:sp>
        <p:nvSpPr>
          <p:cNvPr id="3" name="内容占位符 2"/>
          <p:cNvSpPr>
            <a:spLocks noGrp="1"/>
          </p:cNvSpPr>
          <p:nvPr>
            <p:ph idx="1"/>
          </p:nvPr>
        </p:nvSpPr>
        <p:spPr/>
        <p:txBody>
          <a:bodyPr/>
          <a:p>
            <a:r>
              <a:rPr lang="en-US" altLang="zh-CN"/>
              <a:t>Conf/server.xml</a:t>
            </a:r>
            <a:endParaRPr lang="en-US" altLang="zh-CN"/>
          </a:p>
          <a:p>
            <a:pPr lvl="1"/>
            <a:r>
              <a:rPr lang="en-US" altLang="zh-CN"/>
              <a:t>&lt;Connector port="8081" protocol="HTTP/1.1"</a:t>
            </a:r>
            <a:endParaRPr lang="en-US" altLang="zh-CN"/>
          </a:p>
          <a:p>
            <a:pPr lvl="1"/>
            <a:r>
              <a:rPr lang="en-US" altLang="zh-CN"/>
              <a:t>&lt;Host name="182.92.150.57"  appBase="webapps"</a:t>
            </a:r>
            <a:endParaRPr lang="en-US" altLang="zh-CN"/>
          </a:p>
          <a:p>
            <a:pPr lvl="1"/>
            <a:r>
              <a:rPr lang="en-US" altLang="zh-CN"/>
              <a:t>&lt;Context docBase="/root/Coin/apache-tomcat-7.0.82/webapps/jstorm-ui-2.2.1.war" path="/jstorm" reloadable = "true" /&gt;</a:t>
            </a:r>
            <a:endParaRPr lang="en-US" altLang="zh-CN"/>
          </a:p>
          <a:p>
            <a:pPr lvl="0"/>
            <a:r>
              <a:rPr lang="en-US" altLang="zh-CN"/>
              <a:t>./bin/catalina.sh start</a:t>
            </a:r>
            <a:endParaRPr lang="en-US" altLang="zh-CN"/>
          </a:p>
          <a:p>
            <a:pPr lvl="0"/>
            <a:r>
              <a:rPr lang="en-US" altLang="zh-CN"/>
              <a:t>http://182.92.150.57:8081/jstorm/</a:t>
            </a:r>
            <a:endParaRPr lang="en-US" altLang="zh-CN"/>
          </a:p>
          <a:p>
            <a:pPr lvl="0"/>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endParaRPr lang="en-US" altLang="zh-CN"/>
          </a:p>
        </p:txBody>
      </p:sp>
      <p:sp>
        <p:nvSpPr>
          <p:cNvPr id="3" name="内容占位符 2"/>
          <p:cNvSpPr>
            <a:spLocks noGrp="1"/>
          </p:cNvSpPr>
          <p:nvPr>
            <p:ph idx="1"/>
          </p:nvPr>
        </p:nvSpPr>
        <p:spPr/>
        <p:txBody>
          <a:bodyPr/>
          <a:p>
            <a:r>
              <a:rPr lang="zh-CN" altLang="en-US"/>
              <a:t>提交</a:t>
            </a:r>
            <a:r>
              <a:rPr lang="en-US" altLang="zh-CN"/>
              <a:t>Topology</a:t>
            </a:r>
            <a:endParaRPr lang="en-US" altLang="zh-CN"/>
          </a:p>
          <a:p>
            <a:pPr lvl="1"/>
            <a:r>
              <a:rPr lang="zh-CN" altLang="en-US"/>
              <a:t>jstorm jar xxxxxx.jar com.alibaba.xxxx.xx parameter</a:t>
            </a:r>
            <a:endParaRPr lang="zh-CN" altLang="en-US"/>
          </a:p>
          <a:p>
            <a:pPr lvl="1"/>
            <a:r>
              <a:rPr lang="zh-CN" altLang="en-US"/>
              <a:t>jstorm jar ExchangeAgg-0.0.1-SNAPSHOT-jar-with-dependencies.jar com.zdx.storm.TestStormTopology teststorm.yaml</a:t>
            </a:r>
            <a:endParaRPr lang="zh-CN" altLang="en-US"/>
          </a:p>
          <a:p>
            <a:r>
              <a:rPr lang="zh-CN" altLang="en-US"/>
              <a:t>jstorm list</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例子：com.zdx.rocketmq </a:t>
            </a:r>
            <a:endParaRPr lang="en-US" altLang="zh-CN"/>
          </a:p>
        </p:txBody>
      </p:sp>
      <p:sp>
        <p:nvSpPr>
          <p:cNvPr id="3" name="内容占位符 2"/>
          <p:cNvSpPr>
            <a:spLocks noGrp="1"/>
          </p:cNvSpPr>
          <p:nvPr>
            <p:ph idx="1"/>
          </p:nvPr>
        </p:nvSpPr>
        <p:spPr/>
        <p:txBody>
          <a:bodyPr>
            <a:normAutofit fontScale="80000"/>
          </a:bodyPr>
          <a:p>
            <a:r>
              <a:rPr lang="zh-CN" altLang="en-US" sz="2800">
                <a:sym typeface="+mn-ea"/>
              </a:rPr>
              <a:t>生产消息</a:t>
            </a:r>
            <a:endParaRPr lang="zh-CN" altLang="en-US" sz="2800"/>
          </a:p>
          <a:p>
            <a:pPr lvl="1"/>
            <a:r>
              <a:rPr lang="en-US" altLang="zh-CN" sz="2800">
                <a:sym typeface="+mn-ea"/>
              </a:rPr>
              <a:t>Parallec </a:t>
            </a:r>
            <a:r>
              <a:rPr lang="zh-CN" altLang="en-US" sz="2800">
                <a:sym typeface="+mn-ea"/>
              </a:rPr>
              <a:t>采集数据 发送给 </a:t>
            </a:r>
            <a:r>
              <a:rPr lang="en-US" altLang="zh-CN" sz="2800">
                <a:sym typeface="+mn-ea"/>
              </a:rPr>
              <a:t>RocketMQ</a:t>
            </a:r>
            <a:r>
              <a:rPr lang="zh-CN" altLang="en-US" sz="2800">
                <a:sym typeface="+mn-ea"/>
              </a:rPr>
              <a:t>的</a:t>
            </a:r>
            <a:r>
              <a:rPr lang="en-US" altLang="zh-CN" sz="2800">
                <a:sym typeface="+mn-ea"/>
              </a:rPr>
              <a:t>broker</a:t>
            </a:r>
            <a:endParaRPr lang="en-US" altLang="zh-CN" sz="2800"/>
          </a:p>
          <a:p>
            <a:pPr lvl="0"/>
            <a:r>
              <a:rPr lang="zh-CN" altLang="en-US" sz="2800">
                <a:sym typeface="+mn-ea"/>
              </a:rPr>
              <a:t>消费消息</a:t>
            </a:r>
            <a:endParaRPr lang="zh-CN" altLang="en-US" sz="2800"/>
          </a:p>
          <a:p>
            <a:pPr lvl="1"/>
            <a:r>
              <a:rPr lang="zh-CN" altLang="en-US" sz="2800">
                <a:sym typeface="+mn-ea"/>
              </a:rPr>
              <a:t>从</a:t>
            </a:r>
            <a:r>
              <a:rPr lang="en-US" altLang="zh-CN" sz="2800">
                <a:sym typeface="+mn-ea"/>
              </a:rPr>
              <a:t>RocketMQ</a:t>
            </a:r>
            <a:r>
              <a:rPr lang="zh-CN" altLang="en-US" sz="2800">
                <a:sym typeface="+mn-ea"/>
              </a:rPr>
              <a:t>的</a:t>
            </a:r>
            <a:r>
              <a:rPr lang="en-US" altLang="zh-CN" sz="2800">
                <a:sym typeface="+mn-ea"/>
              </a:rPr>
              <a:t>broker</a:t>
            </a:r>
            <a:r>
              <a:rPr lang="zh-CN" altLang="en-US" sz="2800">
                <a:sym typeface="+mn-ea"/>
              </a:rPr>
              <a:t>取出消息</a:t>
            </a:r>
            <a:endParaRPr lang="zh-CN" altLang="en-US" sz="2800">
              <a:sym typeface="+mn-ea"/>
            </a:endParaRPr>
          </a:p>
          <a:p>
            <a:pPr lvl="1"/>
            <a:r>
              <a:rPr lang="zh-CN" altLang="en-US" sz="2800">
                <a:sym typeface="+mn-ea"/>
              </a:rPr>
              <a:t>将消息发送给</a:t>
            </a:r>
            <a:r>
              <a:rPr lang="en-US" altLang="zh-CN" sz="2800">
                <a:sym typeface="+mn-ea"/>
              </a:rPr>
              <a:t>GatewayWorker</a:t>
            </a:r>
            <a:endParaRPr lang="en-US" altLang="zh-CN" sz="2800">
              <a:sym typeface="+mn-ea"/>
            </a:endParaRPr>
          </a:p>
          <a:p>
            <a:pPr lvl="0"/>
            <a:r>
              <a:rPr lang="zh-CN" altLang="en-US" sz="3265">
                <a:sym typeface="+mn-ea"/>
              </a:rPr>
              <a:t>客户端连接</a:t>
            </a:r>
            <a:r>
              <a:rPr lang="en-US" altLang="zh-CN" sz="3265">
                <a:sym typeface="+mn-ea"/>
              </a:rPr>
              <a:t>GatewayWorker</a:t>
            </a:r>
            <a:endParaRPr lang="en-US" altLang="zh-CN" sz="3265">
              <a:sym typeface="+mn-ea"/>
            </a:endParaRPr>
          </a:p>
          <a:p>
            <a:pPr lvl="1"/>
            <a:r>
              <a:rPr lang="en-US" altLang="zh-CN" sz="2395">
                <a:sym typeface="+mn-ea"/>
              </a:rPr>
              <a:t>GatewayWorker</a:t>
            </a:r>
            <a:r>
              <a:rPr lang="zh-CN" altLang="en-US" sz="2395">
                <a:sym typeface="+mn-ea"/>
              </a:rPr>
              <a:t>将消息推送到浏览器</a:t>
            </a:r>
            <a:endParaRPr lang="zh-CN" altLang="en-US" sz="2395">
              <a:sym typeface="+mn-ea"/>
            </a:endParaRPr>
          </a:p>
          <a:p>
            <a:endParaRPr lang="zh-CN" altLang="en-US"/>
          </a:p>
          <a:p>
            <a:r>
              <a:rPr lang="zh-CN" altLang="en-US"/>
              <a:t>Res = {"date":"1509326916","ticker":{"high":"314.95","vol":"668.68","last":"311.18","low":"293.68","buy":"310.15","sell":"311.18"},</a:t>
            </a:r>
            <a:r>
              <a:rPr lang="zh-CN" altLang="en-US">
                <a:solidFill>
                  <a:srgbClr val="FF0000"/>
                </a:solidFill>
              </a:rPr>
              <a:t>"host":"okcoin.com"</a:t>
            </a:r>
            <a:r>
              <a:rPr lang="zh-CN" altLang="en-US"/>
              <a:t>}</a:t>
            </a:r>
            <a:endParaRPr lang="zh-CN" altLang="en-US"/>
          </a:p>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r>
              <a:rPr lang="zh-CN" altLang="en-US"/>
              <a:t>生产消息</a:t>
            </a:r>
            <a:endParaRPr lang="zh-CN" altLang="en-US"/>
          </a:p>
          <a:p>
            <a:pPr lvl="1"/>
            <a:r>
              <a:rPr lang="en-US" altLang="zh-CN"/>
              <a:t>Parallec </a:t>
            </a:r>
            <a:r>
              <a:rPr lang="zh-CN" altLang="en-US"/>
              <a:t>采集数据 发送给 </a:t>
            </a:r>
            <a:r>
              <a:rPr lang="en-US" altLang="zh-CN"/>
              <a:t>RocketMQ</a:t>
            </a:r>
            <a:r>
              <a:rPr lang="zh-CN" altLang="en-US"/>
              <a:t>的</a:t>
            </a:r>
            <a:r>
              <a:rPr lang="en-US" altLang="zh-CN"/>
              <a:t>broker</a:t>
            </a:r>
            <a:endParaRPr lang="en-US" altLang="zh-CN"/>
          </a:p>
          <a:p>
            <a:pPr lvl="0"/>
            <a:r>
              <a:rPr lang="zh-CN" altLang="en-US"/>
              <a:t>消费消息</a:t>
            </a:r>
            <a:endParaRPr lang="zh-CN" altLang="en-US"/>
          </a:p>
          <a:p>
            <a:pPr lvl="1"/>
            <a:r>
              <a:rPr lang="en-US" altLang="zh-CN">
                <a:sym typeface="+mn-ea"/>
              </a:rPr>
              <a:t>JStorm-&gt;Spout</a:t>
            </a:r>
            <a:r>
              <a:rPr lang="zh-CN" altLang="en-US">
                <a:sym typeface="+mn-ea"/>
              </a:rPr>
              <a:t>从</a:t>
            </a:r>
            <a:r>
              <a:rPr lang="en-US" altLang="zh-CN">
                <a:sym typeface="+mn-ea"/>
              </a:rPr>
              <a:t>RocketMQ</a:t>
            </a:r>
            <a:r>
              <a:rPr lang="zh-CN" altLang="en-US">
                <a:sym typeface="+mn-ea"/>
              </a:rPr>
              <a:t>的</a:t>
            </a:r>
            <a:r>
              <a:rPr lang="en-US" altLang="zh-CN">
                <a:sym typeface="+mn-ea"/>
              </a:rPr>
              <a:t>broker</a:t>
            </a:r>
            <a:r>
              <a:rPr lang="zh-CN" altLang="en-US">
                <a:sym typeface="+mn-ea"/>
              </a:rPr>
              <a:t>取出消息</a:t>
            </a:r>
            <a:endParaRPr lang="en-US" altLang="zh-CN">
              <a:sym typeface="+mn-ea"/>
            </a:endParaRPr>
          </a:p>
          <a:p>
            <a:pPr lvl="1"/>
            <a:r>
              <a:rPr lang="zh-CN" altLang="en-US">
                <a:sym typeface="+mn-ea"/>
              </a:rPr>
              <a:t>传递消息给</a:t>
            </a:r>
            <a:r>
              <a:rPr lang="en-US" altLang="zh-CN">
                <a:sym typeface="+mn-ea"/>
              </a:rPr>
              <a:t>JStorm-&gt;Bolt</a:t>
            </a:r>
            <a:endParaRPr lang="en-US" altLang="zh-CN">
              <a:sym typeface="+mn-ea"/>
            </a:endParaRPr>
          </a:p>
          <a:p>
            <a:pPr lvl="1"/>
            <a:r>
              <a:rPr lang="en-US" altLang="zh-CN">
                <a:sym typeface="+mn-ea"/>
              </a:rPr>
              <a:t>Bolt-&gt;GatewayWorker</a:t>
            </a:r>
            <a:endParaRPr lang="en-US" altLang="zh-CN">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a:t>
            </a:r>
            <a:endParaRPr lang="en-US" altLang="zh-CN"/>
          </a:p>
        </p:txBody>
      </p:sp>
      <p:sp>
        <p:nvSpPr>
          <p:cNvPr id="3" name="内容占位符 2"/>
          <p:cNvSpPr>
            <a:spLocks noGrp="1"/>
          </p:cNvSpPr>
          <p:nvPr>
            <p:ph idx="1"/>
          </p:nvPr>
        </p:nvSpPr>
        <p:spPr/>
        <p:txBody>
          <a:bodyPr/>
          <a:p>
            <a:pPr marL="0" lvl="1"/>
            <a:r>
              <a:rPr lang="en-US" altLang="zh-CN" sz="2800">
                <a:sym typeface="+mn-ea"/>
              </a:rPr>
              <a:t>Q1</a:t>
            </a:r>
            <a:endParaRPr lang="en-US" altLang="zh-CN" sz="2800">
              <a:sym typeface="+mn-ea"/>
            </a:endParaRPr>
          </a:p>
          <a:p>
            <a:pPr marL="457200" lvl="2"/>
            <a:r>
              <a:rPr lang="zh-CN" altLang="en-US" sz="2330">
                <a:sym typeface="+mn-ea"/>
              </a:rPr>
              <a:t>Exploitation </a:t>
            </a:r>
            <a:r>
              <a:rPr lang="en-US" altLang="zh-CN" sz="2330">
                <a:sym typeface="+mn-ea"/>
              </a:rPr>
              <a:t>(</a:t>
            </a:r>
            <a:r>
              <a:rPr lang="zh-CN" altLang="en-US" sz="2330">
                <a:sym typeface="+mn-ea"/>
              </a:rPr>
              <a:t>开采</a:t>
            </a:r>
            <a:r>
              <a:rPr lang="en-US" altLang="zh-CN" sz="2330">
                <a:sym typeface="+mn-ea"/>
              </a:rPr>
              <a:t>)</a:t>
            </a:r>
            <a:endParaRPr lang="en-US" altLang="zh-CN" sz="2330">
              <a:sym typeface="+mn-ea"/>
            </a:endParaRPr>
          </a:p>
          <a:p>
            <a:pPr marL="0" lvl="1"/>
            <a:endParaRPr lang="zh-CN" altLang="en-US" sz="2800">
              <a:sym typeface="+mn-ea"/>
            </a:endParaRPr>
          </a:p>
          <a:p>
            <a:pPr marL="0" lvl="1"/>
            <a:r>
              <a:rPr lang="en-US" altLang="zh-CN" sz="2800">
                <a:sym typeface="+mn-ea"/>
              </a:rPr>
              <a:t>Q2</a:t>
            </a:r>
            <a:endParaRPr lang="en-US" altLang="zh-CN" sz="2800">
              <a:sym typeface="+mn-ea"/>
            </a:endParaRPr>
          </a:p>
          <a:p>
            <a:pPr marL="457200" lvl="2"/>
            <a:r>
              <a:rPr lang="zh-CN" altLang="en-US" sz="2330">
                <a:sym typeface="+mn-ea"/>
              </a:rPr>
              <a:t>Exploration</a:t>
            </a:r>
            <a:r>
              <a:rPr lang="en-US" altLang="zh-CN" sz="2330">
                <a:sym typeface="+mn-ea"/>
              </a:rPr>
              <a:t>(</a:t>
            </a:r>
            <a:r>
              <a:rPr lang="zh-CN" altLang="en-US" sz="2330">
                <a:sym typeface="+mn-ea"/>
              </a:rPr>
              <a:t>利用</a:t>
            </a:r>
            <a:r>
              <a:rPr lang="en-US" altLang="zh-CN" sz="2330">
                <a:sym typeface="+mn-ea"/>
              </a:rPr>
              <a:t>)</a:t>
            </a:r>
            <a:endParaRPr lang="en-US" altLang="zh-CN" sz="2330">
              <a:sym typeface="+mn-ea"/>
            </a:endParaRPr>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 1: </a:t>
            </a:r>
            <a:r>
              <a:rPr lang="zh-CN" altLang="en-US">
                <a:sym typeface="+mn-ea"/>
              </a:rPr>
              <a:t>Exploitation </a:t>
            </a:r>
            <a:endParaRPr lang="zh-CN" altLang="en-US"/>
          </a:p>
        </p:txBody>
      </p:sp>
      <p:sp>
        <p:nvSpPr>
          <p:cNvPr id="3" name="内容占位符 2"/>
          <p:cNvSpPr>
            <a:spLocks noGrp="1"/>
          </p:cNvSpPr>
          <p:nvPr>
            <p:ph idx="1"/>
          </p:nvPr>
        </p:nvSpPr>
        <p:spPr/>
        <p:txBody>
          <a:bodyPr/>
          <a:p>
            <a:r>
              <a:rPr lang="en-US" altLang="zh-CN"/>
              <a:t>Cralwer oriented</a:t>
            </a:r>
            <a:endParaRPr lang="en-US" altLang="zh-CN"/>
          </a:p>
          <a:p>
            <a:pPr lvl="1"/>
            <a:r>
              <a:rPr lang="en-US" altLang="zh-CN"/>
              <a:t>Scrapy</a:t>
            </a:r>
            <a:endParaRPr lang="en-US" altLang="zh-CN" sz="2400"/>
          </a:p>
          <a:p>
            <a:pPr lvl="0"/>
            <a:r>
              <a:rPr lang="en-US" altLang="zh-CN"/>
              <a:t>Browser based</a:t>
            </a:r>
            <a:endParaRPr lang="en-US" altLang="zh-CN"/>
          </a:p>
          <a:p>
            <a:pPr lvl="1"/>
            <a:r>
              <a:rPr lang="en-US" altLang="zh-CN" sz="2400"/>
              <a:t>Selenium</a:t>
            </a:r>
            <a:endParaRPr lang="en-US" altLang="zh-CN" sz="2400"/>
          </a:p>
          <a:p>
            <a:r>
              <a:rPr lang="en-US" altLang="zh-CN"/>
              <a:t>API oriented</a:t>
            </a:r>
            <a:endParaRPr lang="en-US" altLang="zh-CN"/>
          </a:p>
          <a:p>
            <a:pPr lvl="1"/>
            <a:r>
              <a:rPr lang="en-US" altLang="zh-CN"/>
              <a:t>Restful API</a:t>
            </a:r>
            <a:endParaRPr lang="en-US" altLang="zh-CN"/>
          </a:p>
          <a:p>
            <a:pPr lvl="1"/>
            <a:r>
              <a:rPr lang="en-US" altLang="zh-CN"/>
              <a:t>WebSocket API</a:t>
            </a:r>
            <a:endParaRPr lang="en-US" altLang="zh-CN"/>
          </a:p>
          <a:p>
            <a:pPr lvl="1"/>
            <a:r>
              <a:rPr lang="en-US" altLang="zh-CN"/>
              <a:t>FIX API</a:t>
            </a:r>
            <a:endParaRPr lang="en-US" altLang="zh-CN"/>
          </a:p>
          <a:p>
            <a:pPr lvl="1"/>
            <a:endParaRPr lang="en-US" altLang="zh-CN"/>
          </a:p>
        </p:txBody>
      </p:sp>
      <p:pic>
        <p:nvPicPr>
          <p:cNvPr id="5" name="图片 4"/>
          <p:cNvPicPr>
            <a:picLocks noChangeAspect="1"/>
          </p:cNvPicPr>
          <p:nvPr/>
        </p:nvPicPr>
        <p:blipFill>
          <a:blip r:embed="rId1"/>
          <a:stretch>
            <a:fillRect/>
          </a:stretch>
        </p:blipFill>
        <p:spPr>
          <a:xfrm>
            <a:off x="6334760" y="2368550"/>
            <a:ext cx="5019040" cy="3266440"/>
          </a:xfrm>
          <a:prstGeom prst="rect">
            <a:avLst/>
          </a:prstGeom>
        </p:spPr>
      </p:pic>
      <p:sp>
        <p:nvSpPr>
          <p:cNvPr id="6" name="文本框 5"/>
          <p:cNvSpPr txBox="1"/>
          <p:nvPr/>
        </p:nvSpPr>
        <p:spPr>
          <a:xfrm>
            <a:off x="6229350" y="5753100"/>
            <a:ext cx="5230495" cy="645160"/>
          </a:xfrm>
          <a:prstGeom prst="rect">
            <a:avLst/>
          </a:prstGeom>
          <a:noFill/>
        </p:spPr>
        <p:txBody>
          <a:bodyPr wrap="square" rtlCol="0">
            <a:spAutoFit/>
          </a:bodyPr>
          <a:p>
            <a:r>
              <a:rPr lang="en-US" altLang="zh-CN" sz="3600"/>
              <a:t>Easy for one, hard for all.</a:t>
            </a:r>
            <a:endParaRPr lang="en-US" altLang="zh-CN" sz="36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12093</Words>
  <Application>WPS 演示</Application>
  <PresentationFormat>宽屏</PresentationFormat>
  <Paragraphs>588</Paragraphs>
  <Slides>75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75</vt:i4>
      </vt:variant>
    </vt:vector>
  </HeadingPairs>
  <TitlesOfParts>
    <vt:vector size="83" baseType="lpstr">
      <vt:lpstr>Arial</vt:lpstr>
      <vt:lpstr>宋体</vt:lpstr>
      <vt:lpstr>Wingdings</vt:lpstr>
      <vt:lpstr>Calibri Light</vt:lpstr>
      <vt:lpstr>Calibri</vt:lpstr>
      <vt:lpstr>微软雅黑</vt:lpstr>
      <vt:lpstr>Arial Unicode MS</vt:lpstr>
      <vt:lpstr>Office 主题</vt:lpstr>
      <vt:lpstr>PowerPoint 演示文稿</vt:lpstr>
      <vt:lpstr>PowerPoint 演示文稿</vt:lpstr>
      <vt:lpstr>PowerPoint 演示文稿</vt:lpstr>
      <vt:lpstr>没有枪，没有炮                                    我们自己造！</vt:lpstr>
      <vt:lpstr>PowerPoint 演示文稿</vt:lpstr>
      <vt:lpstr>PowerPoint 演示文稿</vt:lpstr>
      <vt:lpstr>PowerPoint 演示文稿</vt:lpstr>
      <vt:lpstr>PowerPoint 演示文稿</vt:lpstr>
      <vt:lpstr>PowerPoint 演示文稿</vt:lpstr>
      <vt:lpstr>PowerPoint 演示文稿</vt:lpstr>
      <vt:lpstr>并行客户端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分布式消息系统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流计算（实时计算）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消息推送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存储</vt:lpstr>
      <vt:lpstr>Parallec</vt:lpstr>
      <vt:lpstr>RocketMQ</vt:lpstr>
      <vt:lpstr>RocketMQ 可视化管理控制台</vt:lpstr>
      <vt:lpstr>远程Producer/Consumer连接broker</vt:lpstr>
      <vt:lpstr>生产、消费</vt:lpstr>
      <vt:lpstr>Workman -&gt;GatewayWorker</vt:lpstr>
      <vt:lpstr>Zookeeper</vt:lpstr>
      <vt:lpstr>Jstorm</vt:lpstr>
      <vt:lpstr>JStorm ui</vt:lpstr>
      <vt:lpstr>Jstorm</vt:lpstr>
      <vt:lpstr>例子：com.zdx.rocketmq </vt:lpstr>
      <vt:lpstr>例子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dc:creator>
  <cp:lastModifiedBy>Liang</cp:lastModifiedBy>
  <cp:revision>41</cp:revision>
  <dcterms:created xsi:type="dcterms:W3CDTF">2017-10-27T08:34:00Z</dcterms:created>
  <dcterms:modified xsi:type="dcterms:W3CDTF">2017-11-03T13:04:25Z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