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260" r:id="rId2"/>
    <p:sldId id="397" r:id="rId3"/>
    <p:sldId id="407" r:id="rId4"/>
    <p:sldId id="398" r:id="rId5"/>
    <p:sldId id="400" r:id="rId6"/>
    <p:sldId id="399" r:id="rId7"/>
    <p:sldId id="403" r:id="rId8"/>
    <p:sldId id="404" r:id="rId9"/>
    <p:sldId id="408" r:id="rId10"/>
    <p:sldId id="417" r:id="rId11"/>
    <p:sldId id="382" r:id="rId12"/>
    <p:sldId id="383" r:id="rId13"/>
    <p:sldId id="384" r:id="rId14"/>
    <p:sldId id="385" r:id="rId15"/>
    <p:sldId id="386" r:id="rId16"/>
    <p:sldId id="387" r:id="rId17"/>
    <p:sldId id="388" r:id="rId18"/>
    <p:sldId id="390" r:id="rId19"/>
    <p:sldId id="392" r:id="rId20"/>
    <p:sldId id="415" r:id="rId21"/>
    <p:sldId id="393" r:id="rId22"/>
    <p:sldId id="394" r:id="rId23"/>
    <p:sldId id="395" r:id="rId24"/>
    <p:sldId id="418" r:id="rId25"/>
    <p:sldId id="342" r:id="rId26"/>
    <p:sldId id="343" r:id="rId27"/>
    <p:sldId id="344" r:id="rId28"/>
    <p:sldId id="345" r:id="rId29"/>
    <p:sldId id="346" r:id="rId30"/>
    <p:sldId id="422" r:id="rId31"/>
    <p:sldId id="423" r:id="rId32"/>
    <p:sldId id="424" r:id="rId33"/>
    <p:sldId id="425" r:id="rId34"/>
    <p:sldId id="353" r:id="rId35"/>
    <p:sldId id="355" r:id="rId36"/>
    <p:sldId id="356" r:id="rId37"/>
    <p:sldId id="360" r:id="rId38"/>
    <p:sldId id="359" r:id="rId39"/>
    <p:sldId id="361" r:id="rId40"/>
    <p:sldId id="419" r:id="rId41"/>
    <p:sldId id="363" r:id="rId42"/>
    <p:sldId id="364" r:id="rId43"/>
    <p:sldId id="365" r:id="rId44"/>
    <p:sldId id="368" r:id="rId45"/>
    <p:sldId id="369" r:id="rId46"/>
    <p:sldId id="420" r:id="rId47"/>
    <p:sldId id="371" r:id="rId48"/>
    <p:sldId id="375" r:id="rId49"/>
    <p:sldId id="376" r:id="rId50"/>
    <p:sldId id="378" r:id="rId51"/>
    <p:sldId id="380" r:id="rId52"/>
    <p:sldId id="414" r:id="rId53"/>
    <p:sldId id="293" r:id="rId54"/>
    <p:sldId id="409" r:id="rId55"/>
    <p:sldId id="412" r:id="rId56"/>
    <p:sldId id="410" r:id="rId57"/>
    <p:sldId id="413" r:id="rId58"/>
    <p:sldId id="411" r:id="rId59"/>
    <p:sldId id="421" r:id="rId60"/>
    <p:sldId id="289" r:id="rId61"/>
    <p:sldId id="290" r:id="rId62"/>
    <p:sldId id="291" r:id="rId63"/>
    <p:sldId id="292"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BA"/>
    <a:srgbClr val="0E00C0"/>
    <a:srgbClr val="00518E"/>
    <a:srgbClr val="FF6F38"/>
    <a:srgbClr val="DF7C2B"/>
    <a:srgbClr val="DE7F25"/>
    <a:srgbClr val="00589A"/>
    <a:srgbClr val="0067B4"/>
    <a:srgbClr val="FF9B00"/>
    <a:srgbClr val="F57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05" autoAdjust="0"/>
  </p:normalViewPr>
  <p:slideViewPr>
    <p:cSldViewPr>
      <p:cViewPr>
        <p:scale>
          <a:sx n="75" d="100"/>
          <a:sy n="75" d="100"/>
        </p:scale>
        <p:origin x="-3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78FF1E-39CC-4F4A-949F-ADA4DFF57E5A}" type="datetimeFigureOut">
              <a:rPr lang="zh-CN" altLang="en-US" smtClean="0"/>
              <a:t>2013/5/27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D7E698-0821-4AD5-9ECC-F56E9F5FF179}" type="slidenum">
              <a:rPr lang="zh-CN" altLang="en-US" smtClean="0"/>
              <a:t>‹#›</a:t>
            </a:fld>
            <a:endParaRPr lang="zh-CN" altLang="en-US"/>
          </a:p>
        </p:txBody>
      </p:sp>
    </p:spTree>
    <p:extLst>
      <p:ext uri="{BB962C8B-B14F-4D97-AF65-F5344CB8AC3E}">
        <p14:creationId xmlns:p14="http://schemas.microsoft.com/office/powerpoint/2010/main" val="101847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1</a:t>
            </a:fld>
            <a:endParaRPr lang="zh-CN" altLang="en-US"/>
          </a:p>
        </p:txBody>
      </p:sp>
    </p:spTree>
    <p:extLst>
      <p:ext uri="{BB962C8B-B14F-4D97-AF65-F5344CB8AC3E}">
        <p14:creationId xmlns:p14="http://schemas.microsoft.com/office/powerpoint/2010/main" val="1504676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10</a:t>
            </a:fld>
            <a:endParaRPr lang="zh-CN" altLang="en-US"/>
          </a:p>
        </p:txBody>
      </p:sp>
    </p:spTree>
    <p:extLst>
      <p:ext uri="{BB962C8B-B14F-4D97-AF65-F5344CB8AC3E}">
        <p14:creationId xmlns:p14="http://schemas.microsoft.com/office/powerpoint/2010/main" val="2651366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11</a:t>
            </a:fld>
            <a:endParaRPr lang="zh-CN" altLang="en-US"/>
          </a:p>
        </p:txBody>
      </p:sp>
    </p:spTree>
    <p:extLst>
      <p:ext uri="{BB962C8B-B14F-4D97-AF65-F5344CB8AC3E}">
        <p14:creationId xmlns:p14="http://schemas.microsoft.com/office/powerpoint/2010/main" val="2651366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12</a:t>
            </a:fld>
            <a:endParaRPr lang="zh-CN" altLang="en-US"/>
          </a:p>
        </p:txBody>
      </p:sp>
    </p:spTree>
    <p:extLst>
      <p:ext uri="{BB962C8B-B14F-4D97-AF65-F5344CB8AC3E}">
        <p14:creationId xmlns:p14="http://schemas.microsoft.com/office/powerpoint/2010/main" val="2651366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13</a:t>
            </a:fld>
            <a:endParaRPr lang="zh-CN" altLang="en-US"/>
          </a:p>
        </p:txBody>
      </p:sp>
    </p:spTree>
    <p:extLst>
      <p:ext uri="{BB962C8B-B14F-4D97-AF65-F5344CB8AC3E}">
        <p14:creationId xmlns:p14="http://schemas.microsoft.com/office/powerpoint/2010/main" val="1912151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14</a:t>
            </a:fld>
            <a:endParaRPr lang="zh-CN" altLang="en-US"/>
          </a:p>
        </p:txBody>
      </p:sp>
    </p:spTree>
    <p:extLst>
      <p:ext uri="{BB962C8B-B14F-4D97-AF65-F5344CB8AC3E}">
        <p14:creationId xmlns:p14="http://schemas.microsoft.com/office/powerpoint/2010/main" val="4198584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15</a:t>
            </a:fld>
            <a:endParaRPr lang="zh-CN" altLang="en-US"/>
          </a:p>
        </p:txBody>
      </p:sp>
    </p:spTree>
    <p:extLst>
      <p:ext uri="{BB962C8B-B14F-4D97-AF65-F5344CB8AC3E}">
        <p14:creationId xmlns:p14="http://schemas.microsoft.com/office/powerpoint/2010/main" val="615160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16</a:t>
            </a:fld>
            <a:endParaRPr lang="zh-CN" altLang="en-US"/>
          </a:p>
        </p:txBody>
      </p:sp>
    </p:spTree>
    <p:extLst>
      <p:ext uri="{BB962C8B-B14F-4D97-AF65-F5344CB8AC3E}">
        <p14:creationId xmlns:p14="http://schemas.microsoft.com/office/powerpoint/2010/main" val="1715213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17</a:t>
            </a:fld>
            <a:endParaRPr lang="zh-CN" altLang="en-US"/>
          </a:p>
        </p:txBody>
      </p:sp>
    </p:spTree>
    <p:extLst>
      <p:ext uri="{BB962C8B-B14F-4D97-AF65-F5344CB8AC3E}">
        <p14:creationId xmlns:p14="http://schemas.microsoft.com/office/powerpoint/2010/main" val="1715213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18</a:t>
            </a:fld>
            <a:endParaRPr lang="zh-CN" altLang="en-US"/>
          </a:p>
        </p:txBody>
      </p:sp>
    </p:spTree>
    <p:extLst>
      <p:ext uri="{BB962C8B-B14F-4D97-AF65-F5344CB8AC3E}">
        <p14:creationId xmlns:p14="http://schemas.microsoft.com/office/powerpoint/2010/main" val="1715213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19</a:t>
            </a:fld>
            <a:endParaRPr lang="zh-CN" altLang="en-US"/>
          </a:p>
        </p:txBody>
      </p:sp>
    </p:spTree>
    <p:extLst>
      <p:ext uri="{BB962C8B-B14F-4D97-AF65-F5344CB8AC3E}">
        <p14:creationId xmlns:p14="http://schemas.microsoft.com/office/powerpoint/2010/main" val="78506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a:t>
            </a:fld>
            <a:endParaRPr lang="zh-CN" altLang="en-US"/>
          </a:p>
        </p:txBody>
      </p:sp>
    </p:spTree>
    <p:extLst>
      <p:ext uri="{BB962C8B-B14F-4D97-AF65-F5344CB8AC3E}">
        <p14:creationId xmlns:p14="http://schemas.microsoft.com/office/powerpoint/2010/main" val="4309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20</a:t>
            </a:fld>
            <a:endParaRPr lang="zh-CN" altLang="en-US"/>
          </a:p>
        </p:txBody>
      </p:sp>
    </p:spTree>
    <p:extLst>
      <p:ext uri="{BB962C8B-B14F-4D97-AF65-F5344CB8AC3E}">
        <p14:creationId xmlns:p14="http://schemas.microsoft.com/office/powerpoint/2010/main" val="1746445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21</a:t>
            </a:fld>
            <a:endParaRPr lang="zh-CN" altLang="en-US"/>
          </a:p>
        </p:txBody>
      </p:sp>
    </p:spTree>
    <p:extLst>
      <p:ext uri="{BB962C8B-B14F-4D97-AF65-F5344CB8AC3E}">
        <p14:creationId xmlns:p14="http://schemas.microsoft.com/office/powerpoint/2010/main" val="1925086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22</a:t>
            </a:fld>
            <a:endParaRPr lang="zh-CN" altLang="en-US"/>
          </a:p>
        </p:txBody>
      </p:sp>
    </p:spTree>
    <p:extLst>
      <p:ext uri="{BB962C8B-B14F-4D97-AF65-F5344CB8AC3E}">
        <p14:creationId xmlns:p14="http://schemas.microsoft.com/office/powerpoint/2010/main" val="1925086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23</a:t>
            </a:fld>
            <a:endParaRPr lang="zh-CN" altLang="en-US"/>
          </a:p>
        </p:txBody>
      </p:sp>
    </p:spTree>
    <p:extLst>
      <p:ext uri="{BB962C8B-B14F-4D97-AF65-F5344CB8AC3E}">
        <p14:creationId xmlns:p14="http://schemas.microsoft.com/office/powerpoint/2010/main" val="1925086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24</a:t>
            </a:fld>
            <a:endParaRPr lang="zh-CN" altLang="en-US"/>
          </a:p>
        </p:txBody>
      </p:sp>
    </p:spTree>
    <p:extLst>
      <p:ext uri="{BB962C8B-B14F-4D97-AF65-F5344CB8AC3E}">
        <p14:creationId xmlns:p14="http://schemas.microsoft.com/office/powerpoint/2010/main" val="43090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25</a:t>
            </a:fld>
            <a:endParaRPr lang="zh-CN" altLang="en-US"/>
          </a:p>
        </p:txBody>
      </p:sp>
    </p:spTree>
    <p:extLst>
      <p:ext uri="{BB962C8B-B14F-4D97-AF65-F5344CB8AC3E}">
        <p14:creationId xmlns:p14="http://schemas.microsoft.com/office/powerpoint/2010/main" val="176684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26</a:t>
            </a:fld>
            <a:endParaRPr lang="zh-CN" altLang="en-US"/>
          </a:p>
        </p:txBody>
      </p:sp>
    </p:spTree>
    <p:extLst>
      <p:ext uri="{BB962C8B-B14F-4D97-AF65-F5344CB8AC3E}">
        <p14:creationId xmlns:p14="http://schemas.microsoft.com/office/powerpoint/2010/main" val="586202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27</a:t>
            </a:fld>
            <a:endParaRPr lang="zh-CN" altLang="en-US"/>
          </a:p>
        </p:txBody>
      </p:sp>
    </p:spTree>
    <p:extLst>
      <p:ext uri="{BB962C8B-B14F-4D97-AF65-F5344CB8AC3E}">
        <p14:creationId xmlns:p14="http://schemas.microsoft.com/office/powerpoint/2010/main" val="289856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28</a:t>
            </a:fld>
            <a:endParaRPr lang="zh-CN" altLang="en-US"/>
          </a:p>
        </p:txBody>
      </p:sp>
    </p:spTree>
    <p:extLst>
      <p:ext uri="{BB962C8B-B14F-4D97-AF65-F5344CB8AC3E}">
        <p14:creationId xmlns:p14="http://schemas.microsoft.com/office/powerpoint/2010/main" val="2125263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29</a:t>
            </a:fld>
            <a:endParaRPr lang="zh-CN" altLang="en-US"/>
          </a:p>
        </p:txBody>
      </p:sp>
    </p:spTree>
    <p:extLst>
      <p:ext uri="{BB962C8B-B14F-4D97-AF65-F5344CB8AC3E}">
        <p14:creationId xmlns:p14="http://schemas.microsoft.com/office/powerpoint/2010/main" val="202583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3</a:t>
            </a:fld>
            <a:endParaRPr lang="zh-CN" altLang="en-US"/>
          </a:p>
        </p:txBody>
      </p:sp>
    </p:spTree>
    <p:extLst>
      <p:ext uri="{BB962C8B-B14F-4D97-AF65-F5344CB8AC3E}">
        <p14:creationId xmlns:p14="http://schemas.microsoft.com/office/powerpoint/2010/main" val="43090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30</a:t>
            </a:fld>
            <a:endParaRPr lang="zh-CN" altLang="en-US"/>
          </a:p>
        </p:txBody>
      </p:sp>
    </p:spTree>
    <p:extLst>
      <p:ext uri="{BB962C8B-B14F-4D97-AF65-F5344CB8AC3E}">
        <p14:creationId xmlns:p14="http://schemas.microsoft.com/office/powerpoint/2010/main" val="2025832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31</a:t>
            </a:fld>
            <a:endParaRPr lang="zh-CN" altLang="en-US"/>
          </a:p>
        </p:txBody>
      </p:sp>
    </p:spTree>
    <p:extLst>
      <p:ext uri="{BB962C8B-B14F-4D97-AF65-F5344CB8AC3E}">
        <p14:creationId xmlns:p14="http://schemas.microsoft.com/office/powerpoint/2010/main" val="2025832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32</a:t>
            </a:fld>
            <a:endParaRPr lang="zh-CN" altLang="en-US"/>
          </a:p>
        </p:txBody>
      </p:sp>
    </p:spTree>
    <p:extLst>
      <p:ext uri="{BB962C8B-B14F-4D97-AF65-F5344CB8AC3E}">
        <p14:creationId xmlns:p14="http://schemas.microsoft.com/office/powerpoint/2010/main" val="2025832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33</a:t>
            </a:fld>
            <a:endParaRPr lang="zh-CN" altLang="en-US"/>
          </a:p>
        </p:txBody>
      </p:sp>
    </p:spTree>
    <p:extLst>
      <p:ext uri="{BB962C8B-B14F-4D97-AF65-F5344CB8AC3E}">
        <p14:creationId xmlns:p14="http://schemas.microsoft.com/office/powerpoint/2010/main" val="2025832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34</a:t>
            </a:fld>
            <a:endParaRPr lang="zh-CN" altLang="en-US"/>
          </a:p>
        </p:txBody>
      </p:sp>
    </p:spTree>
    <p:extLst>
      <p:ext uri="{BB962C8B-B14F-4D97-AF65-F5344CB8AC3E}">
        <p14:creationId xmlns:p14="http://schemas.microsoft.com/office/powerpoint/2010/main" val="2025832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35</a:t>
            </a:fld>
            <a:endParaRPr lang="zh-CN" altLang="en-US"/>
          </a:p>
        </p:txBody>
      </p:sp>
    </p:spTree>
    <p:extLst>
      <p:ext uri="{BB962C8B-B14F-4D97-AF65-F5344CB8AC3E}">
        <p14:creationId xmlns:p14="http://schemas.microsoft.com/office/powerpoint/2010/main" val="4279587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36</a:t>
            </a:fld>
            <a:endParaRPr lang="zh-CN" altLang="en-US"/>
          </a:p>
        </p:txBody>
      </p:sp>
    </p:spTree>
    <p:extLst>
      <p:ext uri="{BB962C8B-B14F-4D97-AF65-F5344CB8AC3E}">
        <p14:creationId xmlns:p14="http://schemas.microsoft.com/office/powerpoint/2010/main" val="2857730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37</a:t>
            </a:fld>
            <a:endParaRPr lang="zh-CN" altLang="en-US"/>
          </a:p>
        </p:txBody>
      </p:sp>
    </p:spTree>
    <p:extLst>
      <p:ext uri="{BB962C8B-B14F-4D97-AF65-F5344CB8AC3E}">
        <p14:creationId xmlns:p14="http://schemas.microsoft.com/office/powerpoint/2010/main" val="1431099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38</a:t>
            </a:fld>
            <a:endParaRPr lang="zh-CN" altLang="en-US"/>
          </a:p>
        </p:txBody>
      </p:sp>
    </p:spTree>
    <p:extLst>
      <p:ext uri="{BB962C8B-B14F-4D97-AF65-F5344CB8AC3E}">
        <p14:creationId xmlns:p14="http://schemas.microsoft.com/office/powerpoint/2010/main" val="1431099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39</a:t>
            </a:fld>
            <a:endParaRPr lang="zh-CN" altLang="en-US"/>
          </a:p>
        </p:txBody>
      </p:sp>
    </p:spTree>
    <p:extLst>
      <p:ext uri="{BB962C8B-B14F-4D97-AF65-F5344CB8AC3E}">
        <p14:creationId xmlns:p14="http://schemas.microsoft.com/office/powerpoint/2010/main" val="143109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4</a:t>
            </a:fld>
            <a:endParaRPr lang="zh-CN" altLang="en-US"/>
          </a:p>
        </p:txBody>
      </p:sp>
    </p:spTree>
    <p:extLst>
      <p:ext uri="{BB962C8B-B14F-4D97-AF65-F5344CB8AC3E}">
        <p14:creationId xmlns:p14="http://schemas.microsoft.com/office/powerpoint/2010/main" val="9777521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40</a:t>
            </a:fld>
            <a:endParaRPr lang="zh-CN" altLang="en-US"/>
          </a:p>
        </p:txBody>
      </p:sp>
    </p:spTree>
    <p:extLst>
      <p:ext uri="{BB962C8B-B14F-4D97-AF65-F5344CB8AC3E}">
        <p14:creationId xmlns:p14="http://schemas.microsoft.com/office/powerpoint/2010/main" val="43090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41</a:t>
            </a:fld>
            <a:endParaRPr lang="zh-CN" altLang="en-US"/>
          </a:p>
        </p:txBody>
      </p:sp>
    </p:spTree>
    <p:extLst>
      <p:ext uri="{BB962C8B-B14F-4D97-AF65-F5344CB8AC3E}">
        <p14:creationId xmlns:p14="http://schemas.microsoft.com/office/powerpoint/2010/main" val="3117121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42</a:t>
            </a:fld>
            <a:endParaRPr lang="zh-CN" altLang="en-US"/>
          </a:p>
        </p:txBody>
      </p:sp>
    </p:spTree>
    <p:extLst>
      <p:ext uri="{BB962C8B-B14F-4D97-AF65-F5344CB8AC3E}">
        <p14:creationId xmlns:p14="http://schemas.microsoft.com/office/powerpoint/2010/main" val="15540443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43</a:t>
            </a:fld>
            <a:endParaRPr lang="zh-CN" altLang="en-US"/>
          </a:p>
        </p:txBody>
      </p:sp>
    </p:spTree>
    <p:extLst>
      <p:ext uri="{BB962C8B-B14F-4D97-AF65-F5344CB8AC3E}">
        <p14:creationId xmlns:p14="http://schemas.microsoft.com/office/powerpoint/2010/main" val="363199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44</a:t>
            </a:fld>
            <a:endParaRPr lang="zh-CN" altLang="en-US"/>
          </a:p>
        </p:txBody>
      </p:sp>
    </p:spTree>
    <p:extLst>
      <p:ext uri="{BB962C8B-B14F-4D97-AF65-F5344CB8AC3E}">
        <p14:creationId xmlns:p14="http://schemas.microsoft.com/office/powerpoint/2010/main" val="4026339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45</a:t>
            </a:fld>
            <a:endParaRPr lang="zh-CN" altLang="en-US"/>
          </a:p>
        </p:txBody>
      </p:sp>
    </p:spTree>
    <p:extLst>
      <p:ext uri="{BB962C8B-B14F-4D97-AF65-F5344CB8AC3E}">
        <p14:creationId xmlns:p14="http://schemas.microsoft.com/office/powerpoint/2010/main" val="4026339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46</a:t>
            </a:fld>
            <a:endParaRPr lang="zh-CN" altLang="en-US"/>
          </a:p>
        </p:txBody>
      </p:sp>
    </p:spTree>
    <p:extLst>
      <p:ext uri="{BB962C8B-B14F-4D97-AF65-F5344CB8AC3E}">
        <p14:creationId xmlns:p14="http://schemas.microsoft.com/office/powerpoint/2010/main" val="430906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smtClean="0"/>
              <a:t>相似关系是对数据流形结构的离散近似</a:t>
            </a:r>
            <a:endParaRPr lang="en-US" altLang="zh-CN" dirty="0" smtClean="0"/>
          </a:p>
          <a:p>
            <a:pPr lvl="2"/>
            <a:r>
              <a:rPr lang="zh-CN" altLang="en-US" dirty="0" smtClean="0"/>
              <a:t>好的聚类结果需要准确刻画数据间的相似性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47</a:t>
            </a:fld>
            <a:endParaRPr lang="zh-CN" altLang="en-US"/>
          </a:p>
        </p:txBody>
      </p:sp>
    </p:spTree>
    <p:extLst>
      <p:ext uri="{BB962C8B-B14F-4D97-AF65-F5344CB8AC3E}">
        <p14:creationId xmlns:p14="http://schemas.microsoft.com/office/powerpoint/2010/main" val="31171217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48</a:t>
            </a:fld>
            <a:endParaRPr lang="zh-CN" altLang="en-US"/>
          </a:p>
        </p:txBody>
      </p:sp>
    </p:spTree>
    <p:extLst>
      <p:ext uri="{BB962C8B-B14F-4D97-AF65-F5344CB8AC3E}">
        <p14:creationId xmlns:p14="http://schemas.microsoft.com/office/powerpoint/2010/main" val="15540443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49</a:t>
            </a:fld>
            <a:endParaRPr lang="zh-CN" altLang="en-US"/>
          </a:p>
        </p:txBody>
      </p:sp>
    </p:spTree>
    <p:extLst>
      <p:ext uri="{BB962C8B-B14F-4D97-AF65-F5344CB8AC3E}">
        <p14:creationId xmlns:p14="http://schemas.microsoft.com/office/powerpoint/2010/main" val="287573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5</a:t>
            </a:fld>
            <a:endParaRPr lang="zh-CN" altLang="en-US"/>
          </a:p>
        </p:txBody>
      </p:sp>
    </p:spTree>
    <p:extLst>
      <p:ext uri="{BB962C8B-B14F-4D97-AF65-F5344CB8AC3E}">
        <p14:creationId xmlns:p14="http://schemas.microsoft.com/office/powerpoint/2010/main" val="9777521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50</a:t>
            </a:fld>
            <a:endParaRPr lang="zh-CN" altLang="en-US"/>
          </a:p>
        </p:txBody>
      </p:sp>
    </p:spTree>
    <p:extLst>
      <p:ext uri="{BB962C8B-B14F-4D97-AF65-F5344CB8AC3E}">
        <p14:creationId xmlns:p14="http://schemas.microsoft.com/office/powerpoint/2010/main" val="2735915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51</a:t>
            </a:fld>
            <a:endParaRPr lang="zh-CN" altLang="en-US"/>
          </a:p>
        </p:txBody>
      </p:sp>
    </p:spTree>
    <p:extLst>
      <p:ext uri="{BB962C8B-B14F-4D97-AF65-F5344CB8AC3E}">
        <p14:creationId xmlns:p14="http://schemas.microsoft.com/office/powerpoint/2010/main" val="1589571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52</a:t>
            </a:fld>
            <a:endParaRPr lang="zh-CN" altLang="en-US"/>
          </a:p>
        </p:txBody>
      </p:sp>
    </p:spTree>
    <p:extLst>
      <p:ext uri="{BB962C8B-B14F-4D97-AF65-F5344CB8AC3E}">
        <p14:creationId xmlns:p14="http://schemas.microsoft.com/office/powerpoint/2010/main" val="43090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53</a:t>
            </a:fld>
            <a:endParaRPr lang="zh-CN" altLang="en-US"/>
          </a:p>
        </p:txBody>
      </p:sp>
    </p:spTree>
    <p:extLst>
      <p:ext uri="{BB962C8B-B14F-4D97-AF65-F5344CB8AC3E}">
        <p14:creationId xmlns:p14="http://schemas.microsoft.com/office/powerpoint/2010/main" val="16897008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54</a:t>
            </a:fld>
            <a:endParaRPr lang="zh-CN" altLang="en-US"/>
          </a:p>
        </p:txBody>
      </p:sp>
    </p:spTree>
    <p:extLst>
      <p:ext uri="{BB962C8B-B14F-4D97-AF65-F5344CB8AC3E}">
        <p14:creationId xmlns:p14="http://schemas.microsoft.com/office/powerpoint/2010/main" val="3382429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55</a:t>
            </a:fld>
            <a:endParaRPr lang="zh-CN" altLang="en-US"/>
          </a:p>
        </p:txBody>
      </p:sp>
    </p:spTree>
    <p:extLst>
      <p:ext uri="{BB962C8B-B14F-4D97-AF65-F5344CB8AC3E}">
        <p14:creationId xmlns:p14="http://schemas.microsoft.com/office/powerpoint/2010/main" val="16897008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56</a:t>
            </a:fld>
            <a:endParaRPr lang="zh-CN" altLang="en-US"/>
          </a:p>
        </p:txBody>
      </p:sp>
    </p:spTree>
    <p:extLst>
      <p:ext uri="{BB962C8B-B14F-4D97-AF65-F5344CB8AC3E}">
        <p14:creationId xmlns:p14="http://schemas.microsoft.com/office/powerpoint/2010/main" val="2702227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57</a:t>
            </a:fld>
            <a:endParaRPr lang="zh-CN" altLang="en-US"/>
          </a:p>
        </p:txBody>
      </p:sp>
    </p:spTree>
    <p:extLst>
      <p:ext uri="{BB962C8B-B14F-4D97-AF65-F5344CB8AC3E}">
        <p14:creationId xmlns:p14="http://schemas.microsoft.com/office/powerpoint/2010/main" val="16897008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58</a:t>
            </a:fld>
            <a:endParaRPr lang="zh-CN" altLang="en-US"/>
          </a:p>
        </p:txBody>
      </p:sp>
    </p:spTree>
    <p:extLst>
      <p:ext uri="{BB962C8B-B14F-4D97-AF65-F5344CB8AC3E}">
        <p14:creationId xmlns:p14="http://schemas.microsoft.com/office/powerpoint/2010/main" val="33192074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59</a:t>
            </a:fld>
            <a:endParaRPr lang="zh-CN" altLang="en-US"/>
          </a:p>
        </p:txBody>
      </p:sp>
    </p:spTree>
    <p:extLst>
      <p:ext uri="{BB962C8B-B14F-4D97-AF65-F5344CB8AC3E}">
        <p14:creationId xmlns:p14="http://schemas.microsoft.com/office/powerpoint/2010/main" val="1689700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6</a:t>
            </a:fld>
            <a:endParaRPr lang="zh-CN" altLang="en-US"/>
          </a:p>
        </p:txBody>
      </p:sp>
    </p:spTree>
    <p:extLst>
      <p:ext uri="{BB962C8B-B14F-4D97-AF65-F5344CB8AC3E}">
        <p14:creationId xmlns:p14="http://schemas.microsoft.com/office/powerpoint/2010/main" val="41410264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60</a:t>
            </a:fld>
            <a:endParaRPr lang="zh-CN" altLang="en-US"/>
          </a:p>
        </p:txBody>
      </p:sp>
    </p:spTree>
    <p:extLst>
      <p:ext uri="{BB962C8B-B14F-4D97-AF65-F5344CB8AC3E}">
        <p14:creationId xmlns:p14="http://schemas.microsoft.com/office/powerpoint/2010/main" val="32086778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61</a:t>
            </a:fld>
            <a:endParaRPr lang="zh-CN" altLang="en-US"/>
          </a:p>
        </p:txBody>
      </p:sp>
    </p:spTree>
    <p:extLst>
      <p:ext uri="{BB962C8B-B14F-4D97-AF65-F5344CB8AC3E}">
        <p14:creationId xmlns:p14="http://schemas.microsoft.com/office/powerpoint/2010/main" val="23131842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62</a:t>
            </a:fld>
            <a:endParaRPr lang="zh-CN" altLang="en-US"/>
          </a:p>
        </p:txBody>
      </p:sp>
    </p:spTree>
    <p:extLst>
      <p:ext uri="{BB962C8B-B14F-4D97-AF65-F5344CB8AC3E}">
        <p14:creationId xmlns:p14="http://schemas.microsoft.com/office/powerpoint/2010/main" val="23131842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63</a:t>
            </a:fld>
            <a:endParaRPr lang="zh-CN" altLang="en-US"/>
          </a:p>
        </p:txBody>
      </p:sp>
    </p:spTree>
    <p:extLst>
      <p:ext uri="{BB962C8B-B14F-4D97-AF65-F5344CB8AC3E}">
        <p14:creationId xmlns:p14="http://schemas.microsoft.com/office/powerpoint/2010/main" val="191236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D7E698-0821-4AD5-9ECC-F56E9F5FF179}" type="slidenum">
              <a:rPr lang="zh-CN" altLang="en-US" smtClean="0"/>
              <a:t>7</a:t>
            </a:fld>
            <a:endParaRPr lang="zh-CN" altLang="en-US"/>
          </a:p>
        </p:txBody>
      </p:sp>
    </p:spTree>
    <p:extLst>
      <p:ext uri="{BB962C8B-B14F-4D97-AF65-F5344CB8AC3E}">
        <p14:creationId xmlns:p14="http://schemas.microsoft.com/office/powerpoint/2010/main" val="414102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8</a:t>
            </a:fld>
            <a:endParaRPr lang="zh-CN" altLang="en-US"/>
          </a:p>
        </p:txBody>
      </p:sp>
    </p:spTree>
    <p:extLst>
      <p:ext uri="{BB962C8B-B14F-4D97-AF65-F5344CB8AC3E}">
        <p14:creationId xmlns:p14="http://schemas.microsoft.com/office/powerpoint/2010/main" val="4141026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D7E698-0821-4AD5-9ECC-F56E9F5FF179}" type="slidenum">
              <a:rPr lang="zh-CN" altLang="en-US" smtClean="0"/>
              <a:t>9</a:t>
            </a:fld>
            <a:endParaRPr lang="zh-CN" altLang="en-US"/>
          </a:p>
        </p:txBody>
      </p:sp>
    </p:spTree>
    <p:extLst>
      <p:ext uri="{BB962C8B-B14F-4D97-AF65-F5344CB8AC3E}">
        <p14:creationId xmlns:p14="http://schemas.microsoft.com/office/powerpoint/2010/main" val="43090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1"/>
          <p:cNvSpPr>
            <a:spLocks noChangeArrowheads="1"/>
          </p:cNvSpPr>
          <p:nvPr/>
        </p:nvSpPr>
        <p:spPr bwMode="auto">
          <a:xfrm>
            <a:off x="0" y="0"/>
            <a:ext cx="9144000" cy="5791200"/>
          </a:xfrm>
          <a:prstGeom prst="rect">
            <a:avLst/>
          </a:prstGeom>
          <a:gradFill rotWithShape="0">
            <a:gsLst>
              <a:gs pos="0">
                <a:srgbClr val="5078C3"/>
              </a:gs>
              <a:gs pos="100000">
                <a:srgbClr val="5078C3">
                  <a:gamma/>
                  <a:shade val="46275"/>
                  <a:invGamma/>
                </a:srgbClr>
              </a:gs>
            </a:gsLst>
            <a:path path="rect">
              <a:fillToRect r="100000" b="100000"/>
            </a:path>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pic>
        <p:nvPicPr>
          <p:cNvPr id="5" name="Picture 22" descr="Fiber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361363" y="4916488"/>
            <a:ext cx="782637" cy="798512"/>
          </a:xfrm>
          <a:prstGeom prst="rect">
            <a:avLst/>
          </a:prstGeom>
          <a:noFill/>
          <a:ln w="9525">
            <a:noFill/>
            <a:miter lim="800000"/>
            <a:headEnd/>
            <a:tailEnd/>
          </a:ln>
        </p:spPr>
      </p:pic>
      <p:sp>
        <p:nvSpPr>
          <p:cNvPr id="6" name="Rectangle 23"/>
          <p:cNvSpPr>
            <a:spLocks noChangeArrowheads="1"/>
          </p:cNvSpPr>
          <p:nvPr/>
        </p:nvSpPr>
        <p:spPr bwMode="auto">
          <a:xfrm>
            <a:off x="0" y="5795963"/>
            <a:ext cx="9144000" cy="36512"/>
          </a:xfrm>
          <a:prstGeom prst="rect">
            <a:avLst/>
          </a:prstGeom>
          <a:gradFill rotWithShape="0">
            <a:gsLst>
              <a:gs pos="0">
                <a:srgbClr val="CC3300"/>
              </a:gs>
              <a:gs pos="100000">
                <a:srgbClr val="FFFFFF"/>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graphicFrame>
        <p:nvGraphicFramePr>
          <p:cNvPr id="7" name="Object 0"/>
          <p:cNvGraphicFramePr>
            <a:graphicFrameLocks noChangeAspect="1"/>
          </p:cNvGraphicFramePr>
          <p:nvPr/>
        </p:nvGraphicFramePr>
        <p:xfrm>
          <a:off x="1881188" y="6165850"/>
          <a:ext cx="4110037" cy="388938"/>
        </p:xfrm>
        <a:graphic>
          <a:graphicData uri="http://schemas.openxmlformats.org/presentationml/2006/ole">
            <mc:AlternateContent xmlns:mc="http://schemas.openxmlformats.org/markup-compatibility/2006">
              <mc:Choice xmlns:v="urn:schemas-microsoft-com:vml" Requires="v">
                <p:oleObj spid="_x0000_s2156" name="位图图像" r:id="rId4" imgW="5159187" imgH="487826" progId="PBrush">
                  <p:embed/>
                </p:oleObj>
              </mc:Choice>
              <mc:Fallback>
                <p:oleObj name="位图图像" r:id="rId4" imgW="5159187" imgH="487826" progId="PBrush">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1188" y="6165850"/>
                        <a:ext cx="4110037" cy="38893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pic>
        <p:nvPicPr>
          <p:cNvPr id="8" name="Picture 16" descr="所徽"/>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034088" y="6164263"/>
            <a:ext cx="1130300" cy="417512"/>
          </a:xfrm>
          <a:prstGeom prst="rect">
            <a:avLst/>
          </a:prstGeom>
          <a:noFill/>
          <a:ln w="9525">
            <a:noFill/>
            <a:miter lim="800000"/>
            <a:headEnd/>
            <a:tailEnd/>
          </a:ln>
        </p:spPr>
      </p:pic>
      <p:sp>
        <p:nvSpPr>
          <p:cNvPr id="4102" name="Rectangle 6"/>
          <p:cNvSpPr>
            <a:spLocks noGrp="1" noChangeArrowheads="1"/>
          </p:cNvSpPr>
          <p:nvPr>
            <p:ph type="subTitle" idx="1"/>
          </p:nvPr>
        </p:nvSpPr>
        <p:spPr>
          <a:xfrm>
            <a:off x="1593850" y="4419600"/>
            <a:ext cx="6102350" cy="762000"/>
          </a:xfrm>
        </p:spPr>
        <p:txBody>
          <a:bodyPr/>
          <a:lstStyle>
            <a:lvl1pPr marL="0" indent="0" algn="ctr">
              <a:buFont typeface="Wingdings" pitchFamily="2" charset="2"/>
              <a:buNone/>
              <a:defRPr>
                <a:solidFill>
                  <a:srgbClr val="FFFF99"/>
                </a:solidFill>
                <a:ea typeface="楷体_GB2312" pitchFamily="49" charset="-122"/>
              </a:defRPr>
            </a:lvl1pPr>
          </a:lstStyle>
          <a:p>
            <a:r>
              <a:rPr lang="zh-CN" altLang="en-US" smtClean="0"/>
              <a:t>单击此处编辑母版副标题样式</a:t>
            </a:r>
            <a:endParaRPr lang="zh-CN" altLang="en-US"/>
          </a:p>
        </p:txBody>
      </p:sp>
      <p:sp>
        <p:nvSpPr>
          <p:cNvPr id="4101" name="Rectangle 5"/>
          <p:cNvSpPr>
            <a:spLocks noGrp="1" noChangeArrowheads="1"/>
          </p:cNvSpPr>
          <p:nvPr>
            <p:ph type="ctrTitle"/>
          </p:nvPr>
        </p:nvSpPr>
        <p:spPr>
          <a:xfrm>
            <a:off x="914400" y="2209800"/>
            <a:ext cx="7696200" cy="1219200"/>
          </a:xfrm>
        </p:spPr>
        <p:txBody>
          <a:bodyPr anchor="b"/>
          <a:lstStyle>
            <a:lvl1pPr algn="ctr">
              <a:defRPr sz="4400"/>
            </a:lvl1pPr>
          </a:lstStyle>
          <a:p>
            <a:r>
              <a:rPr lang="zh-CN" altLang="en-US" smtClean="0"/>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0"/>
            <a:ext cx="2147887" cy="6092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291263" cy="6092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8088313"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71488" y="1258888"/>
            <a:ext cx="4097337" cy="4833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1225" y="1258888"/>
            <a:ext cx="4098925" cy="4833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8088313"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71488" y="1258888"/>
            <a:ext cx="4097337" cy="4833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1225" y="1258888"/>
            <a:ext cx="4098925" cy="233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1225" y="3751263"/>
            <a:ext cx="4098925" cy="234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spcBef>
                <a:spcPts val="1200"/>
              </a:spcBef>
              <a:defRPr/>
            </a:lvl1pPr>
            <a:lvl2pPr marL="714375" indent="-266700">
              <a:spcBef>
                <a:spcPts val="1200"/>
              </a:spcBef>
              <a:defRPr/>
            </a:lvl2pPr>
            <a:lvl3pPr marL="1343025" indent="-200025">
              <a:defRPr/>
            </a:lvl3pPr>
            <a:lvl4pPr marL="1790700" indent="-190500">
              <a:defRPr/>
            </a:lvl4pPr>
            <a:lvl5pPr marL="2238375" indent="-180975">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3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1258888"/>
            <a:ext cx="4097337" cy="4833937"/>
          </a:xfrm>
        </p:spPr>
        <p:txBody>
          <a:bodyPr/>
          <a:lstStyle>
            <a:lvl1pPr>
              <a:defRPr sz="2800"/>
            </a:lvl1pPr>
            <a:lvl2pPr indent="0">
              <a:defRPr sz="2400"/>
            </a:lvl2pPr>
            <a:lvl3pPr indent="0">
              <a:defRPr sz="2000"/>
            </a:lvl3pPr>
            <a:lvl4pPr indent="0">
              <a:defRPr sz="1800"/>
            </a:lvl4pPr>
            <a:lvl5pPr indent="0">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721225" y="1258888"/>
            <a:ext cx="4098925" cy="4833937"/>
          </a:xfrm>
        </p:spPr>
        <p:txBody>
          <a:bodyPr/>
          <a:lstStyle>
            <a:lvl1pPr>
              <a:defRPr sz="2800"/>
            </a:lvl1pPr>
            <a:lvl2pPr indent="0">
              <a:defRPr sz="2400"/>
            </a:lvl2pPr>
            <a:lvl3pPr indent="0">
              <a:defRPr sz="2000"/>
            </a:lvl3pPr>
            <a:lvl4pPr indent="0">
              <a:defRPr sz="1800"/>
            </a:lvl4pPr>
            <a:lvl5pPr indent="0">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5" name="Rectangle 23"/>
          <p:cNvSpPr>
            <a:spLocks noChangeArrowheads="1"/>
          </p:cNvSpPr>
          <p:nvPr/>
        </p:nvSpPr>
        <p:spPr bwMode="auto">
          <a:xfrm>
            <a:off x="0" y="0"/>
            <a:ext cx="9144000" cy="76200"/>
          </a:xfrm>
          <a:prstGeom prst="rect">
            <a:avLst/>
          </a:prstGeom>
          <a:gradFill rotWithShape="1">
            <a:gsLst>
              <a:gs pos="0">
                <a:srgbClr val="FF9900"/>
              </a:gs>
              <a:gs pos="100000">
                <a:schemeClr val="bg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3094" name="Rectangle 22"/>
          <p:cNvSpPr>
            <a:spLocks noChangeArrowheads="1"/>
          </p:cNvSpPr>
          <p:nvPr/>
        </p:nvSpPr>
        <p:spPr bwMode="auto">
          <a:xfrm>
            <a:off x="0" y="6781800"/>
            <a:ext cx="9144000" cy="76200"/>
          </a:xfrm>
          <a:prstGeom prst="rect">
            <a:avLst/>
          </a:prstGeom>
          <a:gradFill rotWithShape="1">
            <a:gsLst>
              <a:gs pos="0">
                <a:srgbClr val="FFFFFF"/>
              </a:gs>
              <a:gs pos="100000">
                <a:srgbClr val="FF9900"/>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3082" name="Rectangle 10"/>
          <p:cNvSpPr>
            <a:spLocks noChangeArrowheads="1"/>
          </p:cNvSpPr>
          <p:nvPr/>
        </p:nvSpPr>
        <p:spPr bwMode="auto">
          <a:xfrm>
            <a:off x="0" y="76200"/>
            <a:ext cx="9144000" cy="914400"/>
          </a:xfrm>
          <a:prstGeom prst="rect">
            <a:avLst/>
          </a:prstGeom>
          <a:gradFill rotWithShape="0">
            <a:gsLst>
              <a:gs pos="0">
                <a:srgbClr val="5078C8"/>
              </a:gs>
              <a:gs pos="50000">
                <a:srgbClr val="5078C8">
                  <a:gamma/>
                  <a:shade val="46275"/>
                  <a:invGamma/>
                </a:srgbClr>
              </a:gs>
              <a:gs pos="100000">
                <a:srgbClr val="5078C8"/>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031" name="Rectangle 11"/>
          <p:cNvSpPr>
            <a:spLocks noGrp="1" noChangeArrowheads="1"/>
          </p:cNvSpPr>
          <p:nvPr>
            <p:ph type="title"/>
          </p:nvPr>
        </p:nvSpPr>
        <p:spPr bwMode="auto">
          <a:xfrm>
            <a:off x="228600" y="0"/>
            <a:ext cx="8088313"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2" name="Rectangle 20"/>
          <p:cNvSpPr>
            <a:spLocks noGrp="1" noChangeArrowheads="1"/>
          </p:cNvSpPr>
          <p:nvPr>
            <p:ph type="body" idx="1"/>
          </p:nvPr>
        </p:nvSpPr>
        <p:spPr bwMode="auto">
          <a:xfrm>
            <a:off x="471488" y="1258888"/>
            <a:ext cx="8348662" cy="4833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33" name="Picture 16" descr="所徽"/>
          <p:cNvPicPr>
            <a:picLocks noChangeAspect="1" noChangeArrowheads="1"/>
          </p:cNvPicPr>
          <p:nvPr/>
        </p:nvPicPr>
        <p:blipFill>
          <a:blip r:embed="rId16">
            <a:clrChange>
              <a:clrFrom>
                <a:srgbClr val="FFFFFF"/>
              </a:clrFrom>
              <a:clrTo>
                <a:srgbClr val="FFFFFF">
                  <a:alpha val="0"/>
                </a:srgbClr>
              </a:clrTo>
            </a:clrChange>
          </a:blip>
          <a:srcRect/>
          <a:stretch>
            <a:fillRect/>
          </a:stretch>
        </p:blipFill>
        <p:spPr bwMode="auto">
          <a:xfrm>
            <a:off x="7920038" y="6343650"/>
            <a:ext cx="1027112" cy="379413"/>
          </a:xfrm>
          <a:prstGeom prst="rect">
            <a:avLst/>
          </a:prstGeom>
          <a:noFill/>
          <a:ln w="9525">
            <a:noFill/>
            <a:miter lim="800000"/>
            <a:headEnd/>
            <a:tailEnd/>
          </a:ln>
        </p:spPr>
      </p:pic>
      <p:sp>
        <p:nvSpPr>
          <p:cNvPr id="3090" name="Rectangle 18"/>
          <p:cNvSpPr>
            <a:spLocks noChangeArrowheads="1"/>
          </p:cNvSpPr>
          <p:nvPr/>
        </p:nvSpPr>
        <p:spPr bwMode="auto">
          <a:xfrm>
            <a:off x="0" y="914400"/>
            <a:ext cx="9144000" cy="76200"/>
          </a:xfrm>
          <a:prstGeom prst="rect">
            <a:avLst/>
          </a:prstGeom>
          <a:gradFill rotWithShape="0">
            <a:gsLst>
              <a:gs pos="0">
                <a:srgbClr val="FFFFFF"/>
              </a:gs>
              <a:gs pos="100000">
                <a:srgbClr val="5078C8"/>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1035" name="Picture 30" descr="Fiber2"/>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382000" y="115888"/>
            <a:ext cx="782638" cy="798512"/>
          </a:xfrm>
          <a:prstGeom prst="rect">
            <a:avLst/>
          </a:prstGeom>
          <a:noFill/>
          <a:ln w="9525">
            <a:noFill/>
            <a:miter lim="800000"/>
            <a:headEnd/>
            <a:tailEnd/>
          </a:ln>
        </p:spPr>
      </p:pic>
      <p:graphicFrame>
        <p:nvGraphicFramePr>
          <p:cNvPr id="1026" name="Object 1024"/>
          <p:cNvGraphicFramePr>
            <a:graphicFrameLocks noChangeAspect="1"/>
          </p:cNvGraphicFramePr>
          <p:nvPr/>
        </p:nvGraphicFramePr>
        <p:xfrm>
          <a:off x="4797425" y="6376988"/>
          <a:ext cx="3087688" cy="292100"/>
        </p:xfrm>
        <a:graphic>
          <a:graphicData uri="http://schemas.openxmlformats.org/presentationml/2006/ole">
            <mc:AlternateContent xmlns:mc="http://schemas.openxmlformats.org/markup-compatibility/2006">
              <mc:Choice xmlns:v="urn:schemas-microsoft-com:vml" Requires="v">
                <p:oleObj spid="_x0000_s1132" name="位图图像" r:id="rId18" imgW="5159187" imgH="487826" progId="PBrush">
                  <p:embed/>
                </p:oleObj>
              </mc:Choice>
              <mc:Fallback>
                <p:oleObj name="位图图像" r:id="rId18" imgW="5159187" imgH="487826" progId="PBrush">
                  <p:embed/>
                  <p:pic>
                    <p:nvPicPr>
                      <p:cNvPr id="0" name="Object 10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97425" y="6376988"/>
                        <a:ext cx="3087688" cy="2921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660033"/>
                            </a:solidFill>
                            <a:miter lim="800000"/>
                            <a:headEnd/>
                            <a:tailEnd/>
                          </a14:hiddenLine>
                        </a:ext>
                        <a:ext uri="{AF507438-7753-43E0-B8FC-AC1667EBCBE1}">
                          <a14:hiddenEffects xmlns:a14="http://schemas.microsoft.com/office/drawing/2010/main">
                            <a:effectLst>
                              <a:outerShdw dist="107763" dir="18900000" algn="ctr" rotWithShape="0">
                                <a:srgbClr val="B2B2B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rtl="0" eaLnBrk="1" fontAlgn="base" hangingPunct="1">
        <a:spcBef>
          <a:spcPct val="0"/>
        </a:spcBef>
        <a:spcAft>
          <a:spcPct val="0"/>
        </a:spcAft>
        <a:defRPr kumimoji="1" sz="3200" b="1">
          <a:solidFill>
            <a:srgbClr val="FFFFFF"/>
          </a:solidFill>
          <a:latin typeface="+mj-lt"/>
          <a:ea typeface="+mj-ea"/>
          <a:cs typeface="+mj-cs"/>
        </a:defRPr>
      </a:lvl1pPr>
      <a:lvl2pPr algn="l" rtl="0" eaLnBrk="1" fontAlgn="base" hangingPunct="1">
        <a:spcBef>
          <a:spcPct val="0"/>
        </a:spcBef>
        <a:spcAft>
          <a:spcPct val="0"/>
        </a:spcAft>
        <a:defRPr kumimoji="1" sz="3200" b="1">
          <a:solidFill>
            <a:srgbClr val="FFFFFF"/>
          </a:solidFill>
          <a:latin typeface="Arial" charset="0"/>
          <a:ea typeface="黑体" pitchFamily="2" charset="-122"/>
        </a:defRPr>
      </a:lvl2pPr>
      <a:lvl3pPr algn="l" rtl="0" eaLnBrk="1" fontAlgn="base" hangingPunct="1">
        <a:spcBef>
          <a:spcPct val="0"/>
        </a:spcBef>
        <a:spcAft>
          <a:spcPct val="0"/>
        </a:spcAft>
        <a:defRPr kumimoji="1" sz="3200" b="1">
          <a:solidFill>
            <a:srgbClr val="FFFFFF"/>
          </a:solidFill>
          <a:latin typeface="Arial" charset="0"/>
          <a:ea typeface="黑体" pitchFamily="2" charset="-122"/>
        </a:defRPr>
      </a:lvl3pPr>
      <a:lvl4pPr algn="l" rtl="0" eaLnBrk="1" fontAlgn="base" hangingPunct="1">
        <a:spcBef>
          <a:spcPct val="0"/>
        </a:spcBef>
        <a:spcAft>
          <a:spcPct val="0"/>
        </a:spcAft>
        <a:defRPr kumimoji="1" sz="3200" b="1">
          <a:solidFill>
            <a:srgbClr val="FFFFFF"/>
          </a:solidFill>
          <a:latin typeface="Arial" charset="0"/>
          <a:ea typeface="黑体" pitchFamily="2" charset="-122"/>
        </a:defRPr>
      </a:lvl4pPr>
      <a:lvl5pPr algn="l" rtl="0" eaLnBrk="1" fontAlgn="base" hangingPunct="1">
        <a:spcBef>
          <a:spcPct val="0"/>
        </a:spcBef>
        <a:spcAft>
          <a:spcPct val="0"/>
        </a:spcAft>
        <a:defRPr kumimoji="1" sz="3200" b="1">
          <a:solidFill>
            <a:srgbClr val="FFFFFF"/>
          </a:solidFill>
          <a:latin typeface="Arial" charset="0"/>
          <a:ea typeface="黑体" pitchFamily="2" charset="-122"/>
        </a:defRPr>
      </a:lvl5pPr>
      <a:lvl6pPr marL="457200" algn="l" rtl="0" eaLnBrk="1" fontAlgn="base" hangingPunct="1">
        <a:spcBef>
          <a:spcPct val="0"/>
        </a:spcBef>
        <a:spcAft>
          <a:spcPct val="0"/>
        </a:spcAft>
        <a:defRPr kumimoji="1" sz="3200" b="1">
          <a:solidFill>
            <a:srgbClr val="FFFFFF"/>
          </a:solidFill>
          <a:latin typeface="Arial" charset="0"/>
          <a:ea typeface="黑体" pitchFamily="2" charset="-122"/>
        </a:defRPr>
      </a:lvl6pPr>
      <a:lvl7pPr marL="914400" algn="l" rtl="0" eaLnBrk="1" fontAlgn="base" hangingPunct="1">
        <a:spcBef>
          <a:spcPct val="0"/>
        </a:spcBef>
        <a:spcAft>
          <a:spcPct val="0"/>
        </a:spcAft>
        <a:defRPr kumimoji="1" sz="3200" b="1">
          <a:solidFill>
            <a:srgbClr val="FFFFFF"/>
          </a:solidFill>
          <a:latin typeface="Arial" charset="0"/>
          <a:ea typeface="黑体" pitchFamily="2" charset="-122"/>
        </a:defRPr>
      </a:lvl7pPr>
      <a:lvl8pPr marL="1371600" algn="l" rtl="0" eaLnBrk="1" fontAlgn="base" hangingPunct="1">
        <a:spcBef>
          <a:spcPct val="0"/>
        </a:spcBef>
        <a:spcAft>
          <a:spcPct val="0"/>
        </a:spcAft>
        <a:defRPr kumimoji="1" sz="3200" b="1">
          <a:solidFill>
            <a:srgbClr val="FFFFFF"/>
          </a:solidFill>
          <a:latin typeface="Arial" charset="0"/>
          <a:ea typeface="黑体" pitchFamily="2" charset="-122"/>
        </a:defRPr>
      </a:lvl8pPr>
      <a:lvl9pPr marL="1828800" algn="l" rtl="0" eaLnBrk="1" fontAlgn="base" hangingPunct="1">
        <a:spcBef>
          <a:spcPct val="0"/>
        </a:spcBef>
        <a:spcAft>
          <a:spcPct val="0"/>
        </a:spcAft>
        <a:defRPr kumimoji="1" sz="3200" b="1">
          <a:solidFill>
            <a:srgbClr val="FFFFFF"/>
          </a:solidFill>
          <a:latin typeface="Arial" charset="0"/>
          <a:ea typeface="黑体" pitchFamily="2" charset="-122"/>
        </a:defRPr>
      </a:lvl9pPr>
    </p:titleStyle>
    <p:bodyStyle>
      <a:lvl1pPr marL="342900" indent="-342900" algn="l" rtl="0" eaLnBrk="1" fontAlgn="base" hangingPunct="1">
        <a:spcBef>
          <a:spcPct val="30000"/>
        </a:spcBef>
        <a:spcAft>
          <a:spcPct val="0"/>
        </a:spcAft>
        <a:buClr>
          <a:srgbClr val="FF0000"/>
        </a:buClr>
        <a:buSzPct val="80000"/>
        <a:buFont typeface="Wingdings" pitchFamily="2" charset="2"/>
        <a:buChar char="Ø"/>
        <a:defRPr kumimoji="1" sz="2800" b="1">
          <a:solidFill>
            <a:srgbClr val="000066"/>
          </a:solidFill>
          <a:latin typeface="+mn-lt"/>
          <a:ea typeface="+mn-ea"/>
          <a:cs typeface="+mn-cs"/>
        </a:defRPr>
      </a:lvl1pPr>
      <a:lvl2pPr marL="742950" indent="-285750" algn="l" rtl="0" eaLnBrk="1" fontAlgn="base" hangingPunct="1">
        <a:spcBef>
          <a:spcPct val="30000"/>
        </a:spcBef>
        <a:spcAft>
          <a:spcPct val="0"/>
        </a:spcAft>
        <a:buClr>
          <a:srgbClr val="000066"/>
        </a:buClr>
        <a:buSzPct val="65000"/>
        <a:buFont typeface="Wingdings" pitchFamily="2" charset="2"/>
        <a:buChar char=""/>
        <a:defRPr kumimoji="1" sz="2400" b="1">
          <a:solidFill>
            <a:srgbClr val="0000FF"/>
          </a:solidFill>
          <a:latin typeface="+mn-lt"/>
          <a:ea typeface="宋体" pitchFamily="2" charset="-122"/>
        </a:defRPr>
      </a:lvl2pPr>
      <a:lvl3pPr marL="1143000" indent="-228600" algn="l" rtl="0" eaLnBrk="1" fontAlgn="base" hangingPunct="1">
        <a:spcBef>
          <a:spcPct val="30000"/>
        </a:spcBef>
        <a:spcAft>
          <a:spcPct val="0"/>
        </a:spcAft>
        <a:buClr>
          <a:srgbClr val="0000CC"/>
        </a:buClr>
        <a:buSzPct val="65000"/>
        <a:buFont typeface="Wingdings" pitchFamily="2" charset="2"/>
        <a:buChar char="n"/>
        <a:defRPr kumimoji="1" sz="2000" b="1">
          <a:solidFill>
            <a:srgbClr val="993300"/>
          </a:solidFill>
          <a:latin typeface="+mn-lt"/>
          <a:ea typeface="宋体" pitchFamily="2" charset="-122"/>
        </a:defRPr>
      </a:lvl3pPr>
      <a:lvl4pPr marL="1600200" indent="-228600" algn="l" rtl="0" eaLnBrk="1" fontAlgn="base" hangingPunct="1">
        <a:spcBef>
          <a:spcPct val="30000"/>
        </a:spcBef>
        <a:spcAft>
          <a:spcPct val="0"/>
        </a:spcAft>
        <a:buClr>
          <a:srgbClr val="993300"/>
        </a:buClr>
        <a:buSzPct val="60000"/>
        <a:buFont typeface="Wingdings" pitchFamily="2" charset="2"/>
        <a:buChar char="è"/>
        <a:defRPr kumimoji="1" sz="2000" b="1">
          <a:solidFill>
            <a:schemeClr val="bg2"/>
          </a:solidFill>
          <a:latin typeface="+mn-lt"/>
          <a:ea typeface="宋体" pitchFamily="2" charset="-122"/>
        </a:defRPr>
      </a:lvl4pPr>
      <a:lvl5pPr marL="2057400" indent="-228600"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5pPr>
      <a:lvl6pPr marL="2514600" indent="-228600"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6pPr>
      <a:lvl7pPr marL="2971800" indent="-228600"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7pPr>
      <a:lvl8pPr marL="3429000" indent="-228600"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8pPr>
      <a:lvl9pPr marL="3886200" indent="-228600"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42.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4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4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5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1547664" y="3356992"/>
            <a:ext cx="6102350" cy="2160240"/>
          </a:xfrm>
        </p:spPr>
        <p:txBody>
          <a:bodyPr/>
          <a:lstStyle/>
          <a:p>
            <a:pPr algn="l"/>
            <a:r>
              <a:rPr lang="zh-CN" altLang="en-US" sz="2600" dirty="0" smtClean="0"/>
              <a:t>            答辩人：  杜   亮</a:t>
            </a:r>
            <a:endParaRPr lang="en-US" altLang="zh-CN" sz="2600" dirty="0" smtClean="0"/>
          </a:p>
          <a:p>
            <a:pPr algn="l"/>
            <a:r>
              <a:rPr lang="zh-CN" altLang="en-US" sz="2600" dirty="0" smtClean="0"/>
              <a:t>            导    师： 沈一栋  研究员</a:t>
            </a:r>
            <a:endParaRPr lang="en-US" altLang="zh-CN" sz="2600" dirty="0" smtClean="0"/>
          </a:p>
          <a:p>
            <a:pPr algn="l"/>
            <a:r>
              <a:rPr lang="zh-CN" altLang="en-US" sz="2600" dirty="0" smtClean="0"/>
              <a:t>            专    业： 计算机软件与理论</a:t>
            </a:r>
            <a:endParaRPr lang="en-US" altLang="zh-CN" sz="2600" dirty="0" smtClean="0"/>
          </a:p>
          <a:p>
            <a:pPr algn="l"/>
            <a:r>
              <a:rPr lang="zh-CN" altLang="en-US" sz="2600" dirty="0" smtClean="0"/>
              <a:t>            时    间： </a:t>
            </a:r>
            <a:r>
              <a:rPr lang="en-US" altLang="zh-CN" sz="2600" dirty="0" smtClean="0"/>
              <a:t>2013</a:t>
            </a:r>
            <a:r>
              <a:rPr lang="zh-CN" altLang="en-US" sz="2600" dirty="0" smtClean="0"/>
              <a:t>年</a:t>
            </a:r>
            <a:r>
              <a:rPr lang="en-US" altLang="zh-CN" sz="2600" dirty="0" smtClean="0"/>
              <a:t>5</a:t>
            </a:r>
            <a:r>
              <a:rPr lang="zh-CN" altLang="en-US" sz="2600" dirty="0" smtClean="0"/>
              <a:t>月</a:t>
            </a:r>
            <a:r>
              <a:rPr lang="en-US" altLang="zh-CN" sz="2600" dirty="0" smtClean="0"/>
              <a:t>27</a:t>
            </a:r>
            <a:r>
              <a:rPr lang="zh-CN" altLang="en-US" sz="2600" dirty="0" smtClean="0"/>
              <a:t>日</a:t>
            </a:r>
            <a:endParaRPr lang="zh-CN" altLang="en-US" sz="2600" dirty="0"/>
          </a:p>
        </p:txBody>
      </p:sp>
      <p:sp>
        <p:nvSpPr>
          <p:cNvPr id="3" name="标题 2"/>
          <p:cNvSpPr>
            <a:spLocks noGrp="1"/>
          </p:cNvSpPr>
          <p:nvPr>
            <p:ph type="ctrTitle"/>
          </p:nvPr>
        </p:nvSpPr>
        <p:spPr>
          <a:xfrm>
            <a:off x="914400" y="1556792"/>
            <a:ext cx="7696200" cy="1440160"/>
          </a:xfrm>
        </p:spPr>
        <p:txBody>
          <a:bodyPr/>
          <a:lstStyle/>
          <a:p>
            <a:r>
              <a:rPr lang="zh-CN" altLang="en-US" dirty="0" smtClean="0"/>
              <a:t>基于鲁棒非负矩阵分解</a:t>
            </a:r>
            <a:r>
              <a:rPr lang="en-US" altLang="zh-CN" dirty="0" smtClean="0"/>
              <a:t/>
            </a:r>
            <a:br>
              <a:rPr lang="en-US" altLang="zh-CN" dirty="0" smtClean="0"/>
            </a:br>
            <a:r>
              <a:rPr lang="zh-CN" altLang="en-US" dirty="0" smtClean="0"/>
              <a:t>的聚类方法研究</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动机</a:t>
            </a:r>
            <a:endParaRPr lang="zh-CN" altLang="en-US" dirty="0"/>
          </a:p>
        </p:txBody>
      </p:sp>
      <p:sp>
        <p:nvSpPr>
          <p:cNvPr id="3" name="内容占位符 2"/>
          <p:cNvSpPr>
            <a:spLocks noGrp="1"/>
          </p:cNvSpPr>
          <p:nvPr>
            <p:ph idx="1"/>
          </p:nvPr>
        </p:nvSpPr>
        <p:spPr/>
        <p:txBody>
          <a:bodyPr/>
          <a:lstStyle/>
          <a:p>
            <a:r>
              <a:rPr lang="zh-CN" altLang="en-US" dirty="0" smtClean="0"/>
              <a:t>噪声环境下的标准非负矩阵分解</a:t>
            </a:r>
            <a:endParaRPr lang="en-US" altLang="zh-CN" dirty="0" smtClean="0"/>
          </a:p>
          <a:p>
            <a:endParaRPr lang="en-US" altLang="zh-CN" dirty="0"/>
          </a:p>
          <a:p>
            <a:endParaRPr lang="en-US" altLang="zh-CN" dirty="0" smtClean="0"/>
          </a:p>
          <a:p>
            <a:endParaRPr lang="en-US" altLang="zh-CN" dirty="0"/>
          </a:p>
          <a:p>
            <a:pPr lvl="1"/>
            <a:endParaRPr lang="en-US" altLang="zh-CN" dirty="0" smtClean="0"/>
          </a:p>
        </p:txBody>
      </p:sp>
      <p:grpSp>
        <p:nvGrpSpPr>
          <p:cNvPr id="13" name="组合 12"/>
          <p:cNvGrpSpPr/>
          <p:nvPr/>
        </p:nvGrpSpPr>
        <p:grpSpPr>
          <a:xfrm>
            <a:off x="406277" y="3305715"/>
            <a:ext cx="4318739" cy="1244055"/>
            <a:chOff x="2922166" y="1626297"/>
            <a:chExt cx="4318739" cy="1244055"/>
          </a:xfrm>
        </p:grpSpPr>
        <p:sp>
          <p:nvSpPr>
            <p:cNvPr id="11" name="TextBox 10"/>
            <p:cNvSpPr txBox="1"/>
            <p:nvPr/>
          </p:nvSpPr>
          <p:spPr>
            <a:xfrm>
              <a:off x="2922166" y="1626297"/>
              <a:ext cx="1107996" cy="369332"/>
            </a:xfrm>
            <a:prstGeom prst="rect">
              <a:avLst/>
            </a:prstGeom>
            <a:noFill/>
          </p:spPr>
          <p:txBody>
            <a:bodyPr wrap="none" rtlCol="0">
              <a:spAutoFit/>
            </a:bodyPr>
            <a:lstStyle/>
            <a:p>
              <a:r>
                <a:rPr lang="zh-CN" altLang="en-US" dirty="0" smtClean="0"/>
                <a:t>观测数据</a:t>
              </a:r>
              <a:endParaRPr lang="zh-CN" altLang="en-US" dirty="0"/>
            </a:p>
          </p:txBody>
        </p:sp>
        <p:cxnSp>
          <p:nvCxnSpPr>
            <p:cNvPr id="14" name="直接箭头连接符 13"/>
            <p:cNvCxnSpPr>
              <a:endCxn id="10" idx="0"/>
            </p:cNvCxnSpPr>
            <p:nvPr/>
          </p:nvCxnSpPr>
          <p:spPr bwMode="auto">
            <a:xfrm flipH="1">
              <a:off x="3324484" y="1995629"/>
              <a:ext cx="151680" cy="207973"/>
            </a:xfrm>
            <a:prstGeom prst="straightConnector1">
              <a:avLst/>
            </a:prstGeom>
            <a:solidFill>
              <a:srgbClr val="FFCC66"/>
            </a:solidFill>
            <a:ln w="9525" cap="flat" cmpd="sng" algn="ctr">
              <a:solidFill>
                <a:schemeClr val="tx1"/>
              </a:solidFill>
              <a:prstDash val="solid"/>
              <a:round/>
              <a:headEnd type="none" w="med" len="med"/>
              <a:tailEnd type="arrow"/>
            </a:ln>
            <a:effectLst/>
          </p:spPr>
        </p:cxnSp>
        <p:sp>
          <p:nvSpPr>
            <p:cNvPr id="17" name="TextBox 16"/>
            <p:cNvSpPr txBox="1"/>
            <p:nvPr/>
          </p:nvSpPr>
          <p:spPr>
            <a:xfrm>
              <a:off x="4938390" y="1698587"/>
              <a:ext cx="2262158" cy="369332"/>
            </a:xfrm>
            <a:prstGeom prst="rect">
              <a:avLst/>
            </a:prstGeom>
            <a:noFill/>
          </p:spPr>
          <p:txBody>
            <a:bodyPr wrap="none" rtlCol="0">
              <a:spAutoFit/>
            </a:bodyPr>
            <a:lstStyle/>
            <a:p>
              <a:r>
                <a:rPr lang="zh-CN" altLang="en-US" dirty="0" smtClean="0"/>
                <a:t>未观测到的真实数据</a:t>
              </a:r>
              <a:endParaRPr lang="zh-CN" altLang="en-US" dirty="0"/>
            </a:p>
          </p:txBody>
        </p:sp>
        <p:cxnSp>
          <p:nvCxnSpPr>
            <p:cNvPr id="18" name="直接箭头连接符 17"/>
            <p:cNvCxnSpPr>
              <a:stCxn id="17" idx="1"/>
              <a:endCxn id="8" idx="0"/>
            </p:cNvCxnSpPr>
            <p:nvPr/>
          </p:nvCxnSpPr>
          <p:spPr bwMode="auto">
            <a:xfrm flipH="1">
              <a:off x="4545881" y="1883253"/>
              <a:ext cx="392509" cy="320349"/>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nvGrpSpPr>
            <p:cNvPr id="25" name="组合 24"/>
            <p:cNvGrpSpPr/>
            <p:nvPr/>
          </p:nvGrpSpPr>
          <p:grpSpPr>
            <a:xfrm>
              <a:off x="3000448" y="2203602"/>
              <a:ext cx="3083720" cy="666750"/>
              <a:chOff x="2847576" y="2348880"/>
              <a:chExt cx="3083720" cy="666750"/>
            </a:xfrm>
          </p:grpSpPr>
          <p:grpSp>
            <p:nvGrpSpPr>
              <p:cNvPr id="12" name="组合 11"/>
              <p:cNvGrpSpPr/>
              <p:nvPr/>
            </p:nvGrpSpPr>
            <p:grpSpPr>
              <a:xfrm>
                <a:off x="2847576" y="2348880"/>
                <a:ext cx="3083720" cy="666750"/>
                <a:chOff x="1203378" y="2348880"/>
                <a:chExt cx="3083720" cy="666750"/>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523" y="2348880"/>
                  <a:ext cx="30765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 8"/>
                <p:cNvSpPr/>
                <p:nvPr/>
              </p:nvSpPr>
              <p:spPr bwMode="auto">
                <a:xfrm>
                  <a:off x="2483768" y="2348880"/>
                  <a:ext cx="648072" cy="666750"/>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圆角矩形 9"/>
                <p:cNvSpPr/>
                <p:nvPr/>
              </p:nvSpPr>
              <p:spPr bwMode="auto">
                <a:xfrm>
                  <a:off x="1203378" y="2348880"/>
                  <a:ext cx="648072" cy="666750"/>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1" name="圆角矩形 20"/>
              <p:cNvSpPr/>
              <p:nvPr/>
            </p:nvSpPr>
            <p:spPr bwMode="auto">
              <a:xfrm>
                <a:off x="5220072" y="2348880"/>
                <a:ext cx="648072" cy="666750"/>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2" name="TextBox 21"/>
            <p:cNvSpPr txBox="1"/>
            <p:nvPr/>
          </p:nvSpPr>
          <p:spPr>
            <a:xfrm>
              <a:off x="6594574" y="2352648"/>
              <a:ext cx="646331" cy="369332"/>
            </a:xfrm>
            <a:prstGeom prst="rect">
              <a:avLst/>
            </a:prstGeom>
            <a:noFill/>
          </p:spPr>
          <p:txBody>
            <a:bodyPr wrap="none" rtlCol="0">
              <a:spAutoFit/>
            </a:bodyPr>
            <a:lstStyle/>
            <a:p>
              <a:r>
                <a:rPr lang="zh-CN" altLang="en-US" dirty="0" smtClean="0"/>
                <a:t>噪声</a:t>
              </a:r>
              <a:endParaRPr lang="zh-CN" altLang="en-US" dirty="0"/>
            </a:p>
          </p:txBody>
        </p:sp>
        <p:cxnSp>
          <p:nvCxnSpPr>
            <p:cNvPr id="23" name="直接箭头连接符 22"/>
            <p:cNvCxnSpPr>
              <a:stCxn id="22" idx="1"/>
              <a:endCxn id="8" idx="3"/>
            </p:cNvCxnSpPr>
            <p:nvPr/>
          </p:nvCxnSpPr>
          <p:spPr bwMode="auto">
            <a:xfrm flipH="1" flipV="1">
              <a:off x="6084168" y="2536977"/>
              <a:ext cx="510406" cy="337"/>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pic>
        <p:nvPicPr>
          <p:cNvPr id="2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573" y="1823199"/>
            <a:ext cx="3561498" cy="108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978" y="2060848"/>
            <a:ext cx="22669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9" name="组合 38"/>
          <p:cNvGrpSpPr/>
          <p:nvPr/>
        </p:nvGrpSpPr>
        <p:grpSpPr>
          <a:xfrm>
            <a:off x="5197183" y="3172081"/>
            <a:ext cx="3600400" cy="1747829"/>
            <a:chOff x="5508104" y="2348880"/>
            <a:chExt cx="3600400" cy="1747829"/>
          </a:xfrm>
        </p:grpSpPr>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3565094"/>
              <a:ext cx="1872208" cy="53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8" name="组合 27"/>
            <p:cNvGrpSpPr/>
            <p:nvPr/>
          </p:nvGrpSpPr>
          <p:grpSpPr>
            <a:xfrm>
              <a:off x="5544462" y="2348880"/>
              <a:ext cx="3564042" cy="1482022"/>
              <a:chOff x="5544462" y="2348880"/>
              <a:chExt cx="3564042" cy="1482022"/>
            </a:xfrm>
          </p:grpSpPr>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4462" y="2970590"/>
                <a:ext cx="3203848" cy="63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8000508" y="2348880"/>
                <a:ext cx="1107996" cy="369332"/>
              </a:xfrm>
              <a:prstGeom prst="rect">
                <a:avLst/>
              </a:prstGeom>
              <a:noFill/>
            </p:spPr>
            <p:txBody>
              <a:bodyPr wrap="none" rtlCol="0">
                <a:spAutoFit/>
              </a:bodyPr>
              <a:lstStyle/>
              <a:p>
                <a:r>
                  <a:rPr lang="zh-CN" altLang="en-US" dirty="0" smtClean="0"/>
                  <a:t>实际情况</a:t>
                </a:r>
                <a:endParaRPr lang="zh-CN" altLang="en-US" dirty="0"/>
              </a:p>
            </p:txBody>
          </p:sp>
          <p:cxnSp>
            <p:nvCxnSpPr>
              <p:cNvPr id="34" name="直接箭头连接符 33"/>
              <p:cNvCxnSpPr>
                <a:stCxn id="37" idx="1"/>
                <a:endCxn id="4098" idx="3"/>
              </p:cNvCxnSpPr>
              <p:nvPr/>
            </p:nvCxnSpPr>
            <p:spPr bwMode="auto">
              <a:xfrm flipH="1">
                <a:off x="7380312" y="3829690"/>
                <a:ext cx="603871" cy="1212"/>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sp>
          <p:nvSpPr>
            <p:cNvPr id="37" name="TextBox 36"/>
            <p:cNvSpPr txBox="1"/>
            <p:nvPr/>
          </p:nvSpPr>
          <p:spPr>
            <a:xfrm>
              <a:off x="7984183" y="3645024"/>
              <a:ext cx="1107996" cy="369332"/>
            </a:xfrm>
            <a:prstGeom prst="rect">
              <a:avLst/>
            </a:prstGeom>
            <a:noFill/>
          </p:spPr>
          <p:txBody>
            <a:bodyPr wrap="none" rtlCol="0">
              <a:spAutoFit/>
            </a:bodyPr>
            <a:lstStyle/>
            <a:p>
              <a:r>
                <a:rPr lang="zh-CN" altLang="en-US" dirty="0" smtClean="0"/>
                <a:t>理想情况</a:t>
              </a:r>
              <a:endParaRPr lang="zh-CN" altLang="en-US" dirty="0"/>
            </a:p>
          </p:txBody>
        </p:sp>
        <p:cxnSp>
          <p:nvCxnSpPr>
            <p:cNvPr id="40" name="直接箭头连接符 39"/>
            <p:cNvCxnSpPr>
              <a:stCxn id="33" idx="1"/>
              <a:endCxn id="4100" idx="0"/>
            </p:cNvCxnSpPr>
            <p:nvPr/>
          </p:nvCxnSpPr>
          <p:spPr bwMode="auto">
            <a:xfrm flipH="1">
              <a:off x="7146386" y="2533546"/>
              <a:ext cx="854122" cy="437044"/>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273" y="5150001"/>
            <a:ext cx="5910808" cy="87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403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49979" y="2132856"/>
            <a:ext cx="6494429" cy="736244"/>
            <a:chOff x="1619672" y="2783026"/>
            <a:chExt cx="7163966" cy="858748"/>
          </a:xfrm>
        </p:grpSpPr>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3026"/>
              <a:ext cx="7163966" cy="858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3851920" y="2950078"/>
              <a:ext cx="432048" cy="4069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8244408" y="2950078"/>
              <a:ext cx="432048" cy="4069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smtClean="0"/>
              <a:t>动机</a:t>
            </a:r>
            <a:endParaRPr lang="zh-CN" altLang="en-US" dirty="0"/>
          </a:p>
        </p:txBody>
      </p:sp>
      <p:sp>
        <p:nvSpPr>
          <p:cNvPr id="3" name="内容占位符 2"/>
          <p:cNvSpPr>
            <a:spLocks noGrp="1"/>
          </p:cNvSpPr>
          <p:nvPr>
            <p:ph idx="1"/>
          </p:nvPr>
        </p:nvSpPr>
        <p:spPr>
          <a:xfrm>
            <a:off x="471488" y="1258888"/>
            <a:ext cx="8348662" cy="5122440"/>
          </a:xfrm>
        </p:spPr>
        <p:txBody>
          <a:bodyPr/>
          <a:lstStyle/>
          <a:p>
            <a:r>
              <a:rPr lang="zh-CN" altLang="en-US" dirty="0" smtClean="0"/>
              <a:t>标准非负矩阵分解对非高斯噪声敏感</a:t>
            </a:r>
            <a:endParaRPr lang="en-US" altLang="zh-CN" dirty="0"/>
          </a:p>
          <a:p>
            <a:pPr lvl="1"/>
            <a:r>
              <a:rPr lang="zh-CN" altLang="en-US" dirty="0" smtClean="0"/>
              <a:t>重构</a:t>
            </a:r>
            <a:r>
              <a:rPr lang="zh-CN" altLang="en-US" dirty="0"/>
              <a:t>误差最小化</a:t>
            </a:r>
            <a:r>
              <a:rPr lang="zh-CN" altLang="en-US" dirty="0" smtClean="0"/>
              <a:t>角度</a:t>
            </a:r>
            <a:endParaRPr lang="en-US" altLang="zh-CN" dirty="0"/>
          </a:p>
          <a:p>
            <a:pPr lvl="1"/>
            <a:endParaRPr lang="en-US" altLang="zh-CN" dirty="0" smtClean="0"/>
          </a:p>
          <a:p>
            <a:pPr lvl="2"/>
            <a:r>
              <a:rPr lang="zh-CN" altLang="en-US" dirty="0" smtClean="0"/>
              <a:t>噪声较小，甚至接近</a:t>
            </a:r>
            <a:r>
              <a:rPr lang="en-US" altLang="zh-CN" dirty="0" smtClean="0"/>
              <a:t>0</a:t>
            </a:r>
            <a:r>
              <a:rPr lang="zh-CN" altLang="en-US" dirty="0" smtClean="0"/>
              <a:t>时，重构误差支配损失函数</a:t>
            </a:r>
            <a:endParaRPr lang="en-US" altLang="zh-CN" dirty="0" smtClean="0"/>
          </a:p>
          <a:p>
            <a:pPr lvl="2"/>
            <a:r>
              <a:rPr lang="zh-CN" altLang="en-US" dirty="0" smtClean="0"/>
              <a:t>噪声较大时，大</a:t>
            </a:r>
            <a:r>
              <a:rPr lang="zh-CN" altLang="en-US" dirty="0"/>
              <a:t>噪声</a:t>
            </a:r>
            <a:r>
              <a:rPr lang="zh-CN" altLang="en-US" dirty="0" smtClean="0"/>
              <a:t>支配损失函数！</a:t>
            </a:r>
            <a:endParaRPr lang="en-US" altLang="zh-CN" dirty="0" smtClean="0"/>
          </a:p>
          <a:p>
            <a:pPr lvl="3"/>
            <a:r>
              <a:rPr lang="zh-CN" altLang="en-US" dirty="0" smtClean="0"/>
              <a:t>单个大噪声都可能任意改变分解结果</a:t>
            </a:r>
            <a:endParaRPr lang="zh-CN" altLang="en-US" dirty="0"/>
          </a:p>
          <a:p>
            <a:pPr lvl="1"/>
            <a:r>
              <a:rPr lang="zh-CN" altLang="en-US" dirty="0" smtClean="0"/>
              <a:t>概率</a:t>
            </a:r>
            <a:r>
              <a:rPr lang="zh-CN" altLang="en-US" dirty="0"/>
              <a:t>似然最大化角度</a:t>
            </a:r>
          </a:p>
          <a:p>
            <a:pPr lvl="2"/>
            <a:r>
              <a:rPr lang="zh-CN" altLang="en-US" dirty="0" smtClean="0"/>
              <a:t>噪声服从</a:t>
            </a:r>
            <a:r>
              <a:rPr lang="en-US" altLang="zh-CN" dirty="0" smtClean="0"/>
              <a:t>0</a:t>
            </a:r>
            <a:r>
              <a:rPr lang="zh-CN" altLang="en-US" dirty="0" smtClean="0"/>
              <a:t>均值高斯分布时</a:t>
            </a:r>
            <a:endParaRPr lang="en-US" altLang="zh-CN" dirty="0" smtClean="0"/>
          </a:p>
          <a:p>
            <a:pPr lvl="2"/>
            <a:endParaRPr lang="en-US" altLang="zh-CN" dirty="0"/>
          </a:p>
          <a:p>
            <a:pPr lvl="2"/>
            <a:endParaRPr lang="en-US" altLang="zh-CN" dirty="0" smtClean="0"/>
          </a:p>
          <a:p>
            <a:pPr lvl="2"/>
            <a:r>
              <a:rPr lang="en-US" altLang="zh-CN" dirty="0" smtClean="0"/>
              <a:t>99.7%</a:t>
            </a:r>
            <a:r>
              <a:rPr lang="zh-CN" altLang="en-US" dirty="0" smtClean="0"/>
              <a:t>的噪声高度集中于均值附近</a:t>
            </a:r>
            <a:endParaRPr lang="en-US" altLang="zh-CN" dirty="0" smtClean="0"/>
          </a:p>
          <a:p>
            <a:pPr lvl="3"/>
            <a:r>
              <a:rPr lang="zh-CN" altLang="en-US" dirty="0" smtClean="0"/>
              <a:t>当噪声大量远离均值时，噪声不可忽略</a:t>
            </a:r>
            <a:endParaRPr lang="zh-CN" altLang="en-US" dirty="0"/>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340" y="4896335"/>
            <a:ext cx="6238378" cy="693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8862" y="5342024"/>
            <a:ext cx="1773424" cy="148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322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鲁棒损失函数</a:t>
            </a:r>
            <a:endParaRPr lang="zh-CN" altLang="en-US" dirty="0"/>
          </a:p>
        </p:txBody>
      </p:sp>
      <p:sp>
        <p:nvSpPr>
          <p:cNvPr id="3" name="内容占位符 2"/>
          <p:cNvSpPr>
            <a:spLocks noGrp="1"/>
          </p:cNvSpPr>
          <p:nvPr>
            <p:ph idx="1"/>
          </p:nvPr>
        </p:nvSpPr>
        <p:spPr/>
        <p:txBody>
          <a:bodyPr/>
          <a:lstStyle/>
          <a:p>
            <a:r>
              <a:rPr lang="zh-CN" altLang="en-US" dirty="0" smtClean="0"/>
              <a:t>标准非负矩阵分解 </a:t>
            </a:r>
            <a:r>
              <a:rPr lang="en-US" altLang="zh-CN" dirty="0" smtClean="0"/>
              <a:t>-&gt; </a:t>
            </a:r>
            <a:r>
              <a:rPr lang="zh-CN" altLang="en-US" dirty="0" smtClean="0"/>
              <a:t>鲁棒</a:t>
            </a:r>
            <a:r>
              <a:rPr lang="zh-CN" altLang="en-US" dirty="0"/>
              <a:t>非负矩阵</a:t>
            </a:r>
            <a:r>
              <a:rPr lang="zh-CN" altLang="en-US" dirty="0" smtClean="0"/>
              <a:t>分解</a:t>
            </a:r>
            <a:endParaRPr lang="en-US" altLang="zh-CN" dirty="0" smtClean="0"/>
          </a:p>
          <a:p>
            <a:pPr lvl="1"/>
            <a:r>
              <a:rPr lang="zh-CN" altLang="en-US" dirty="0" smtClean="0"/>
              <a:t>标准二次损失函数</a:t>
            </a:r>
            <a:r>
              <a:rPr lang="en-US" altLang="zh-CN" dirty="0" smtClean="0"/>
              <a:t>(</a:t>
            </a:r>
            <a:r>
              <a:rPr lang="zh-CN" altLang="en-US" dirty="0" smtClean="0"/>
              <a:t>平方损失</a:t>
            </a:r>
            <a:r>
              <a:rPr lang="en-US" altLang="zh-CN" dirty="0" smtClean="0"/>
              <a:t>) -&gt; </a:t>
            </a:r>
            <a:r>
              <a:rPr lang="zh-CN" altLang="en-US" dirty="0" smtClean="0">
                <a:solidFill>
                  <a:srgbClr val="FF0000"/>
                </a:solidFill>
              </a:rPr>
              <a:t>鲁棒损失</a:t>
            </a:r>
            <a:r>
              <a:rPr lang="zh-CN" altLang="en-US" dirty="0">
                <a:solidFill>
                  <a:srgbClr val="FF0000"/>
                </a:solidFill>
              </a:rPr>
              <a:t>函数</a:t>
            </a:r>
            <a:endParaRPr lang="en-US" altLang="zh-CN" dirty="0" smtClean="0">
              <a:solidFill>
                <a:srgbClr val="FF0000"/>
              </a:solidFill>
            </a:endParaRPr>
          </a:p>
          <a:p>
            <a:r>
              <a:rPr lang="zh-CN" altLang="en-US" dirty="0" smtClean="0"/>
              <a:t>基本假设</a:t>
            </a:r>
            <a:endParaRPr lang="en-US" altLang="zh-CN" dirty="0" smtClean="0"/>
          </a:p>
          <a:p>
            <a:pPr lvl="1"/>
            <a:r>
              <a:rPr lang="zh-CN" altLang="en-US" dirty="0"/>
              <a:t>一个好的非负矩阵分解模型</a:t>
            </a:r>
            <a:r>
              <a:rPr lang="zh-CN" altLang="en-US" dirty="0" smtClean="0"/>
              <a:t>在大噪声部分</a:t>
            </a:r>
            <a:r>
              <a:rPr lang="zh-CN" altLang="en-US" dirty="0"/>
              <a:t>损失</a:t>
            </a:r>
            <a:r>
              <a:rPr lang="zh-CN" altLang="en-US" dirty="0" smtClean="0"/>
              <a:t>较大</a:t>
            </a:r>
            <a:endParaRPr lang="en-US" altLang="zh-CN" dirty="0" smtClean="0"/>
          </a:p>
          <a:p>
            <a:pPr lvl="1"/>
            <a:endParaRPr lang="en-US" altLang="zh-CN" dirty="0"/>
          </a:p>
          <a:p>
            <a:pPr lvl="1"/>
            <a:endParaRPr lang="en-US" altLang="zh-CN" dirty="0"/>
          </a:p>
          <a:p>
            <a:r>
              <a:rPr lang="zh-CN" altLang="en-US" dirty="0" smtClean="0"/>
              <a:t>思路</a:t>
            </a:r>
            <a:endParaRPr lang="en-US" altLang="zh-CN" dirty="0" smtClean="0"/>
          </a:p>
          <a:p>
            <a:pPr lvl="1"/>
            <a:r>
              <a:rPr lang="zh-CN" altLang="en-US" dirty="0" smtClean="0"/>
              <a:t>选择在大</a:t>
            </a:r>
            <a:r>
              <a:rPr lang="zh-CN" altLang="en-US" dirty="0"/>
              <a:t>误差</a:t>
            </a:r>
            <a:r>
              <a:rPr lang="zh-CN" altLang="en-US" dirty="0" smtClean="0"/>
              <a:t>部分损失较小的函数</a:t>
            </a:r>
            <a:endParaRPr lang="en-US" altLang="zh-CN" dirty="0" smtClean="0"/>
          </a:p>
          <a:p>
            <a:pPr lvl="2"/>
            <a:r>
              <a:rPr lang="zh-CN" altLang="en-US" dirty="0" smtClean="0"/>
              <a:t>降低大误差部分对</a:t>
            </a:r>
            <a:r>
              <a:rPr lang="zh-CN" altLang="en-US" dirty="0"/>
              <a:t>整个模型的影响</a:t>
            </a:r>
            <a:endParaRPr lang="en-US" altLang="zh-CN" dirty="0"/>
          </a:p>
          <a:p>
            <a:pPr lvl="1"/>
            <a:r>
              <a:rPr lang="zh-CN" altLang="en-US" dirty="0" smtClean="0"/>
              <a:t>选择在长尾数据概率较高的分布</a:t>
            </a:r>
            <a:endParaRPr lang="en-US" altLang="zh-CN" dirty="0" smtClean="0"/>
          </a:p>
          <a:p>
            <a:pPr lvl="2"/>
            <a:r>
              <a:rPr lang="zh-CN" altLang="en-US" dirty="0" smtClean="0"/>
              <a:t>提高长尾 </a:t>
            </a:r>
            <a:r>
              <a:rPr lang="en-US" altLang="zh-CN" dirty="0" smtClean="0"/>
              <a:t>(</a:t>
            </a:r>
            <a:r>
              <a:rPr lang="zh-CN" altLang="en-US" dirty="0" smtClean="0"/>
              <a:t>离均值较远</a:t>
            </a:r>
            <a:r>
              <a:rPr lang="en-US" altLang="zh-CN" dirty="0" smtClean="0"/>
              <a:t>)</a:t>
            </a:r>
            <a:r>
              <a:rPr lang="zh-CN" altLang="en-US" dirty="0" smtClean="0"/>
              <a:t>噪声的生成概率</a:t>
            </a:r>
            <a:endParaRPr lang="en-US" altLang="zh-CN" dirty="0" smtClean="0"/>
          </a:p>
          <a:p>
            <a:pPr lvl="1"/>
            <a:endParaRPr lang="zh-CN" altLang="en-US" dirty="0"/>
          </a:p>
          <a:p>
            <a:pPr lvl="1"/>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81" y="3464421"/>
            <a:ext cx="82581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20072" y="2284750"/>
            <a:ext cx="3647152" cy="369332"/>
          </a:xfrm>
          <a:prstGeom prst="rect">
            <a:avLst/>
          </a:prstGeom>
          <a:noFill/>
        </p:spPr>
        <p:txBody>
          <a:bodyPr wrap="none" rtlCol="0">
            <a:spAutoFit/>
          </a:bodyPr>
          <a:lstStyle/>
          <a:p>
            <a:r>
              <a:rPr lang="zh-CN" altLang="en-US" dirty="0"/>
              <a:t>鲁棒损失函数度量矩阵分解</a:t>
            </a:r>
            <a:r>
              <a:rPr lang="zh-CN" altLang="en-US" dirty="0" smtClean="0"/>
              <a:t>质量！</a:t>
            </a:r>
            <a:endParaRPr lang="zh-CN" altLang="en-US" dirty="0"/>
          </a:p>
        </p:txBody>
      </p:sp>
    </p:spTree>
    <p:extLst>
      <p:ext uri="{BB962C8B-B14F-4D97-AF65-F5344CB8AC3E}">
        <p14:creationId xmlns:p14="http://schemas.microsoft.com/office/powerpoint/2010/main" val="2980934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常见的鲁棒损失和分布</a:t>
            </a:r>
            <a:endParaRPr lang="zh-CN" altLang="en-US" dirty="0"/>
          </a:p>
        </p:txBody>
      </p:sp>
      <p:sp>
        <p:nvSpPr>
          <p:cNvPr id="3" name="内容占位符 2"/>
          <p:cNvSpPr>
            <a:spLocks noGrp="1"/>
          </p:cNvSpPr>
          <p:nvPr>
            <p:ph idx="1"/>
          </p:nvPr>
        </p:nvSpPr>
        <p:spPr/>
        <p:txBody>
          <a:bodyPr/>
          <a:lstStyle/>
          <a:p>
            <a:r>
              <a:rPr lang="zh-CN" altLang="en-US" dirty="0"/>
              <a:t>大</a:t>
            </a:r>
            <a:r>
              <a:rPr lang="zh-CN" altLang="en-US" dirty="0" smtClean="0"/>
              <a:t>误差损失较小的函数</a:t>
            </a:r>
            <a:endParaRPr lang="en-US" altLang="zh-CN" dirty="0" smtClean="0"/>
          </a:p>
          <a:p>
            <a:pPr lvl="1"/>
            <a:r>
              <a:rPr lang="en-US" altLang="zh-CN" dirty="0" smtClean="0"/>
              <a:t>L1</a:t>
            </a:r>
            <a:r>
              <a:rPr lang="zh-CN" altLang="en-US" dirty="0" smtClean="0"/>
              <a:t>损失、相关熵失真度、</a:t>
            </a:r>
            <a:r>
              <a:rPr lang="en-US" altLang="zh-CN" dirty="0" smtClean="0"/>
              <a:t>Huber</a:t>
            </a:r>
            <a:r>
              <a:rPr lang="zh-CN" altLang="en-US" dirty="0" smtClean="0"/>
              <a:t>函数、超曲面函数，等</a:t>
            </a:r>
            <a:endParaRPr lang="en-US" altLang="zh-CN" dirty="0" smtClean="0"/>
          </a:p>
          <a:p>
            <a:r>
              <a:rPr lang="zh-CN" altLang="en-US" dirty="0"/>
              <a:t>长</a:t>
            </a:r>
            <a:r>
              <a:rPr lang="zh-CN" altLang="en-US" dirty="0" smtClean="0"/>
              <a:t>尾概率较高的分布</a:t>
            </a:r>
            <a:endParaRPr lang="en-US" altLang="zh-CN" dirty="0" smtClean="0"/>
          </a:p>
          <a:p>
            <a:pPr lvl="1"/>
            <a:r>
              <a:rPr lang="zh-CN" altLang="en-US" dirty="0" smtClean="0"/>
              <a:t>拉普拉斯分布、学生</a:t>
            </a:r>
            <a:r>
              <a:rPr lang="en-US" altLang="zh-CN" dirty="0" smtClean="0"/>
              <a:t>t-</a:t>
            </a:r>
            <a:r>
              <a:rPr lang="zh-CN" altLang="en-US" dirty="0" smtClean="0"/>
              <a:t>分布、柯西分布、威布尔分布、帕累托分布，等</a:t>
            </a:r>
            <a:endParaRPr lang="zh-CN" altLang="en-US" dirty="0"/>
          </a:p>
        </p:txBody>
      </p:sp>
      <p:grpSp>
        <p:nvGrpSpPr>
          <p:cNvPr id="5" name="组合 4"/>
          <p:cNvGrpSpPr/>
          <p:nvPr/>
        </p:nvGrpSpPr>
        <p:grpSpPr>
          <a:xfrm>
            <a:off x="221884" y="4077072"/>
            <a:ext cx="5646260" cy="1849955"/>
            <a:chOff x="2051720" y="3444010"/>
            <a:chExt cx="4188542" cy="1105813"/>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66880"/>
              <a:ext cx="1194545" cy="1063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264" y="3444010"/>
              <a:ext cx="1254279" cy="110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7209" y="3486590"/>
              <a:ext cx="1213053" cy="1063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p:cNvSpPr txBox="1"/>
          <p:nvPr/>
        </p:nvSpPr>
        <p:spPr>
          <a:xfrm>
            <a:off x="683568" y="6237312"/>
            <a:ext cx="3488536" cy="369332"/>
          </a:xfrm>
          <a:prstGeom prst="rect">
            <a:avLst/>
          </a:prstGeom>
          <a:noFill/>
        </p:spPr>
        <p:txBody>
          <a:bodyPr wrap="square" rtlCol="0">
            <a:spAutoFit/>
          </a:bodyPr>
          <a:lstStyle/>
          <a:p>
            <a:r>
              <a:rPr lang="zh-CN" altLang="en-US" dirty="0" smtClean="0"/>
              <a:t>拉普拉斯分布等价于</a:t>
            </a:r>
            <a:r>
              <a:rPr lang="en-US" altLang="zh-CN" dirty="0" smtClean="0"/>
              <a:t>L1</a:t>
            </a:r>
            <a:r>
              <a:rPr lang="zh-CN" altLang="en-US" dirty="0" smtClean="0"/>
              <a:t>损失</a:t>
            </a:r>
            <a:endParaRPr lang="zh-CN" altLang="en-US" dirty="0"/>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2708" y="3962533"/>
            <a:ext cx="2880933" cy="227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371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鲁棒损失函数优化</a:t>
            </a:r>
            <a:endParaRPr lang="zh-CN" altLang="en-US" dirty="0"/>
          </a:p>
        </p:txBody>
      </p:sp>
      <p:sp>
        <p:nvSpPr>
          <p:cNvPr id="3" name="内容占位符 2"/>
          <p:cNvSpPr>
            <a:spLocks noGrp="1"/>
          </p:cNvSpPr>
          <p:nvPr>
            <p:ph idx="1"/>
          </p:nvPr>
        </p:nvSpPr>
        <p:spPr/>
        <p:txBody>
          <a:bodyPr/>
          <a:lstStyle/>
          <a:p>
            <a:r>
              <a:rPr lang="zh-CN" altLang="en-US" dirty="0"/>
              <a:t>问题</a:t>
            </a:r>
            <a:endParaRPr lang="en-US" altLang="zh-CN" dirty="0" smtClean="0"/>
          </a:p>
          <a:p>
            <a:pPr lvl="1"/>
            <a:r>
              <a:rPr lang="zh-CN" altLang="en-US" dirty="0" smtClean="0"/>
              <a:t>如何求解不同鲁棒损失</a:t>
            </a:r>
            <a:r>
              <a:rPr lang="zh-CN" altLang="en-US" dirty="0"/>
              <a:t>函数</a:t>
            </a:r>
            <a:r>
              <a:rPr lang="zh-CN" altLang="en-US" dirty="0" smtClean="0"/>
              <a:t>引起的非负矩阵分解问题？</a:t>
            </a:r>
            <a:endParaRPr lang="en-US" altLang="zh-CN" dirty="0" smtClean="0"/>
          </a:p>
          <a:p>
            <a:pPr lvl="2"/>
            <a:r>
              <a:rPr lang="en-US" altLang="zh-CN" dirty="0" smtClean="0"/>
              <a:t>One by one ?</a:t>
            </a:r>
          </a:p>
          <a:p>
            <a:pPr lvl="1"/>
            <a:r>
              <a:rPr lang="zh-CN" altLang="en-US" dirty="0" smtClean="0"/>
              <a:t>如何选择合适的鲁棒损失函数</a:t>
            </a:r>
            <a:r>
              <a:rPr lang="en-US" altLang="zh-CN" dirty="0" smtClean="0"/>
              <a:t>?</a:t>
            </a:r>
          </a:p>
          <a:p>
            <a:pPr lvl="2"/>
            <a:r>
              <a:rPr lang="zh-CN" altLang="en-US" dirty="0" smtClean="0"/>
              <a:t>不同数据集和任务需要不同的损失函数</a:t>
            </a:r>
            <a:endParaRPr lang="en-US" altLang="zh-CN" dirty="0" smtClean="0"/>
          </a:p>
          <a:p>
            <a:r>
              <a:rPr lang="zh-CN" altLang="en-US" dirty="0" smtClean="0"/>
              <a:t>思路</a:t>
            </a:r>
            <a:endParaRPr lang="en-US" altLang="zh-CN" dirty="0" smtClean="0"/>
          </a:p>
          <a:p>
            <a:pPr lvl="1"/>
            <a:r>
              <a:rPr lang="zh-CN" altLang="en-US" dirty="0" smtClean="0"/>
              <a:t>选择一类鲁棒损失函数</a:t>
            </a:r>
            <a:endParaRPr lang="en-US" altLang="zh-CN" dirty="0" smtClean="0"/>
          </a:p>
          <a:p>
            <a:pPr lvl="2"/>
            <a:r>
              <a:rPr lang="zh-CN" altLang="en-US" dirty="0"/>
              <a:t>半二次</a:t>
            </a:r>
            <a:r>
              <a:rPr lang="zh-CN" altLang="en-US" dirty="0" smtClean="0"/>
              <a:t>损失函数</a:t>
            </a:r>
            <a:endParaRPr lang="en-US" altLang="zh-CN" dirty="0" smtClean="0"/>
          </a:p>
          <a:p>
            <a:pPr lvl="1"/>
            <a:r>
              <a:rPr lang="zh-CN" altLang="en-US" dirty="0" smtClean="0"/>
              <a:t>设计通用</a:t>
            </a:r>
            <a:r>
              <a:rPr lang="zh-CN" altLang="en-US" dirty="0"/>
              <a:t>优化</a:t>
            </a:r>
            <a:r>
              <a:rPr lang="zh-CN" altLang="en-US" dirty="0" smtClean="0"/>
              <a:t>方法求解</a:t>
            </a:r>
            <a:endParaRPr lang="en-US" altLang="zh-CN" dirty="0" smtClean="0"/>
          </a:p>
          <a:p>
            <a:pPr lvl="2"/>
            <a:r>
              <a:rPr lang="zh-CN" altLang="en-US" dirty="0" smtClean="0"/>
              <a:t>半</a:t>
            </a:r>
            <a:r>
              <a:rPr lang="zh-CN" altLang="en-US" dirty="0"/>
              <a:t>二</a:t>
            </a:r>
            <a:r>
              <a:rPr lang="zh-CN" altLang="en-US" dirty="0" smtClean="0"/>
              <a:t>次最小化方法</a:t>
            </a:r>
            <a:endParaRPr lang="en-US" altLang="zh-CN" dirty="0"/>
          </a:p>
          <a:p>
            <a:endParaRPr lang="en-US" altLang="zh-CN" dirty="0" smtClean="0"/>
          </a:p>
        </p:txBody>
      </p:sp>
    </p:spTree>
    <p:extLst>
      <p:ext uri="{BB962C8B-B14F-4D97-AF65-F5344CB8AC3E}">
        <p14:creationId xmlns:p14="http://schemas.microsoft.com/office/powerpoint/2010/main" val="2521437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半二次最小化鲁棒非负矩阵分解</a:t>
            </a:r>
            <a:endParaRPr lang="zh-CN" altLang="en-US" dirty="0"/>
          </a:p>
        </p:txBody>
      </p:sp>
      <p:sp>
        <p:nvSpPr>
          <p:cNvPr id="3" name="内容占位符 2"/>
          <p:cNvSpPr>
            <a:spLocks noGrp="1"/>
          </p:cNvSpPr>
          <p:nvPr>
            <p:ph idx="1"/>
          </p:nvPr>
        </p:nvSpPr>
        <p:spPr>
          <a:xfrm>
            <a:off x="471488" y="1258888"/>
            <a:ext cx="8672512" cy="5266456"/>
          </a:xfrm>
        </p:spPr>
        <p:txBody>
          <a:bodyPr/>
          <a:lstStyle/>
          <a:p>
            <a:r>
              <a:rPr lang="zh-CN" altLang="en-US" dirty="0" smtClean="0"/>
              <a:t>采用半二次函数测度非负矩阵分解质量</a:t>
            </a:r>
            <a:endParaRPr lang="en-US" altLang="zh-CN" dirty="0" smtClean="0"/>
          </a:p>
          <a:p>
            <a:pPr lvl="1"/>
            <a:r>
              <a:rPr lang="zh-CN" altLang="en-US" dirty="0"/>
              <a:t>半二次损失函数？</a:t>
            </a:r>
            <a:endParaRPr lang="en-US" altLang="zh-CN" dirty="0"/>
          </a:p>
          <a:p>
            <a:pPr lvl="2"/>
            <a:r>
              <a:rPr lang="zh-CN" altLang="en-US" dirty="0"/>
              <a:t>非二次</a:t>
            </a:r>
            <a:r>
              <a:rPr lang="zh-CN" altLang="en-US" dirty="0" smtClean="0"/>
              <a:t>损失函数、对</a:t>
            </a:r>
            <a:r>
              <a:rPr lang="zh-CN" altLang="en-US" dirty="0"/>
              <a:t>大误差鲁棒性好</a:t>
            </a:r>
            <a:endParaRPr lang="en-US" altLang="zh-CN" dirty="0"/>
          </a:p>
          <a:p>
            <a:pPr lvl="2"/>
            <a:r>
              <a:rPr lang="zh-CN" altLang="en-US" dirty="0"/>
              <a:t>可以通过半二次最小化</a:t>
            </a:r>
            <a:r>
              <a:rPr lang="zh-CN" altLang="en-US" dirty="0" smtClean="0"/>
              <a:t>求解</a:t>
            </a:r>
            <a:endParaRPr lang="en-US" altLang="zh-CN" dirty="0" smtClean="0"/>
          </a:p>
          <a:p>
            <a:pPr lvl="1"/>
            <a:r>
              <a:rPr lang="zh-CN" altLang="en-US" dirty="0" smtClean="0"/>
              <a:t>常见的半二次函数包括：</a:t>
            </a:r>
            <a:r>
              <a:rPr lang="en-US" altLang="zh-CN" dirty="0" smtClean="0"/>
              <a:t>l1</a:t>
            </a:r>
            <a:r>
              <a:rPr lang="zh-CN" altLang="en-US" dirty="0" smtClean="0"/>
              <a:t>函数、相关熵失真度、</a:t>
            </a:r>
            <a:r>
              <a:rPr lang="en-US" altLang="zh-CN" dirty="0" smtClean="0"/>
              <a:t>Huber</a:t>
            </a:r>
            <a:r>
              <a:rPr lang="zh-CN" altLang="en-US" dirty="0" smtClean="0"/>
              <a:t>函数、鲁棒</a:t>
            </a:r>
            <a:r>
              <a:rPr lang="en-US" altLang="zh-CN" dirty="0" smtClean="0"/>
              <a:t>M-</a:t>
            </a:r>
            <a:r>
              <a:rPr lang="zh-CN" altLang="en-US" dirty="0" smtClean="0"/>
              <a:t>估计量，等</a:t>
            </a:r>
            <a:endParaRPr lang="en-US" altLang="zh-CN" dirty="0" smtClean="0"/>
          </a:p>
          <a:p>
            <a:r>
              <a:rPr lang="zh-CN" altLang="en-US" dirty="0" smtClean="0"/>
              <a:t>半</a:t>
            </a:r>
            <a:r>
              <a:rPr lang="zh-CN" altLang="en-US" dirty="0"/>
              <a:t>二</a:t>
            </a:r>
            <a:r>
              <a:rPr lang="zh-CN" altLang="en-US" dirty="0" smtClean="0"/>
              <a:t>次最小化技术求解</a:t>
            </a:r>
            <a:endParaRPr lang="en-US" altLang="zh-CN" dirty="0" smtClean="0"/>
          </a:p>
          <a:p>
            <a:pPr lvl="2"/>
            <a:r>
              <a:rPr lang="zh-CN" altLang="en-US" dirty="0" smtClean="0"/>
              <a:t>通过引入</a:t>
            </a:r>
            <a:r>
              <a:rPr lang="zh-CN" altLang="en-US" dirty="0"/>
              <a:t>辅助变量</a:t>
            </a:r>
            <a:r>
              <a:rPr lang="zh-CN" altLang="en-US" dirty="0" smtClean="0"/>
              <a:t>，</a:t>
            </a:r>
            <a:r>
              <a:rPr lang="zh-CN" altLang="en-US" dirty="0" smtClean="0">
                <a:solidFill>
                  <a:srgbClr val="FF0000"/>
                </a:solidFill>
              </a:rPr>
              <a:t>非</a:t>
            </a:r>
            <a:r>
              <a:rPr lang="zh-CN" altLang="en-US" dirty="0">
                <a:solidFill>
                  <a:srgbClr val="FF0000"/>
                </a:solidFill>
              </a:rPr>
              <a:t>二</a:t>
            </a:r>
            <a:r>
              <a:rPr lang="zh-CN" altLang="en-US" dirty="0" smtClean="0">
                <a:solidFill>
                  <a:srgbClr val="FF0000"/>
                </a:solidFill>
              </a:rPr>
              <a:t>次</a:t>
            </a:r>
            <a:r>
              <a:rPr lang="zh-CN" altLang="en-US" dirty="0" smtClean="0"/>
              <a:t>损失函数的优化</a:t>
            </a:r>
            <a:r>
              <a:rPr lang="zh-CN" altLang="en-US" dirty="0"/>
              <a:t>问题转化为</a:t>
            </a:r>
            <a:r>
              <a:rPr lang="zh-CN" altLang="en-US" dirty="0">
                <a:solidFill>
                  <a:srgbClr val="FF0000"/>
                </a:solidFill>
              </a:rPr>
              <a:t>二次</a:t>
            </a:r>
            <a:r>
              <a:rPr lang="zh-CN" altLang="en-US" dirty="0"/>
              <a:t>优化问题（如乘法形式和加法</a:t>
            </a:r>
            <a:r>
              <a:rPr lang="zh-CN" altLang="en-US" dirty="0" smtClean="0"/>
              <a:t>形式的二次优化问题）</a:t>
            </a:r>
            <a:endParaRPr lang="en-US" altLang="zh-CN" dirty="0" smtClean="0"/>
          </a:p>
          <a:p>
            <a:pPr lvl="2"/>
            <a:r>
              <a:rPr lang="zh-CN" altLang="en-US" dirty="0"/>
              <a:t>通用性</a:t>
            </a:r>
            <a:r>
              <a:rPr lang="zh-CN" altLang="en-US" dirty="0" smtClean="0"/>
              <a:t>好、速度快</a:t>
            </a:r>
            <a:endParaRPr lang="zh-CN" altLang="en-US" dirty="0"/>
          </a:p>
        </p:txBody>
      </p:sp>
    </p:spTree>
    <p:extLst>
      <p:ext uri="{BB962C8B-B14F-4D97-AF65-F5344CB8AC3E}">
        <p14:creationId xmlns:p14="http://schemas.microsoft.com/office/powerpoint/2010/main" val="2752982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CIM-NMF</a:t>
            </a:r>
            <a:endParaRPr lang="zh-CN" altLang="en-US" dirty="0"/>
          </a:p>
        </p:txBody>
      </p:sp>
      <p:sp>
        <p:nvSpPr>
          <p:cNvPr id="3" name="内容占位符 2"/>
          <p:cNvSpPr>
            <a:spLocks noGrp="1"/>
          </p:cNvSpPr>
          <p:nvPr>
            <p:ph idx="1"/>
          </p:nvPr>
        </p:nvSpPr>
        <p:spPr/>
        <p:txBody>
          <a:bodyPr/>
          <a:lstStyle/>
          <a:p>
            <a:r>
              <a:rPr lang="zh-CN" altLang="en-US" dirty="0" smtClean="0"/>
              <a:t>相关熵失真度</a:t>
            </a:r>
            <a:r>
              <a:rPr lang="en-US" altLang="zh-CN" dirty="0" smtClean="0"/>
              <a:t>(CIM)</a:t>
            </a:r>
            <a:endParaRPr lang="en-US" altLang="zh-CN" dirty="0"/>
          </a:p>
          <a:p>
            <a:endParaRPr lang="en-US" altLang="zh-CN" dirty="0" smtClean="0"/>
          </a:p>
          <a:p>
            <a:endParaRPr lang="en-US" altLang="zh-CN" dirty="0" smtClean="0"/>
          </a:p>
          <a:p>
            <a:r>
              <a:rPr lang="zh-CN" altLang="en-US" dirty="0" smtClean="0"/>
              <a:t>基于</a:t>
            </a:r>
            <a:r>
              <a:rPr lang="en-US" altLang="zh-CN" dirty="0" smtClean="0"/>
              <a:t>CIM</a:t>
            </a:r>
            <a:r>
              <a:rPr lang="zh-CN" altLang="en-US" dirty="0" smtClean="0"/>
              <a:t>的非负矩阵分解</a:t>
            </a:r>
            <a:r>
              <a:rPr lang="en-US" altLang="zh-CN" dirty="0" smtClean="0"/>
              <a:t>(CIM-NMF)</a:t>
            </a:r>
          </a:p>
          <a:p>
            <a:pPr lvl="1"/>
            <a:endParaRPr lang="en-US" altLang="zh-CN" dirty="0" smtClean="0"/>
          </a:p>
          <a:p>
            <a:pPr lvl="1"/>
            <a:endParaRPr lang="zh-CN" altLang="en-US" dirty="0"/>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16832"/>
            <a:ext cx="559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789040"/>
            <a:ext cx="6193507" cy="170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288" y="1340768"/>
            <a:ext cx="1635226" cy="177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786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CIM-NMF </a:t>
            </a:r>
            <a:r>
              <a:rPr lang="zh-CN" altLang="en-US" dirty="0" smtClean="0"/>
              <a:t>优化方法</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基于半二次优化乘法形式的噪声检测算法</a:t>
            </a:r>
            <a:endParaRPr lang="en-US" altLang="zh-CN" dirty="0"/>
          </a:p>
          <a:p>
            <a:endParaRPr lang="en-US" altLang="zh-CN" dirty="0" smtClean="0"/>
          </a:p>
          <a:p>
            <a:endParaRPr lang="en-US" altLang="zh-CN" dirty="0"/>
          </a:p>
          <a:p>
            <a:r>
              <a:rPr lang="zh-CN" altLang="en-US" dirty="0" smtClean="0"/>
              <a:t>计算辅助变量</a:t>
            </a:r>
            <a:endParaRPr lang="en-US" altLang="zh-CN" dirty="0" smtClean="0"/>
          </a:p>
          <a:p>
            <a:endParaRPr lang="en-US" altLang="zh-CN" dirty="0" smtClean="0"/>
          </a:p>
          <a:p>
            <a:endParaRPr lang="en-US" altLang="zh-CN" dirty="0" smtClean="0"/>
          </a:p>
          <a:p>
            <a:r>
              <a:rPr lang="zh-CN" altLang="en-US" dirty="0" smtClean="0"/>
              <a:t>计算非负因子</a:t>
            </a:r>
            <a:endParaRPr lang="zh-CN" altLang="en-US" dirty="0"/>
          </a:p>
        </p:txBody>
      </p:sp>
      <p:grpSp>
        <p:nvGrpSpPr>
          <p:cNvPr id="13" name="组合 12"/>
          <p:cNvGrpSpPr/>
          <p:nvPr/>
        </p:nvGrpSpPr>
        <p:grpSpPr>
          <a:xfrm>
            <a:off x="1289203" y="1700808"/>
            <a:ext cx="6523157" cy="1402399"/>
            <a:chOff x="1043608" y="1891651"/>
            <a:chExt cx="7529661" cy="1609357"/>
          </a:xfrm>
        </p:grpSpPr>
        <p:grpSp>
          <p:nvGrpSpPr>
            <p:cNvPr id="12" name="组合 11"/>
            <p:cNvGrpSpPr/>
            <p:nvPr/>
          </p:nvGrpSpPr>
          <p:grpSpPr>
            <a:xfrm>
              <a:off x="1043608" y="1891651"/>
              <a:ext cx="7529661" cy="1609357"/>
              <a:chOff x="1043608" y="1891651"/>
              <a:chExt cx="7529661" cy="1609357"/>
            </a:xfrm>
          </p:grpSpPr>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83209"/>
                <a:ext cx="7529661" cy="121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308304" y="1916832"/>
                <a:ext cx="1107996" cy="369332"/>
              </a:xfrm>
              <a:prstGeom prst="rect">
                <a:avLst/>
              </a:prstGeom>
              <a:noFill/>
            </p:spPr>
            <p:txBody>
              <a:bodyPr wrap="none" rtlCol="0">
                <a:spAutoFit/>
              </a:bodyPr>
              <a:lstStyle/>
              <a:p>
                <a:r>
                  <a:rPr lang="zh-CN" altLang="en-US" dirty="0"/>
                  <a:t>对</a:t>
                </a:r>
                <a:r>
                  <a:rPr lang="zh-CN" altLang="en-US" dirty="0" smtClean="0"/>
                  <a:t>偶函数</a:t>
                </a:r>
                <a:endParaRPr lang="zh-CN" altLang="en-US" dirty="0"/>
              </a:p>
            </p:txBody>
          </p:sp>
          <p:sp>
            <p:nvSpPr>
              <p:cNvPr id="10" name="TextBox 9"/>
              <p:cNvSpPr txBox="1"/>
              <p:nvPr/>
            </p:nvSpPr>
            <p:spPr>
              <a:xfrm>
                <a:off x="3139830" y="1891651"/>
                <a:ext cx="1787669" cy="369332"/>
              </a:xfrm>
              <a:prstGeom prst="rect">
                <a:avLst/>
              </a:prstGeom>
              <a:noFill/>
            </p:spPr>
            <p:txBody>
              <a:bodyPr wrap="none" rtlCol="0">
                <a:spAutoFit/>
              </a:bodyPr>
              <a:lstStyle/>
              <a:p>
                <a:r>
                  <a:rPr lang="zh-CN" altLang="en-US" dirty="0" smtClean="0"/>
                  <a:t>引入辅助变量</a:t>
                </a:r>
                <a:r>
                  <a:rPr lang="en-US" altLang="zh-CN" dirty="0" smtClean="0"/>
                  <a:t>W</a:t>
                </a:r>
                <a:endParaRPr lang="zh-CN" altLang="en-US" dirty="0"/>
              </a:p>
            </p:txBody>
          </p:sp>
          <p:cxnSp>
            <p:nvCxnSpPr>
              <p:cNvPr id="7" name="直接箭头连接符 6"/>
              <p:cNvCxnSpPr/>
              <p:nvPr/>
            </p:nvCxnSpPr>
            <p:spPr bwMode="auto">
              <a:xfrm flipH="1">
                <a:off x="3563888" y="2283209"/>
                <a:ext cx="469776" cy="281695"/>
              </a:xfrm>
              <a:prstGeom prst="straightConnector1">
                <a:avLst/>
              </a:prstGeom>
              <a:solidFill>
                <a:srgbClr val="FFCC66"/>
              </a:solidFill>
              <a:ln w="9525" cap="flat" cmpd="sng" algn="ctr">
                <a:solidFill>
                  <a:schemeClr val="tx1"/>
                </a:solidFill>
                <a:prstDash val="solid"/>
                <a:round/>
                <a:headEnd type="none" w="med" len="med"/>
                <a:tailEnd type="arrow"/>
              </a:ln>
              <a:effectLst/>
            </p:spPr>
          </p:cxnSp>
          <p:sp>
            <p:nvSpPr>
              <p:cNvPr id="8" name="圆角矩形 7"/>
              <p:cNvSpPr/>
              <p:nvPr/>
            </p:nvSpPr>
            <p:spPr bwMode="auto">
              <a:xfrm>
                <a:off x="3192974" y="2636912"/>
                <a:ext cx="605802" cy="576064"/>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7350574" y="2636912"/>
                <a:ext cx="1065726" cy="576064"/>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cxnSp>
          <p:nvCxnSpPr>
            <p:cNvPr id="15" name="直接箭头连接符 14"/>
            <p:cNvCxnSpPr>
              <a:stCxn id="5" idx="2"/>
            </p:cNvCxnSpPr>
            <p:nvPr/>
          </p:nvCxnSpPr>
          <p:spPr bwMode="auto">
            <a:xfrm>
              <a:off x="7862302" y="2286164"/>
              <a:ext cx="0" cy="288032"/>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089" y="3501008"/>
            <a:ext cx="3044879" cy="869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164" y="3685968"/>
            <a:ext cx="39052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1708" y="5229200"/>
            <a:ext cx="3330292" cy="1048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4048" y="5053161"/>
            <a:ext cx="35147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箭头连接符 17"/>
          <p:cNvCxnSpPr>
            <a:stCxn id="37892" idx="3"/>
            <a:endCxn id="37893" idx="1"/>
          </p:cNvCxnSpPr>
          <p:nvPr/>
        </p:nvCxnSpPr>
        <p:spPr bwMode="auto">
          <a:xfrm>
            <a:off x="4283968" y="3935991"/>
            <a:ext cx="716196" cy="2390"/>
          </a:xfrm>
          <a:prstGeom prst="straightConnector1">
            <a:avLst/>
          </a:prstGeom>
          <a:solidFill>
            <a:srgbClr val="FFCC66"/>
          </a:solidFill>
          <a:ln w="9525" cap="flat" cmpd="sng" algn="ctr">
            <a:solidFill>
              <a:schemeClr val="tx1"/>
            </a:solidFill>
            <a:prstDash val="solid"/>
            <a:round/>
            <a:headEnd type="none" w="med" len="med"/>
            <a:tailEnd type="arrow"/>
          </a:ln>
          <a:effectLst/>
        </p:spPr>
      </p:cxnSp>
      <p:cxnSp>
        <p:nvCxnSpPr>
          <p:cNvPr id="27" name="直接箭头连接符 26"/>
          <p:cNvCxnSpPr>
            <a:stCxn id="37894" idx="3"/>
            <a:endCxn id="37895" idx="1"/>
          </p:cNvCxnSpPr>
          <p:nvPr/>
        </p:nvCxnSpPr>
        <p:spPr bwMode="auto">
          <a:xfrm flipV="1">
            <a:off x="4572000" y="5753249"/>
            <a:ext cx="432048" cy="225"/>
          </a:xfrm>
          <a:prstGeom prst="straightConnector1">
            <a:avLst/>
          </a:prstGeom>
          <a:solidFill>
            <a:srgbClr val="FFCC66"/>
          </a:solidFill>
          <a:ln w="9525" cap="flat" cmpd="sng" algn="ctr">
            <a:solidFill>
              <a:schemeClr val="tx1"/>
            </a:solidFill>
            <a:prstDash val="solid"/>
            <a:round/>
            <a:headEnd type="none" w="med" len="med"/>
            <a:tailEnd type="arrow"/>
          </a:ln>
          <a:effectLst/>
        </p:spPr>
      </p:cxnSp>
      <p:sp>
        <p:nvSpPr>
          <p:cNvPr id="21" name="TextBox 20"/>
          <p:cNvSpPr txBox="1"/>
          <p:nvPr/>
        </p:nvSpPr>
        <p:spPr>
          <a:xfrm>
            <a:off x="5134416" y="4384557"/>
            <a:ext cx="3631693" cy="369332"/>
          </a:xfrm>
          <a:prstGeom prst="rect">
            <a:avLst/>
          </a:prstGeom>
          <a:noFill/>
        </p:spPr>
        <p:txBody>
          <a:bodyPr wrap="square" rtlCol="0">
            <a:spAutoFit/>
          </a:bodyPr>
          <a:lstStyle/>
          <a:p>
            <a:r>
              <a:rPr lang="zh-CN" altLang="en-US" dirty="0">
                <a:solidFill>
                  <a:srgbClr val="FF0000"/>
                </a:solidFill>
              </a:rPr>
              <a:t>噪声检测</a:t>
            </a:r>
            <a:r>
              <a:rPr lang="zh-CN" altLang="en-US" dirty="0"/>
              <a:t>：误差越大，权重越小</a:t>
            </a:r>
          </a:p>
        </p:txBody>
      </p:sp>
      <p:cxnSp>
        <p:nvCxnSpPr>
          <p:cNvPr id="11" name="直接箭头连接符 10"/>
          <p:cNvCxnSpPr>
            <a:stCxn id="21" idx="0"/>
            <a:endCxn id="37893" idx="2"/>
          </p:cNvCxnSpPr>
          <p:nvPr/>
        </p:nvCxnSpPr>
        <p:spPr bwMode="auto">
          <a:xfrm flipV="1">
            <a:off x="6950263" y="4190793"/>
            <a:ext cx="2526" cy="193764"/>
          </a:xfrm>
          <a:prstGeom prst="straightConnector1">
            <a:avLst/>
          </a:prstGeom>
          <a:solidFill>
            <a:srgbClr val="FFCC66"/>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910371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CIM-NMF </a:t>
            </a:r>
            <a:r>
              <a:rPr lang="zh-CN" altLang="en-US" dirty="0" smtClean="0"/>
              <a:t>优化方法</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基于半二次优化加法形式的噪声矫正算法</a:t>
            </a:r>
            <a:endParaRPr lang="en-US" altLang="zh-CN" dirty="0"/>
          </a:p>
          <a:p>
            <a:endParaRPr lang="en-US" altLang="zh-CN" dirty="0" smtClean="0"/>
          </a:p>
          <a:p>
            <a:endParaRPr lang="en-US" altLang="zh-CN" dirty="0"/>
          </a:p>
          <a:p>
            <a:r>
              <a:rPr lang="zh-CN" altLang="en-US" dirty="0" smtClean="0"/>
              <a:t>计算辅助变量</a:t>
            </a:r>
            <a:endParaRPr lang="en-US" altLang="zh-CN" dirty="0" smtClean="0"/>
          </a:p>
          <a:p>
            <a:endParaRPr lang="en-US" altLang="zh-CN" dirty="0" smtClean="0"/>
          </a:p>
          <a:p>
            <a:r>
              <a:rPr lang="zh-CN" altLang="en-US" dirty="0" smtClean="0"/>
              <a:t>计算非负因子</a:t>
            </a:r>
            <a:endParaRPr lang="zh-CN" altLang="en-US" dirty="0"/>
          </a:p>
        </p:txBody>
      </p:sp>
      <p:cxnSp>
        <p:nvCxnSpPr>
          <p:cNvPr id="18" name="直接箭头连接符 17"/>
          <p:cNvCxnSpPr>
            <a:stCxn id="38918" idx="3"/>
            <a:endCxn id="38920" idx="1"/>
          </p:cNvCxnSpPr>
          <p:nvPr/>
        </p:nvCxnSpPr>
        <p:spPr bwMode="auto">
          <a:xfrm>
            <a:off x="3698032" y="3855853"/>
            <a:ext cx="2106066" cy="6483"/>
          </a:xfrm>
          <a:prstGeom prst="straightConnector1">
            <a:avLst/>
          </a:prstGeom>
          <a:solidFill>
            <a:srgbClr val="FFCC66"/>
          </a:solidFill>
          <a:ln w="9525" cap="flat" cmpd="sng" algn="ctr">
            <a:solidFill>
              <a:schemeClr val="tx1"/>
            </a:solidFill>
            <a:prstDash val="solid"/>
            <a:round/>
            <a:headEnd type="none" w="med" len="med"/>
            <a:tailEnd type="arrow"/>
          </a:ln>
          <a:effectLst/>
        </p:spPr>
      </p:cxnSp>
      <p:cxnSp>
        <p:nvCxnSpPr>
          <p:cNvPr id="27" name="直接箭头连接符 26"/>
          <p:cNvCxnSpPr>
            <a:stCxn id="38917" idx="3"/>
            <a:endCxn id="38919" idx="1"/>
          </p:cNvCxnSpPr>
          <p:nvPr/>
        </p:nvCxnSpPr>
        <p:spPr bwMode="auto">
          <a:xfrm>
            <a:off x="4469557" y="5540846"/>
            <a:ext cx="1425309" cy="2507"/>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nvGrpSpPr>
          <p:cNvPr id="4" name="组合 3"/>
          <p:cNvGrpSpPr/>
          <p:nvPr/>
        </p:nvGrpSpPr>
        <p:grpSpPr>
          <a:xfrm>
            <a:off x="1547664" y="1700808"/>
            <a:ext cx="6266115" cy="1375557"/>
            <a:chOff x="1546245" y="1700808"/>
            <a:chExt cx="6266115" cy="1375557"/>
          </a:xfrm>
        </p:grpSpPr>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245" y="2060848"/>
              <a:ext cx="6266115" cy="1015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组合 12"/>
            <p:cNvGrpSpPr/>
            <p:nvPr/>
          </p:nvGrpSpPr>
          <p:grpSpPr>
            <a:xfrm>
              <a:off x="4864677" y="1700808"/>
              <a:ext cx="2811698" cy="1151407"/>
              <a:chOff x="5170766" y="1891651"/>
              <a:chExt cx="3245534" cy="1321325"/>
            </a:xfrm>
          </p:grpSpPr>
          <p:grpSp>
            <p:nvGrpSpPr>
              <p:cNvPr id="12" name="组合 11"/>
              <p:cNvGrpSpPr/>
              <p:nvPr/>
            </p:nvGrpSpPr>
            <p:grpSpPr>
              <a:xfrm>
                <a:off x="5170766" y="1891651"/>
                <a:ext cx="3245534" cy="1321325"/>
                <a:chOff x="5170766" y="1891651"/>
                <a:chExt cx="3245534" cy="1321325"/>
              </a:xfrm>
            </p:grpSpPr>
            <p:sp>
              <p:nvSpPr>
                <p:cNvPr id="5" name="TextBox 4"/>
                <p:cNvSpPr txBox="1"/>
                <p:nvPr/>
              </p:nvSpPr>
              <p:spPr>
                <a:xfrm>
                  <a:off x="7308304" y="1916832"/>
                  <a:ext cx="1107996" cy="369332"/>
                </a:xfrm>
                <a:prstGeom prst="rect">
                  <a:avLst/>
                </a:prstGeom>
                <a:noFill/>
              </p:spPr>
              <p:txBody>
                <a:bodyPr wrap="none" rtlCol="0">
                  <a:spAutoFit/>
                </a:bodyPr>
                <a:lstStyle/>
                <a:p>
                  <a:r>
                    <a:rPr lang="zh-CN" altLang="en-US" dirty="0"/>
                    <a:t>对</a:t>
                  </a:r>
                  <a:r>
                    <a:rPr lang="zh-CN" altLang="en-US" dirty="0" smtClean="0"/>
                    <a:t>偶函数</a:t>
                  </a:r>
                  <a:endParaRPr lang="zh-CN" altLang="en-US" dirty="0"/>
                </a:p>
              </p:txBody>
            </p:sp>
            <p:sp>
              <p:nvSpPr>
                <p:cNvPr id="10" name="TextBox 9"/>
                <p:cNvSpPr txBox="1"/>
                <p:nvPr/>
              </p:nvSpPr>
              <p:spPr>
                <a:xfrm>
                  <a:off x="5170766" y="1891651"/>
                  <a:ext cx="1989486" cy="423836"/>
                </a:xfrm>
                <a:prstGeom prst="rect">
                  <a:avLst/>
                </a:prstGeom>
                <a:noFill/>
              </p:spPr>
              <p:txBody>
                <a:bodyPr wrap="none" rtlCol="0">
                  <a:spAutoFit/>
                </a:bodyPr>
                <a:lstStyle/>
                <a:p>
                  <a:r>
                    <a:rPr lang="zh-CN" altLang="en-US" dirty="0" smtClean="0"/>
                    <a:t>引入辅助变量</a:t>
                  </a:r>
                  <a:r>
                    <a:rPr lang="en-US" altLang="zh-CN" dirty="0" smtClean="0"/>
                    <a:t>S</a:t>
                  </a:r>
                  <a:endParaRPr lang="zh-CN" altLang="en-US" dirty="0"/>
                </a:p>
              </p:txBody>
            </p:sp>
            <p:cxnSp>
              <p:nvCxnSpPr>
                <p:cNvPr id="7" name="直接箭头连接符 6"/>
                <p:cNvCxnSpPr>
                  <a:endCxn id="8" idx="0"/>
                </p:cNvCxnSpPr>
                <p:nvPr/>
              </p:nvCxnSpPr>
              <p:spPr bwMode="auto">
                <a:xfrm>
                  <a:off x="6221977" y="2283209"/>
                  <a:ext cx="302901" cy="353703"/>
                </a:xfrm>
                <a:prstGeom prst="straightConnector1">
                  <a:avLst/>
                </a:prstGeom>
                <a:solidFill>
                  <a:srgbClr val="FFCC66"/>
                </a:solidFill>
                <a:ln w="9525" cap="flat" cmpd="sng" algn="ctr">
                  <a:solidFill>
                    <a:schemeClr val="tx1"/>
                  </a:solidFill>
                  <a:prstDash val="solid"/>
                  <a:round/>
                  <a:headEnd type="none" w="med" len="med"/>
                  <a:tailEnd type="arrow"/>
                </a:ln>
                <a:effectLst/>
              </p:spPr>
            </p:cxnSp>
            <p:sp>
              <p:nvSpPr>
                <p:cNvPr id="8" name="圆角矩形 7"/>
                <p:cNvSpPr/>
                <p:nvPr/>
              </p:nvSpPr>
              <p:spPr bwMode="auto">
                <a:xfrm>
                  <a:off x="6221977" y="2636912"/>
                  <a:ext cx="605802" cy="576064"/>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7350574" y="2636912"/>
                  <a:ext cx="1065726" cy="576064"/>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cxnSp>
            <p:nvCxnSpPr>
              <p:cNvPr id="15" name="直接箭头连接符 14"/>
              <p:cNvCxnSpPr>
                <a:stCxn id="5" idx="2"/>
              </p:cNvCxnSpPr>
              <p:nvPr/>
            </p:nvCxnSpPr>
            <p:spPr bwMode="auto">
              <a:xfrm>
                <a:off x="7862302" y="2286164"/>
                <a:ext cx="0" cy="288032"/>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grpSp>
      <p:pic>
        <p:nvPicPr>
          <p:cNvPr id="389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988396"/>
            <a:ext cx="32099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3617728"/>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4866" y="5000773"/>
            <a:ext cx="2636093" cy="10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4098" y="3571823"/>
            <a:ext cx="2800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15"/>
          <p:cNvGrpSpPr/>
          <p:nvPr/>
        </p:nvGrpSpPr>
        <p:grpSpPr>
          <a:xfrm>
            <a:off x="5388426" y="4152848"/>
            <a:ext cx="3631693" cy="788320"/>
            <a:chOff x="5388426" y="4152848"/>
            <a:chExt cx="3631693" cy="788320"/>
          </a:xfrm>
        </p:grpSpPr>
        <p:sp>
          <p:nvSpPr>
            <p:cNvPr id="20" name="TextBox 19"/>
            <p:cNvSpPr txBox="1"/>
            <p:nvPr/>
          </p:nvSpPr>
          <p:spPr>
            <a:xfrm>
              <a:off x="5388426" y="4571836"/>
              <a:ext cx="3631693" cy="369332"/>
            </a:xfrm>
            <a:prstGeom prst="rect">
              <a:avLst/>
            </a:prstGeom>
            <a:noFill/>
          </p:spPr>
          <p:txBody>
            <a:bodyPr wrap="square" rtlCol="0">
              <a:spAutoFit/>
            </a:bodyPr>
            <a:lstStyle/>
            <a:p>
              <a:r>
                <a:rPr lang="zh-CN" altLang="en-US" dirty="0" smtClean="0">
                  <a:solidFill>
                    <a:srgbClr val="FF0000"/>
                  </a:solidFill>
                </a:rPr>
                <a:t>噪声</a:t>
              </a:r>
              <a:r>
                <a:rPr lang="zh-CN" altLang="en-US" dirty="0">
                  <a:solidFill>
                    <a:srgbClr val="FF0000"/>
                  </a:solidFill>
                </a:rPr>
                <a:t>矫正</a:t>
              </a:r>
              <a:r>
                <a:rPr lang="zh-CN" altLang="en-US" dirty="0" smtClean="0"/>
                <a:t>：</a:t>
              </a:r>
              <a:r>
                <a:rPr lang="zh-CN" altLang="en-US" dirty="0"/>
                <a:t>误差越大</a:t>
              </a:r>
              <a:r>
                <a:rPr lang="zh-CN" altLang="en-US" dirty="0" smtClean="0"/>
                <a:t>，噪声越大</a:t>
              </a:r>
              <a:endParaRPr lang="zh-CN" altLang="en-US" dirty="0"/>
            </a:p>
          </p:txBody>
        </p:sp>
        <p:cxnSp>
          <p:nvCxnSpPr>
            <p:cNvPr id="21" name="直接箭头连接符 20"/>
            <p:cNvCxnSpPr>
              <a:stCxn id="20" idx="0"/>
              <a:endCxn id="38920" idx="2"/>
            </p:cNvCxnSpPr>
            <p:nvPr/>
          </p:nvCxnSpPr>
          <p:spPr bwMode="auto">
            <a:xfrm flipV="1">
              <a:off x="7204273" y="4152848"/>
              <a:ext cx="0" cy="418988"/>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516564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805" y="3982194"/>
            <a:ext cx="35718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其他例子</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smtClean="0"/>
              <a:t>Huber</a:t>
            </a:r>
            <a:r>
              <a:rPr lang="zh-CN" altLang="en-US" dirty="0" smtClean="0"/>
              <a:t>损失函数的鲁棒非负矩阵分解</a:t>
            </a:r>
            <a:endParaRPr lang="en-US" altLang="zh-CN" dirty="0" smtClean="0"/>
          </a:p>
          <a:p>
            <a:endParaRPr lang="en-US" altLang="zh-CN" dirty="0" smtClean="0"/>
          </a:p>
          <a:p>
            <a:endParaRPr lang="en-US" altLang="zh-CN" dirty="0" smtClean="0"/>
          </a:p>
          <a:p>
            <a:r>
              <a:rPr lang="zh-CN" altLang="en-US" dirty="0" smtClean="0"/>
              <a:t>处理异常样本</a:t>
            </a:r>
            <a:r>
              <a:rPr lang="en-US" altLang="zh-CN" dirty="0" smtClean="0"/>
              <a:t>/</a:t>
            </a:r>
            <a:r>
              <a:rPr lang="zh-CN" altLang="en-US" dirty="0" smtClean="0"/>
              <a:t>特征的鲁棒非负矩阵分解方法</a:t>
            </a:r>
            <a:endParaRPr lang="en-US" altLang="zh-CN" dirty="0" smtClean="0"/>
          </a:p>
          <a:p>
            <a:pPr lvl="1"/>
            <a:r>
              <a:rPr lang="zh-CN" altLang="en-US" dirty="0"/>
              <a:t>每</a:t>
            </a:r>
            <a:r>
              <a:rPr lang="zh-CN" altLang="en-US" dirty="0" smtClean="0"/>
              <a:t>一行</a:t>
            </a:r>
            <a:r>
              <a:rPr lang="en-US" altLang="zh-CN" dirty="0" smtClean="0"/>
              <a:t>/</a:t>
            </a:r>
            <a:r>
              <a:rPr lang="zh-CN" altLang="en-US" dirty="0" smtClean="0"/>
              <a:t>列看作一个整体</a:t>
            </a:r>
            <a:endParaRPr lang="en-US" altLang="zh-CN" dirty="0" smtClean="0"/>
          </a:p>
          <a:p>
            <a:pPr lvl="1"/>
            <a:endParaRPr lang="en-US" altLang="zh-CN" dirty="0"/>
          </a:p>
          <a:p>
            <a:r>
              <a:rPr lang="zh-CN" altLang="en-US" dirty="0" smtClean="0">
                <a:solidFill>
                  <a:srgbClr val="FF0000"/>
                </a:solidFill>
              </a:rPr>
              <a:t>现有鲁棒非负矩阵分解方法是基于半二次最小化鲁棒非负矩阵分解方法的特例</a:t>
            </a:r>
            <a:endParaRPr lang="en-US" altLang="zh-CN" dirty="0" smtClean="0">
              <a:solidFill>
                <a:srgbClr val="FF0000"/>
              </a:solidFill>
            </a:endParaRPr>
          </a:p>
          <a:p>
            <a:pPr lvl="1"/>
            <a:r>
              <a:rPr lang="en-US" altLang="zh-CN" dirty="0" smtClean="0"/>
              <a:t>L1-L2-NMF [TSP-06];L21-NMF [CIKM-11];SR-NMF [FEEE-11]</a:t>
            </a:r>
            <a:endParaRPr lang="zh-CN" altLang="en-US" dirty="0"/>
          </a:p>
        </p:txBody>
      </p:sp>
      <p:pic>
        <p:nvPicPr>
          <p:cNvPr id="399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779662"/>
            <a:ext cx="3524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1793" y="1844824"/>
            <a:ext cx="2495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98626" y="4149080"/>
            <a:ext cx="1261884" cy="369332"/>
          </a:xfrm>
          <a:prstGeom prst="rect">
            <a:avLst/>
          </a:prstGeom>
          <a:noFill/>
        </p:spPr>
        <p:txBody>
          <a:bodyPr wrap="none" rtlCol="0">
            <a:spAutoFit/>
          </a:bodyPr>
          <a:lstStyle/>
          <a:p>
            <a:r>
              <a:rPr lang="en-US" altLang="zh-CN" dirty="0" err="1" smtClean="0"/>
              <a:t>rCIM</a:t>
            </a:r>
            <a:r>
              <a:rPr lang="en-US" altLang="zh-CN" dirty="0" smtClean="0"/>
              <a:t>-NMF</a:t>
            </a:r>
            <a:endParaRPr lang="zh-CN" altLang="en-US" dirty="0"/>
          </a:p>
        </p:txBody>
      </p:sp>
    </p:spTree>
    <p:extLst>
      <p:ext uri="{BB962C8B-B14F-4D97-AF65-F5344CB8AC3E}">
        <p14:creationId xmlns:p14="http://schemas.microsoft.com/office/powerpoint/2010/main" val="106438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研究背景</a:t>
            </a:r>
            <a:endParaRPr lang="en-US" altLang="zh-CN" dirty="0" smtClean="0">
              <a:solidFill>
                <a:srgbClr val="FF0000"/>
              </a:solidFill>
            </a:endParaRPr>
          </a:p>
          <a:p>
            <a:r>
              <a:rPr lang="zh-CN" altLang="en-US" dirty="0" smtClean="0"/>
              <a:t>研究内容</a:t>
            </a:r>
            <a:endParaRPr lang="en-US" altLang="zh-CN" dirty="0" smtClean="0"/>
          </a:p>
          <a:p>
            <a:pPr lvl="1"/>
            <a:r>
              <a:rPr lang="zh-CN" altLang="en-US" dirty="0"/>
              <a:t>鲁</a:t>
            </a:r>
            <a:r>
              <a:rPr lang="zh-CN" altLang="en-US" dirty="0" smtClean="0"/>
              <a:t>棒非负矩阵分解</a:t>
            </a:r>
            <a:endParaRPr lang="en-US" altLang="zh-CN" dirty="0" smtClean="0"/>
          </a:p>
          <a:p>
            <a:pPr lvl="1"/>
            <a:r>
              <a:rPr lang="zh-CN" altLang="en-US" dirty="0"/>
              <a:t>鲁</a:t>
            </a:r>
            <a:r>
              <a:rPr lang="zh-CN" altLang="en-US" dirty="0" smtClean="0"/>
              <a:t>棒联合聚类</a:t>
            </a:r>
            <a:endParaRPr lang="en-US" altLang="zh-CN" dirty="0" smtClean="0"/>
          </a:p>
          <a:p>
            <a:pPr lvl="1"/>
            <a:r>
              <a:rPr lang="zh-CN" altLang="en-US" dirty="0" smtClean="0"/>
              <a:t>区间矩阵分解</a:t>
            </a:r>
            <a:endParaRPr lang="en-US" altLang="zh-CN" dirty="0" smtClean="0"/>
          </a:p>
          <a:p>
            <a:pPr lvl="1"/>
            <a:r>
              <a:rPr lang="zh-CN" altLang="en-US" dirty="0" smtClean="0"/>
              <a:t>加权图正则非负矩阵分解</a:t>
            </a:r>
            <a:endParaRPr lang="en-US" altLang="zh-CN" dirty="0" smtClean="0"/>
          </a:p>
          <a:p>
            <a:r>
              <a:rPr lang="zh-CN" altLang="en-US" dirty="0"/>
              <a:t>总结</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450017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基于非负矩阵分解的聚类分析</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733897"/>
            <a:ext cx="22669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bwMode="auto">
          <a:xfrm>
            <a:off x="623888" y="1411288"/>
            <a:ext cx="8348662" cy="4393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1200"/>
              </a:spcBef>
              <a:spcAft>
                <a:spcPct val="0"/>
              </a:spcAft>
              <a:buClr>
                <a:srgbClr val="FF0000"/>
              </a:buClr>
              <a:buSzPct val="80000"/>
              <a:buFont typeface="Wingdings" pitchFamily="2" charset="2"/>
              <a:buChar char="Ø"/>
              <a:defRPr kumimoji="1" sz="2800" b="1">
                <a:solidFill>
                  <a:srgbClr val="000066"/>
                </a:solidFill>
                <a:latin typeface="+mn-lt"/>
                <a:ea typeface="+mn-ea"/>
                <a:cs typeface="+mn-cs"/>
              </a:defRPr>
            </a:lvl1pPr>
            <a:lvl2pPr marL="714375" indent="-266700" algn="l" rtl="0" eaLnBrk="1" fontAlgn="base" hangingPunct="1">
              <a:spcBef>
                <a:spcPts val="1200"/>
              </a:spcBef>
              <a:spcAft>
                <a:spcPct val="0"/>
              </a:spcAft>
              <a:buClr>
                <a:srgbClr val="000066"/>
              </a:buClr>
              <a:buSzPct val="65000"/>
              <a:buFont typeface="Wingdings" pitchFamily="2" charset="2"/>
              <a:buChar char=""/>
              <a:defRPr kumimoji="1" sz="2400" b="1">
                <a:solidFill>
                  <a:srgbClr val="0000FF"/>
                </a:solidFill>
                <a:latin typeface="+mn-lt"/>
                <a:ea typeface="宋体" pitchFamily="2" charset="-122"/>
              </a:defRPr>
            </a:lvl2pPr>
            <a:lvl3pPr marL="1343025" indent="-200025" algn="l" rtl="0" eaLnBrk="1" fontAlgn="base" hangingPunct="1">
              <a:spcBef>
                <a:spcPct val="30000"/>
              </a:spcBef>
              <a:spcAft>
                <a:spcPct val="0"/>
              </a:spcAft>
              <a:buClr>
                <a:srgbClr val="0000CC"/>
              </a:buClr>
              <a:buSzPct val="65000"/>
              <a:buFont typeface="Wingdings" pitchFamily="2" charset="2"/>
              <a:buChar char="n"/>
              <a:defRPr kumimoji="1" sz="2000" b="1">
                <a:solidFill>
                  <a:srgbClr val="993300"/>
                </a:solidFill>
                <a:latin typeface="+mn-lt"/>
                <a:ea typeface="宋体" pitchFamily="2" charset="-122"/>
              </a:defRPr>
            </a:lvl3pPr>
            <a:lvl4pPr marL="1790700" indent="-190500" algn="l" rtl="0" eaLnBrk="1" fontAlgn="base" hangingPunct="1">
              <a:spcBef>
                <a:spcPct val="30000"/>
              </a:spcBef>
              <a:spcAft>
                <a:spcPct val="0"/>
              </a:spcAft>
              <a:buClr>
                <a:srgbClr val="993300"/>
              </a:buClr>
              <a:buSzPct val="60000"/>
              <a:buFont typeface="Wingdings" pitchFamily="2" charset="2"/>
              <a:buChar char="è"/>
              <a:defRPr kumimoji="1" sz="2000" b="1">
                <a:solidFill>
                  <a:schemeClr val="bg2"/>
                </a:solidFill>
                <a:latin typeface="+mn-lt"/>
                <a:ea typeface="宋体" pitchFamily="2" charset="-122"/>
              </a:defRPr>
            </a:lvl4pPr>
            <a:lvl5pPr marL="2238375" indent="-180975"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5pPr>
            <a:lvl6pPr marL="2514600" indent="-228600"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6pPr>
            <a:lvl7pPr marL="2971800" indent="-228600"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7pPr>
            <a:lvl8pPr marL="3429000" indent="-228600"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8pPr>
            <a:lvl9pPr marL="3886200" indent="-228600" algn="l" rtl="0" eaLnBrk="1" fontAlgn="base" hangingPunct="1">
              <a:spcBef>
                <a:spcPct val="30000"/>
              </a:spcBef>
              <a:spcAft>
                <a:spcPct val="0"/>
              </a:spcAft>
              <a:buClr>
                <a:schemeClr val="bg2"/>
              </a:buClr>
              <a:buSzPct val="65000"/>
              <a:buFont typeface="Webdings" pitchFamily="18" charset="2"/>
              <a:buChar char="="/>
              <a:defRPr kumimoji="1" sz="1600" b="1">
                <a:solidFill>
                  <a:srgbClr val="FF0066"/>
                </a:solidFill>
                <a:latin typeface="+mn-lt"/>
                <a:ea typeface="宋体" pitchFamily="2" charset="-122"/>
              </a:defRPr>
            </a:lvl9pPr>
          </a:lstStyle>
          <a:p>
            <a:r>
              <a:rPr lang="zh-CN" altLang="en-US" dirty="0" smtClean="0"/>
              <a:t>数据簇数目</a:t>
            </a:r>
            <a:r>
              <a:rPr lang="en-US" altLang="zh-CN" dirty="0" smtClean="0"/>
              <a:t>==</a:t>
            </a:r>
            <a:r>
              <a:rPr lang="zh-CN" altLang="en-US" dirty="0" smtClean="0"/>
              <a:t>编码因子的个数</a:t>
            </a:r>
            <a:endParaRPr lang="en-US" altLang="zh-CN" dirty="0" smtClean="0"/>
          </a:p>
          <a:p>
            <a:pPr lvl="1"/>
            <a:r>
              <a:rPr lang="en-US" altLang="zh-CN" dirty="0" smtClean="0"/>
              <a:t>Max</a:t>
            </a:r>
            <a:r>
              <a:rPr lang="zh-CN" altLang="en-US" dirty="0" smtClean="0"/>
              <a:t>算子</a:t>
            </a:r>
            <a:endParaRPr lang="en-US" altLang="zh-CN" dirty="0" smtClean="0"/>
          </a:p>
          <a:p>
            <a:pPr lvl="1"/>
            <a:r>
              <a:rPr lang="zh-CN" altLang="en-US" dirty="0" smtClean="0"/>
              <a:t>其他聚类算法</a:t>
            </a:r>
            <a:r>
              <a:rPr lang="en-US" altLang="zh-CN" dirty="0" smtClean="0"/>
              <a:t>(</a:t>
            </a:r>
            <a:r>
              <a:rPr lang="zh-CN" altLang="en-US" dirty="0" smtClean="0"/>
              <a:t>如</a:t>
            </a:r>
            <a:r>
              <a:rPr lang="en-US" altLang="zh-CN" dirty="0" err="1" smtClean="0"/>
              <a:t>Kmeans</a:t>
            </a:r>
            <a:r>
              <a:rPr lang="en-US" altLang="zh-CN" dirty="0" smtClean="0"/>
              <a:t>)</a:t>
            </a:r>
          </a:p>
          <a:p>
            <a:r>
              <a:rPr lang="zh-CN" altLang="en-US" dirty="0"/>
              <a:t>数据簇</a:t>
            </a:r>
            <a:r>
              <a:rPr lang="zh-CN" altLang="en-US" dirty="0" smtClean="0"/>
              <a:t>数目</a:t>
            </a:r>
            <a:r>
              <a:rPr lang="en-US" altLang="zh-CN" dirty="0" smtClean="0"/>
              <a:t>!=</a:t>
            </a:r>
            <a:r>
              <a:rPr lang="zh-CN" altLang="en-US" dirty="0"/>
              <a:t>编码因子的</a:t>
            </a:r>
            <a:r>
              <a:rPr lang="zh-CN" altLang="en-US" dirty="0" smtClean="0"/>
              <a:t>个数</a:t>
            </a:r>
            <a:endParaRPr lang="en-US" altLang="zh-CN" dirty="0" smtClean="0"/>
          </a:p>
          <a:p>
            <a:pPr lvl="1"/>
            <a:r>
              <a:rPr lang="zh-CN" altLang="en-US" dirty="0"/>
              <a:t>其他聚类算法</a:t>
            </a:r>
            <a:r>
              <a:rPr lang="en-US" altLang="zh-CN" dirty="0"/>
              <a:t>(</a:t>
            </a:r>
            <a:r>
              <a:rPr lang="zh-CN" altLang="en-US" dirty="0"/>
              <a:t>如</a:t>
            </a:r>
            <a:r>
              <a:rPr lang="en-US" altLang="zh-CN" dirty="0" err="1"/>
              <a:t>Kmeans</a:t>
            </a:r>
            <a:r>
              <a:rPr lang="en-US" altLang="zh-CN" dirty="0"/>
              <a:t>)</a:t>
            </a:r>
          </a:p>
          <a:p>
            <a:endParaRPr lang="en-US" altLang="zh-CN" dirty="0" smtClean="0"/>
          </a:p>
          <a:p>
            <a:endParaRPr lang="en-US" altLang="zh-CN" dirty="0" smtClean="0"/>
          </a:p>
        </p:txBody>
      </p:sp>
      <p:sp>
        <p:nvSpPr>
          <p:cNvPr id="6" name="TextBox 5"/>
          <p:cNvSpPr txBox="1"/>
          <p:nvPr/>
        </p:nvSpPr>
        <p:spPr>
          <a:xfrm>
            <a:off x="467544" y="4886920"/>
            <a:ext cx="8505006" cy="892552"/>
          </a:xfrm>
          <a:prstGeom prst="rect">
            <a:avLst/>
          </a:prstGeom>
          <a:noFill/>
        </p:spPr>
        <p:txBody>
          <a:bodyPr wrap="square" rtlCol="0">
            <a:spAutoFit/>
          </a:bodyPr>
          <a:lstStyle/>
          <a:p>
            <a:r>
              <a:rPr lang="zh-CN" altLang="en-US" sz="2600" dirty="0" smtClean="0"/>
              <a:t>非负矩阵分解结果既可以直接用于聚类</a:t>
            </a:r>
            <a:r>
              <a:rPr lang="en-US" altLang="zh-CN" sz="2600" dirty="0" smtClean="0"/>
              <a:t>;</a:t>
            </a:r>
          </a:p>
          <a:p>
            <a:r>
              <a:rPr lang="zh-CN" altLang="en-US" sz="2600" dirty="0" smtClean="0"/>
              <a:t>也可以看成一种新的表示形式</a:t>
            </a:r>
            <a:r>
              <a:rPr lang="en-US" altLang="zh-CN" sz="2600" dirty="0" smtClean="0"/>
              <a:t>,</a:t>
            </a:r>
            <a:r>
              <a:rPr lang="zh-CN" altLang="en-US" sz="2600" dirty="0" smtClean="0"/>
              <a:t>作为其他聚类方法的输入</a:t>
            </a:r>
            <a:r>
              <a:rPr lang="en-US" altLang="zh-CN" sz="2600" dirty="0"/>
              <a:t>;</a:t>
            </a:r>
            <a:endParaRPr lang="zh-CN" altLang="en-US" sz="2600" dirty="0"/>
          </a:p>
        </p:txBody>
      </p:sp>
    </p:spTree>
    <p:extLst>
      <p:ext uri="{BB962C8B-B14F-4D97-AF65-F5344CB8AC3E}">
        <p14:creationId xmlns:p14="http://schemas.microsoft.com/office/powerpoint/2010/main" val="2147562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通用数据集聚类结果对比</a:t>
            </a:r>
            <a:endParaRPr lang="en-US" altLang="zh-CN" dirty="0" smtClean="0"/>
          </a:p>
        </p:txBody>
      </p:sp>
      <p:sp>
        <p:nvSpPr>
          <p:cNvPr id="8" name="TextBox 7"/>
          <p:cNvSpPr txBox="1"/>
          <p:nvPr/>
        </p:nvSpPr>
        <p:spPr>
          <a:xfrm>
            <a:off x="179512" y="5440896"/>
            <a:ext cx="4392488" cy="369332"/>
          </a:xfrm>
          <a:prstGeom prst="rect">
            <a:avLst/>
          </a:prstGeom>
          <a:noFill/>
        </p:spPr>
        <p:txBody>
          <a:bodyPr wrap="square" rtlCol="0">
            <a:spAutoFit/>
          </a:bodyPr>
          <a:lstStyle/>
          <a:p>
            <a:r>
              <a:rPr lang="zh-CN" altLang="en-US" dirty="0" smtClean="0"/>
              <a:t>鲁棒非负矩阵分解方法优于标准</a:t>
            </a:r>
            <a:r>
              <a:rPr lang="en-US" altLang="zh-CN" dirty="0" smtClean="0"/>
              <a:t>NMF</a:t>
            </a:r>
            <a:endParaRPr lang="zh-CN" altLang="en-US" dirty="0"/>
          </a:p>
        </p:txBody>
      </p:sp>
      <p:sp>
        <p:nvSpPr>
          <p:cNvPr id="9" name="TextBox 8"/>
          <p:cNvSpPr txBox="1"/>
          <p:nvPr/>
        </p:nvSpPr>
        <p:spPr>
          <a:xfrm>
            <a:off x="4644008" y="5445224"/>
            <a:ext cx="4320480" cy="369332"/>
          </a:xfrm>
          <a:prstGeom prst="rect">
            <a:avLst/>
          </a:prstGeom>
          <a:noFill/>
        </p:spPr>
        <p:txBody>
          <a:bodyPr wrap="square" rtlCol="0">
            <a:spAutoFit/>
          </a:bodyPr>
          <a:lstStyle/>
          <a:p>
            <a:r>
              <a:rPr lang="zh-CN" altLang="en-US" dirty="0" smtClean="0"/>
              <a:t>真实数据集存在一定的非高斯噪声！</a:t>
            </a:r>
            <a:endParaRPr lang="zh-CN" altLang="en-US" dirty="0"/>
          </a:p>
        </p:txBody>
      </p:sp>
      <p:grpSp>
        <p:nvGrpSpPr>
          <p:cNvPr id="7" name="组合 6"/>
          <p:cNvGrpSpPr/>
          <p:nvPr/>
        </p:nvGrpSpPr>
        <p:grpSpPr>
          <a:xfrm>
            <a:off x="228576" y="1844824"/>
            <a:ext cx="4248472" cy="3516749"/>
            <a:chOff x="228576" y="1844824"/>
            <a:chExt cx="4248472" cy="3516749"/>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1844824"/>
              <a:ext cx="4248472" cy="351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bwMode="auto">
            <a:xfrm>
              <a:off x="280616" y="3573016"/>
              <a:ext cx="1195040" cy="1765545"/>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6" name="组合 5"/>
          <p:cNvGrpSpPr/>
          <p:nvPr/>
        </p:nvGrpSpPr>
        <p:grpSpPr>
          <a:xfrm>
            <a:off x="4789566" y="1844824"/>
            <a:ext cx="4225362" cy="3531089"/>
            <a:chOff x="4789566" y="1844824"/>
            <a:chExt cx="4225362" cy="3531089"/>
          </a:xfrm>
        </p:grpSpPr>
        <p:pic>
          <p:nvPicPr>
            <p:cNvPr id="419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566" y="1844824"/>
              <a:ext cx="4225362" cy="3531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 9"/>
            <p:cNvSpPr/>
            <p:nvPr/>
          </p:nvSpPr>
          <p:spPr bwMode="auto">
            <a:xfrm>
              <a:off x="4817120" y="3573016"/>
              <a:ext cx="1195040" cy="1765545"/>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1" name="TextBox 10"/>
          <p:cNvSpPr txBox="1"/>
          <p:nvPr/>
        </p:nvSpPr>
        <p:spPr>
          <a:xfrm>
            <a:off x="154112" y="5949280"/>
            <a:ext cx="4108817" cy="369332"/>
          </a:xfrm>
          <a:prstGeom prst="rect">
            <a:avLst/>
          </a:prstGeom>
          <a:noFill/>
        </p:spPr>
        <p:txBody>
          <a:bodyPr wrap="none" rtlCol="0">
            <a:spAutoFit/>
          </a:bodyPr>
          <a:lstStyle/>
          <a:p>
            <a:r>
              <a:rPr lang="zh-CN" altLang="en-US" dirty="0" smtClean="0"/>
              <a:t>不同鲁棒方法在不同数据表现并不一致</a:t>
            </a:r>
            <a:endParaRPr lang="zh-CN" altLang="en-US" dirty="0"/>
          </a:p>
        </p:txBody>
      </p:sp>
      <p:sp>
        <p:nvSpPr>
          <p:cNvPr id="12" name="TextBox 11"/>
          <p:cNvSpPr txBox="1"/>
          <p:nvPr/>
        </p:nvSpPr>
        <p:spPr>
          <a:xfrm>
            <a:off x="4624838" y="5939988"/>
            <a:ext cx="4339650" cy="369332"/>
          </a:xfrm>
          <a:prstGeom prst="rect">
            <a:avLst/>
          </a:prstGeom>
          <a:noFill/>
        </p:spPr>
        <p:txBody>
          <a:bodyPr wrap="none" rtlCol="0">
            <a:spAutoFit/>
          </a:bodyPr>
          <a:lstStyle/>
          <a:p>
            <a:r>
              <a:rPr lang="zh-CN" altLang="en-US" dirty="0" smtClean="0"/>
              <a:t>根据实际数据和任务选择合适的鲁棒模型</a:t>
            </a:r>
            <a:endParaRPr lang="zh-CN" altLang="en-US" dirty="0"/>
          </a:p>
        </p:txBody>
      </p:sp>
    </p:spTree>
    <p:extLst>
      <p:ext uri="{BB962C8B-B14F-4D97-AF65-F5344CB8AC3E}">
        <p14:creationId xmlns:p14="http://schemas.microsoft.com/office/powerpoint/2010/main" val="2890558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噪声数据集上数据重构</a:t>
            </a:r>
            <a:endParaRPr lang="zh-CN" altLang="en-US" dirty="0"/>
          </a:p>
        </p:txBody>
      </p:sp>
      <p:grpSp>
        <p:nvGrpSpPr>
          <p:cNvPr id="7" name="组合 6"/>
          <p:cNvGrpSpPr/>
          <p:nvPr/>
        </p:nvGrpSpPr>
        <p:grpSpPr>
          <a:xfrm>
            <a:off x="1115616" y="1916832"/>
            <a:ext cx="5007088" cy="1874341"/>
            <a:chOff x="2876550" y="2509838"/>
            <a:chExt cx="5007088" cy="1874341"/>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550" y="2509838"/>
              <a:ext cx="33909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3438" y="2564904"/>
              <a:ext cx="1600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组合 5"/>
          <p:cNvGrpSpPr/>
          <p:nvPr/>
        </p:nvGrpSpPr>
        <p:grpSpPr>
          <a:xfrm>
            <a:off x="1187624" y="3861048"/>
            <a:ext cx="4988202" cy="1838325"/>
            <a:chOff x="2816980" y="3861048"/>
            <a:chExt cx="4988202" cy="1838325"/>
          </a:xfrm>
        </p:grpSpPr>
        <p:pic>
          <p:nvPicPr>
            <p:cNvPr id="430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980" y="3874696"/>
              <a:ext cx="16383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1907" y="3861048"/>
              <a:ext cx="334327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301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5733256"/>
            <a:ext cx="67151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311382" y="3551530"/>
            <a:ext cx="2800767" cy="646331"/>
          </a:xfrm>
          <a:prstGeom prst="rect">
            <a:avLst/>
          </a:prstGeom>
          <a:noFill/>
        </p:spPr>
        <p:txBody>
          <a:bodyPr wrap="none" rtlCol="0">
            <a:spAutoFit/>
          </a:bodyPr>
          <a:lstStyle/>
          <a:p>
            <a:r>
              <a:rPr lang="en-US" altLang="zh-CN" dirty="0" smtClean="0"/>
              <a:t>CIM-NMF</a:t>
            </a:r>
            <a:r>
              <a:rPr lang="zh-CN" altLang="en-US" dirty="0" smtClean="0"/>
              <a:t>可以准确的检测</a:t>
            </a:r>
            <a:endParaRPr lang="en-US" altLang="zh-CN" dirty="0" smtClean="0"/>
          </a:p>
          <a:p>
            <a:r>
              <a:rPr lang="zh-CN" altLang="en-US" dirty="0" smtClean="0"/>
              <a:t>并恢复干净数据</a:t>
            </a:r>
            <a:endParaRPr lang="zh-CN" altLang="en-US" dirty="0"/>
          </a:p>
        </p:txBody>
      </p:sp>
      <p:sp>
        <p:nvSpPr>
          <p:cNvPr id="15" name="圆角矩形 14"/>
          <p:cNvSpPr/>
          <p:nvPr/>
        </p:nvSpPr>
        <p:spPr bwMode="auto">
          <a:xfrm>
            <a:off x="2787253" y="3835728"/>
            <a:ext cx="1716935" cy="1838325"/>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2815431" y="1910705"/>
            <a:ext cx="1716935" cy="1838325"/>
          </a:xfrm>
          <a:prstGeom prst="roundRect">
            <a:avLst/>
          </a:prstGeom>
          <a:noFill/>
          <a:ln w="22225" cap="flat" cmpd="sng" algn="ctr">
            <a:solidFill>
              <a:srgbClr val="00518E"/>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866933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噪声数据集上聚类结果对比</a:t>
            </a:r>
            <a:endParaRPr lang="zh-CN" altLang="en-US" dirty="0"/>
          </a:p>
        </p:txBody>
      </p:sp>
      <p:grpSp>
        <p:nvGrpSpPr>
          <p:cNvPr id="4" name="组合 3"/>
          <p:cNvGrpSpPr/>
          <p:nvPr/>
        </p:nvGrpSpPr>
        <p:grpSpPr>
          <a:xfrm>
            <a:off x="111192" y="2123027"/>
            <a:ext cx="9046028" cy="2738705"/>
            <a:chOff x="210416" y="2064001"/>
            <a:chExt cx="9046028" cy="2738705"/>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16" y="2073830"/>
              <a:ext cx="4139627" cy="272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759" y="2064001"/>
              <a:ext cx="4857685" cy="272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Box 15"/>
          <p:cNvSpPr txBox="1"/>
          <p:nvPr/>
        </p:nvSpPr>
        <p:spPr>
          <a:xfrm>
            <a:off x="3203848" y="5347866"/>
            <a:ext cx="2569934" cy="369332"/>
          </a:xfrm>
          <a:prstGeom prst="rect">
            <a:avLst/>
          </a:prstGeom>
          <a:noFill/>
        </p:spPr>
        <p:txBody>
          <a:bodyPr wrap="none" rtlCol="0">
            <a:spAutoFit/>
          </a:bodyPr>
          <a:lstStyle/>
          <a:p>
            <a:r>
              <a:rPr lang="en-US" altLang="zh-CN" dirty="0" smtClean="0"/>
              <a:t>CIM-NMF</a:t>
            </a:r>
            <a:r>
              <a:rPr lang="zh-CN" altLang="en-US" dirty="0" smtClean="0"/>
              <a:t>优于其他方法</a:t>
            </a:r>
            <a:endParaRPr lang="zh-CN" altLang="en-US" dirty="0"/>
          </a:p>
        </p:txBody>
      </p:sp>
      <p:sp>
        <p:nvSpPr>
          <p:cNvPr id="8" name="圆角矩形 7"/>
          <p:cNvSpPr/>
          <p:nvPr/>
        </p:nvSpPr>
        <p:spPr bwMode="auto">
          <a:xfrm>
            <a:off x="8316416" y="2113198"/>
            <a:ext cx="792088" cy="2748534"/>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884129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t>研究背景</a:t>
            </a:r>
            <a:endParaRPr lang="en-US" altLang="zh-CN" dirty="0" smtClean="0"/>
          </a:p>
          <a:p>
            <a:r>
              <a:rPr lang="zh-CN" altLang="en-US" dirty="0" smtClean="0"/>
              <a:t>研究内容</a:t>
            </a:r>
            <a:endParaRPr lang="en-US" altLang="zh-CN" dirty="0" smtClean="0"/>
          </a:p>
          <a:p>
            <a:pPr lvl="1"/>
            <a:r>
              <a:rPr lang="zh-CN" altLang="en-US" dirty="0"/>
              <a:t>鲁棒非负矩阵分解</a:t>
            </a:r>
            <a:endParaRPr lang="en-US" altLang="zh-CN" dirty="0"/>
          </a:p>
          <a:p>
            <a:pPr lvl="1"/>
            <a:r>
              <a:rPr lang="zh-CN" altLang="en-US" sz="2600" dirty="0">
                <a:solidFill>
                  <a:srgbClr val="FF0000"/>
                </a:solidFill>
              </a:rPr>
              <a:t>鲁棒联合聚类</a:t>
            </a:r>
            <a:endParaRPr lang="en-US" altLang="zh-CN" sz="2600" dirty="0">
              <a:solidFill>
                <a:srgbClr val="FF0000"/>
              </a:solidFill>
            </a:endParaRPr>
          </a:p>
          <a:p>
            <a:pPr lvl="1"/>
            <a:r>
              <a:rPr lang="zh-CN" altLang="en-US" dirty="0" smtClean="0"/>
              <a:t>区间矩阵分解</a:t>
            </a:r>
            <a:endParaRPr lang="en-US" altLang="zh-CN" dirty="0" smtClean="0"/>
          </a:p>
          <a:p>
            <a:pPr lvl="1"/>
            <a:r>
              <a:rPr lang="zh-CN" altLang="en-US" dirty="0" smtClean="0"/>
              <a:t>加权图正则非负矩阵分解</a:t>
            </a:r>
            <a:endParaRPr lang="en-US" altLang="zh-CN" dirty="0" smtClean="0"/>
          </a:p>
          <a:p>
            <a:r>
              <a:rPr lang="zh-CN" altLang="en-US" dirty="0"/>
              <a:t>总结</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176033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基于非负矩阵分解的联合</a:t>
            </a:r>
            <a:r>
              <a:rPr lang="zh-CN" altLang="en-US" dirty="0" smtClean="0"/>
              <a:t>聚类</a:t>
            </a:r>
            <a:endParaRPr lang="zh-CN" altLang="en-US" dirty="0"/>
          </a:p>
        </p:txBody>
      </p:sp>
      <p:sp>
        <p:nvSpPr>
          <p:cNvPr id="3" name="内容占位符 2"/>
          <p:cNvSpPr>
            <a:spLocks noGrp="1"/>
          </p:cNvSpPr>
          <p:nvPr>
            <p:ph idx="1"/>
          </p:nvPr>
        </p:nvSpPr>
        <p:spPr/>
        <p:txBody>
          <a:bodyPr/>
          <a:lstStyle/>
          <a:p>
            <a:r>
              <a:rPr lang="zh-CN" altLang="en-US" dirty="0"/>
              <a:t>联合聚类</a:t>
            </a:r>
            <a:endParaRPr lang="en-US" altLang="zh-CN" dirty="0"/>
          </a:p>
          <a:p>
            <a:pPr lvl="1"/>
            <a:r>
              <a:rPr lang="zh-CN" altLang="en-US" dirty="0"/>
              <a:t>同时进行样本聚类和特征</a:t>
            </a:r>
            <a:r>
              <a:rPr lang="zh-CN" altLang="en-US" dirty="0" smtClean="0"/>
              <a:t>聚类</a:t>
            </a:r>
            <a:endParaRPr lang="en-US" altLang="zh-CN" dirty="0" smtClean="0"/>
          </a:p>
          <a:p>
            <a:r>
              <a:rPr lang="zh-CN" altLang="en-US" dirty="0" smtClean="0"/>
              <a:t>图</a:t>
            </a:r>
            <a:r>
              <a:rPr lang="zh-CN" altLang="en-US" dirty="0"/>
              <a:t>正则非负矩阵三</a:t>
            </a:r>
            <a:r>
              <a:rPr lang="zh-CN" altLang="en-US" dirty="0" smtClean="0"/>
              <a:t>因子分解 </a:t>
            </a:r>
            <a:r>
              <a:rPr lang="en-US" altLang="zh-CN" sz="2200" dirty="0" smtClean="0"/>
              <a:t>[KDD-09;IJCAI-11;PR-12]</a:t>
            </a:r>
          </a:p>
          <a:p>
            <a:pPr lvl="1"/>
            <a:r>
              <a:rPr lang="zh-CN" altLang="en-US" dirty="0" smtClean="0"/>
              <a:t>样本</a:t>
            </a:r>
            <a:r>
              <a:rPr lang="en-US" altLang="zh-CN" dirty="0" smtClean="0"/>
              <a:t>-</a:t>
            </a:r>
            <a:r>
              <a:rPr lang="zh-CN" altLang="en-US" dirty="0" smtClean="0"/>
              <a:t>特征关系 </a:t>
            </a:r>
            <a:r>
              <a:rPr lang="en-US" altLang="zh-CN" dirty="0" smtClean="0"/>
              <a:t>=&gt; </a:t>
            </a:r>
            <a:r>
              <a:rPr lang="zh-CN" altLang="en-US" dirty="0" smtClean="0"/>
              <a:t>最小化矩阵分解重构误差</a:t>
            </a:r>
            <a:endParaRPr lang="en-US" altLang="zh-CN" dirty="0" smtClean="0"/>
          </a:p>
          <a:p>
            <a:pPr lvl="1"/>
            <a:r>
              <a:rPr lang="zh-CN" altLang="en-US" dirty="0" smtClean="0"/>
              <a:t>样本</a:t>
            </a:r>
            <a:r>
              <a:rPr lang="en-US" altLang="zh-CN" dirty="0" smtClean="0"/>
              <a:t>-</a:t>
            </a:r>
            <a:r>
              <a:rPr lang="zh-CN" altLang="en-US" dirty="0" smtClean="0"/>
              <a:t>样本关系 </a:t>
            </a:r>
            <a:r>
              <a:rPr lang="en-US" altLang="zh-CN" dirty="0" smtClean="0"/>
              <a:t>=&gt; </a:t>
            </a:r>
            <a:r>
              <a:rPr lang="zh-CN" altLang="en-US" dirty="0" smtClean="0"/>
              <a:t>最小化图正则误差</a:t>
            </a:r>
            <a:endParaRPr lang="en-US" altLang="zh-CN" dirty="0" smtClean="0"/>
          </a:p>
          <a:p>
            <a:pPr lvl="1"/>
            <a:r>
              <a:rPr lang="zh-CN" altLang="en-US" dirty="0" smtClean="0"/>
              <a:t>特征</a:t>
            </a:r>
            <a:r>
              <a:rPr lang="en-US" altLang="zh-CN" dirty="0" smtClean="0"/>
              <a:t>-</a:t>
            </a:r>
            <a:r>
              <a:rPr lang="zh-CN" altLang="en-US" dirty="0" smtClean="0"/>
              <a:t>特征关系 </a:t>
            </a:r>
            <a:r>
              <a:rPr lang="en-US" altLang="zh-CN" dirty="0" smtClean="0"/>
              <a:t>=&gt; </a:t>
            </a:r>
            <a:r>
              <a:rPr lang="zh-CN" altLang="en-US" dirty="0" smtClean="0"/>
              <a:t>最小化图正则误差</a:t>
            </a:r>
            <a:endParaRPr lang="zh-CN" altLang="en-US" dirty="0"/>
          </a:p>
        </p:txBody>
      </p:sp>
      <p:grpSp>
        <p:nvGrpSpPr>
          <p:cNvPr id="15" name="组合 14"/>
          <p:cNvGrpSpPr/>
          <p:nvPr/>
        </p:nvGrpSpPr>
        <p:grpSpPr>
          <a:xfrm>
            <a:off x="761180" y="4405300"/>
            <a:ext cx="7699252" cy="1904020"/>
            <a:chOff x="1156964" y="2552437"/>
            <a:chExt cx="6907684" cy="1528041"/>
          </a:xfrm>
        </p:grpSpPr>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964" y="3390485"/>
              <a:ext cx="6907684" cy="68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16"/>
            <p:cNvGrpSpPr/>
            <p:nvPr/>
          </p:nvGrpSpPr>
          <p:grpSpPr>
            <a:xfrm>
              <a:off x="1156964" y="2552437"/>
              <a:ext cx="6907684" cy="1517561"/>
              <a:chOff x="1115616" y="2292439"/>
              <a:chExt cx="6907684" cy="1517561"/>
            </a:xfrm>
          </p:grpSpPr>
          <p:sp>
            <p:nvSpPr>
              <p:cNvPr id="18" name="TextBox 17"/>
              <p:cNvSpPr txBox="1"/>
              <p:nvPr/>
            </p:nvSpPr>
            <p:spPr>
              <a:xfrm>
                <a:off x="1547664" y="2308220"/>
                <a:ext cx="1368152" cy="369332"/>
              </a:xfrm>
              <a:prstGeom prst="rect">
                <a:avLst/>
              </a:prstGeom>
              <a:noFill/>
            </p:spPr>
            <p:txBody>
              <a:bodyPr wrap="square" rtlCol="0">
                <a:spAutoFit/>
              </a:bodyPr>
              <a:lstStyle/>
              <a:p>
                <a:pPr algn="ctr"/>
                <a:r>
                  <a:rPr lang="zh-CN" altLang="en-US" dirty="0" smtClean="0"/>
                  <a:t>重构误差</a:t>
                </a:r>
                <a:endParaRPr lang="zh-CN" altLang="en-US" dirty="0"/>
              </a:p>
            </p:txBody>
          </p:sp>
          <p:sp>
            <p:nvSpPr>
              <p:cNvPr id="19" name="TextBox 18"/>
              <p:cNvSpPr txBox="1"/>
              <p:nvPr/>
            </p:nvSpPr>
            <p:spPr>
              <a:xfrm>
                <a:off x="3854932" y="2292439"/>
                <a:ext cx="1584176" cy="369332"/>
              </a:xfrm>
              <a:prstGeom prst="rect">
                <a:avLst/>
              </a:prstGeom>
              <a:noFill/>
            </p:spPr>
            <p:txBody>
              <a:bodyPr wrap="square" rtlCol="0">
                <a:spAutoFit/>
              </a:bodyPr>
              <a:lstStyle/>
              <a:p>
                <a:pPr algn="ctr"/>
                <a:r>
                  <a:rPr lang="zh-CN" altLang="en-US" dirty="0" smtClean="0"/>
                  <a:t>特征图正则</a:t>
                </a:r>
                <a:endParaRPr lang="zh-CN" altLang="en-US" dirty="0"/>
              </a:p>
            </p:txBody>
          </p:sp>
          <p:sp>
            <p:nvSpPr>
              <p:cNvPr id="20" name="TextBox 19"/>
              <p:cNvSpPr txBox="1"/>
              <p:nvPr/>
            </p:nvSpPr>
            <p:spPr>
              <a:xfrm>
                <a:off x="6186836" y="2292439"/>
                <a:ext cx="1584176" cy="369332"/>
              </a:xfrm>
              <a:prstGeom prst="rect">
                <a:avLst/>
              </a:prstGeom>
              <a:noFill/>
            </p:spPr>
            <p:txBody>
              <a:bodyPr wrap="square" rtlCol="0">
                <a:spAutoFit/>
              </a:bodyPr>
              <a:lstStyle/>
              <a:p>
                <a:pPr algn="ctr"/>
                <a:r>
                  <a:rPr lang="zh-CN" altLang="en-US" dirty="0" smtClean="0"/>
                  <a:t>样本图正则</a:t>
                </a:r>
                <a:endParaRPr lang="zh-CN" altLang="en-US" dirty="0"/>
              </a:p>
            </p:txBody>
          </p:sp>
          <p:grpSp>
            <p:nvGrpSpPr>
              <p:cNvPr id="21" name="组合 20"/>
              <p:cNvGrpSpPr/>
              <p:nvPr/>
            </p:nvGrpSpPr>
            <p:grpSpPr>
              <a:xfrm>
                <a:off x="1115616" y="2661771"/>
                <a:ext cx="6907684" cy="1148229"/>
                <a:chOff x="1115616" y="2661771"/>
                <a:chExt cx="6907684" cy="1148229"/>
              </a:xfrm>
            </p:grpSpPr>
            <p:cxnSp>
              <p:nvCxnSpPr>
                <p:cNvPr id="22" name="直接箭头连接符 21"/>
                <p:cNvCxnSpPr>
                  <a:stCxn id="18" idx="2"/>
                  <a:endCxn id="23" idx="0"/>
                </p:cNvCxnSpPr>
                <p:nvPr/>
              </p:nvCxnSpPr>
              <p:spPr>
                <a:xfrm>
                  <a:off x="2231740" y="2677552"/>
                  <a:ext cx="0" cy="44245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115616" y="3120008"/>
                  <a:ext cx="2232248" cy="669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694779" y="3120008"/>
                  <a:ext cx="1915993" cy="669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19" idx="2"/>
                  <a:endCxn id="24" idx="0"/>
                </p:cNvCxnSpPr>
                <p:nvPr/>
              </p:nvCxnSpPr>
              <p:spPr>
                <a:xfrm>
                  <a:off x="4647021" y="2661771"/>
                  <a:ext cx="5755" cy="45823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70812" y="3140968"/>
                  <a:ext cx="2052488" cy="669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0" idx="2"/>
                  <a:endCxn id="26" idx="0"/>
                </p:cNvCxnSpPr>
                <p:nvPr/>
              </p:nvCxnSpPr>
              <p:spPr>
                <a:xfrm>
                  <a:off x="6978924" y="2661771"/>
                  <a:ext cx="18132" cy="47919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204484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鲁棒联合聚类</a:t>
            </a:r>
            <a:endParaRPr lang="zh-CN" altLang="en-US" dirty="0"/>
          </a:p>
        </p:txBody>
      </p:sp>
      <p:sp>
        <p:nvSpPr>
          <p:cNvPr id="3" name="内容占位符 2"/>
          <p:cNvSpPr>
            <a:spLocks noGrp="1"/>
          </p:cNvSpPr>
          <p:nvPr>
            <p:ph idx="1"/>
          </p:nvPr>
        </p:nvSpPr>
        <p:spPr>
          <a:xfrm>
            <a:off x="471488" y="1258888"/>
            <a:ext cx="8672512" cy="4833937"/>
          </a:xfrm>
        </p:spPr>
        <p:txBody>
          <a:bodyPr/>
          <a:lstStyle/>
          <a:p>
            <a:r>
              <a:rPr lang="zh-CN" altLang="en-US" dirty="0" smtClean="0"/>
              <a:t>动机：现有非负矩阵</a:t>
            </a:r>
            <a:r>
              <a:rPr lang="zh-CN" altLang="en-US" dirty="0"/>
              <a:t>分解</a:t>
            </a:r>
            <a:r>
              <a:rPr lang="zh-CN" altLang="en-US" dirty="0" smtClean="0"/>
              <a:t>联合聚类方法对噪声敏感</a:t>
            </a:r>
            <a:endParaRPr lang="en-US" altLang="zh-CN" dirty="0" smtClean="0"/>
          </a:p>
          <a:p>
            <a:pPr lvl="1"/>
            <a:r>
              <a:rPr lang="zh-CN" altLang="en-US" dirty="0" smtClean="0"/>
              <a:t>平方重构误差对样本</a:t>
            </a:r>
            <a:r>
              <a:rPr lang="en-US" altLang="zh-CN" dirty="0" smtClean="0"/>
              <a:t>-</a:t>
            </a:r>
            <a:r>
              <a:rPr lang="zh-CN" altLang="en-US" dirty="0" smtClean="0"/>
              <a:t>特征关系中非高斯噪声敏感</a:t>
            </a:r>
            <a:endParaRPr lang="en-US" altLang="zh-CN" dirty="0" smtClean="0"/>
          </a:p>
          <a:p>
            <a:pPr lvl="1"/>
            <a:r>
              <a:rPr lang="zh-CN" altLang="en-US" dirty="0" smtClean="0"/>
              <a:t>平方图正则误差对样本</a:t>
            </a:r>
            <a:r>
              <a:rPr lang="en-US" altLang="zh-CN" dirty="0" smtClean="0"/>
              <a:t>-</a:t>
            </a:r>
            <a:r>
              <a:rPr lang="zh-CN" altLang="en-US" dirty="0" smtClean="0"/>
              <a:t>样本</a:t>
            </a:r>
            <a:r>
              <a:rPr lang="en-US" altLang="zh-CN" dirty="0" smtClean="0"/>
              <a:t>(</a:t>
            </a:r>
            <a:r>
              <a:rPr lang="zh-CN" altLang="en-US" dirty="0" smtClean="0"/>
              <a:t>以及特征</a:t>
            </a:r>
            <a:r>
              <a:rPr lang="en-US" altLang="zh-CN" dirty="0" smtClean="0"/>
              <a:t>-</a:t>
            </a:r>
            <a:r>
              <a:rPr lang="zh-CN" altLang="en-US" dirty="0" smtClean="0"/>
              <a:t>特征</a:t>
            </a:r>
            <a:r>
              <a:rPr lang="en-US" altLang="zh-CN" dirty="0" smtClean="0"/>
              <a:t>)</a:t>
            </a:r>
            <a:r>
              <a:rPr lang="zh-CN" altLang="en-US" dirty="0" smtClean="0"/>
              <a:t>噪声关系敏感</a:t>
            </a:r>
            <a:endParaRPr lang="en-US" altLang="zh-CN" dirty="0" smtClean="0"/>
          </a:p>
          <a:p>
            <a:r>
              <a:rPr lang="zh-CN" altLang="en-US" dirty="0" smtClean="0"/>
              <a:t>思路</a:t>
            </a:r>
            <a:endParaRPr lang="en-US" altLang="zh-CN" dirty="0" smtClean="0"/>
          </a:p>
          <a:p>
            <a:pPr lvl="1"/>
            <a:r>
              <a:rPr lang="zh-CN" altLang="en-US" dirty="0" smtClean="0"/>
              <a:t>同时提高矩阵重构和图正则的鲁棒性</a:t>
            </a:r>
            <a:endParaRPr lang="en-US" altLang="zh-CN" dirty="0" smtClean="0"/>
          </a:p>
          <a:p>
            <a:pPr lvl="1"/>
            <a:endParaRPr lang="zh-CN" altLang="en-US" dirty="0"/>
          </a:p>
        </p:txBody>
      </p:sp>
    </p:spTree>
    <p:extLst>
      <p:ext uri="{BB962C8B-B14F-4D97-AF65-F5344CB8AC3E}">
        <p14:creationId xmlns:p14="http://schemas.microsoft.com/office/powerpoint/2010/main" val="4105909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鲁棒联合聚类</a:t>
            </a:r>
            <a:endParaRPr lang="zh-CN" altLang="en-US" dirty="0"/>
          </a:p>
        </p:txBody>
      </p:sp>
      <p:sp>
        <p:nvSpPr>
          <p:cNvPr id="3" name="内容占位符 2"/>
          <p:cNvSpPr>
            <a:spLocks noGrp="1"/>
          </p:cNvSpPr>
          <p:nvPr>
            <p:ph idx="1"/>
          </p:nvPr>
        </p:nvSpPr>
        <p:spPr/>
        <p:txBody>
          <a:bodyPr/>
          <a:lstStyle/>
          <a:p>
            <a:r>
              <a:rPr lang="zh-CN" altLang="en-US" dirty="0" smtClean="0"/>
              <a:t>特征</a:t>
            </a:r>
            <a:r>
              <a:rPr lang="en-US" altLang="zh-CN" dirty="0" smtClean="0"/>
              <a:t>-</a:t>
            </a:r>
            <a:r>
              <a:rPr lang="zh-CN" altLang="en-US" dirty="0" smtClean="0"/>
              <a:t>样本矩阵重构</a:t>
            </a:r>
            <a:endParaRPr lang="en-US" altLang="zh-CN" dirty="0" smtClean="0"/>
          </a:p>
          <a:p>
            <a:pPr lvl="1"/>
            <a:r>
              <a:rPr lang="zh-CN" altLang="en-US" dirty="0" smtClean="0"/>
              <a:t>假设噪声是稀疏的</a:t>
            </a:r>
            <a:endParaRPr lang="en-US" altLang="zh-CN" dirty="0" smtClean="0"/>
          </a:p>
          <a:p>
            <a:pPr lvl="1"/>
            <a:r>
              <a:rPr lang="zh-CN" altLang="en-US" dirty="0" smtClean="0"/>
              <a:t>引入稀疏噪声矩阵，矫正恢复干净数据</a:t>
            </a:r>
            <a:endParaRPr lang="en-US" altLang="zh-CN" dirty="0" smtClean="0"/>
          </a:p>
          <a:p>
            <a:pPr lvl="2"/>
            <a:endParaRPr lang="en-US" altLang="zh-CN" dirty="0"/>
          </a:p>
          <a:p>
            <a:pPr lvl="2"/>
            <a:endParaRPr lang="en-US" altLang="zh-CN" dirty="0" smtClean="0"/>
          </a:p>
          <a:p>
            <a:r>
              <a:rPr lang="zh-CN" altLang="en-US" dirty="0" smtClean="0"/>
              <a:t>样本</a:t>
            </a:r>
            <a:r>
              <a:rPr lang="en-US" altLang="zh-CN" dirty="0" smtClean="0"/>
              <a:t>-</a:t>
            </a:r>
            <a:r>
              <a:rPr lang="zh-CN" altLang="en-US" dirty="0" smtClean="0"/>
              <a:t>样本</a:t>
            </a:r>
            <a:r>
              <a:rPr lang="en-US" altLang="zh-CN" dirty="0" smtClean="0"/>
              <a:t>(</a:t>
            </a:r>
            <a:r>
              <a:rPr lang="zh-CN" altLang="en-US" dirty="0" smtClean="0"/>
              <a:t>特征</a:t>
            </a:r>
            <a:r>
              <a:rPr lang="en-US" altLang="zh-CN" dirty="0" smtClean="0"/>
              <a:t>-</a:t>
            </a:r>
            <a:r>
              <a:rPr lang="zh-CN" altLang="en-US" dirty="0" smtClean="0"/>
              <a:t>特征</a:t>
            </a:r>
            <a:r>
              <a:rPr lang="en-US" altLang="zh-CN" dirty="0" smtClean="0"/>
              <a:t>)</a:t>
            </a:r>
            <a:r>
              <a:rPr lang="zh-CN" altLang="en-US" dirty="0" smtClean="0"/>
              <a:t>图正则</a:t>
            </a:r>
            <a:endParaRPr lang="en-US" altLang="zh-CN" dirty="0" smtClean="0"/>
          </a:p>
          <a:p>
            <a:pPr lvl="1"/>
            <a:r>
              <a:rPr lang="zh-CN" altLang="en-US" dirty="0" smtClean="0"/>
              <a:t>假设噪声图正则误差较大</a:t>
            </a:r>
            <a:endParaRPr lang="en-US" altLang="zh-CN" dirty="0" smtClean="0"/>
          </a:p>
          <a:p>
            <a:pPr lvl="1"/>
            <a:r>
              <a:rPr lang="zh-CN" altLang="en-US" dirty="0" smtClean="0"/>
              <a:t>选择大误差损失较小的函数，减轻噪声图</a:t>
            </a:r>
            <a:r>
              <a:rPr lang="zh-CN" altLang="en-US" dirty="0"/>
              <a:t>正则的</a:t>
            </a:r>
            <a:r>
              <a:rPr lang="zh-CN" altLang="en-US" dirty="0" smtClean="0"/>
              <a:t>影响</a:t>
            </a:r>
            <a:endParaRPr lang="zh-CN" altLang="en-US" dirty="0"/>
          </a:p>
        </p:txBody>
      </p:sp>
      <p:sp>
        <p:nvSpPr>
          <p:cNvPr id="5" name="TextBox 4"/>
          <p:cNvSpPr txBox="1"/>
          <p:nvPr/>
        </p:nvSpPr>
        <p:spPr>
          <a:xfrm>
            <a:off x="7020272" y="3090732"/>
            <a:ext cx="1107996" cy="369332"/>
          </a:xfrm>
          <a:prstGeom prst="rect">
            <a:avLst/>
          </a:prstGeom>
          <a:noFill/>
        </p:spPr>
        <p:txBody>
          <a:bodyPr wrap="none" rtlCol="0">
            <a:spAutoFit/>
          </a:bodyPr>
          <a:lstStyle/>
          <a:p>
            <a:r>
              <a:rPr lang="zh-CN" altLang="en-US" dirty="0" smtClean="0"/>
              <a:t>噪声矩阵</a:t>
            </a:r>
            <a:endParaRPr lang="zh-CN" altLang="en-US" dirty="0"/>
          </a:p>
        </p:txBody>
      </p:sp>
      <p:cxnSp>
        <p:nvCxnSpPr>
          <p:cNvPr id="7" name="直接箭头连接符 6"/>
          <p:cNvCxnSpPr>
            <a:stCxn id="5" idx="1"/>
            <a:endCxn id="4" idx="3"/>
          </p:cNvCxnSpPr>
          <p:nvPr/>
        </p:nvCxnSpPr>
        <p:spPr bwMode="auto">
          <a:xfrm flipH="1">
            <a:off x="6012160" y="3275398"/>
            <a:ext cx="1008112" cy="1158"/>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1691680" y="2996952"/>
            <a:ext cx="4320480" cy="541488"/>
            <a:chOff x="2195736" y="3205027"/>
            <a:chExt cx="4320480" cy="541488"/>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222747"/>
              <a:ext cx="4320480" cy="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 7"/>
            <p:cNvSpPr/>
            <p:nvPr/>
          </p:nvSpPr>
          <p:spPr bwMode="auto">
            <a:xfrm>
              <a:off x="5796136" y="3205027"/>
              <a:ext cx="648072" cy="512005"/>
            </a:xfrm>
            <a:prstGeom prst="roundRect">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5264184"/>
            <a:ext cx="5234518" cy="142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457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问题形式化</a:t>
            </a:r>
            <a:endParaRPr lang="en-US" altLang="zh-CN" dirty="0"/>
          </a:p>
        </p:txBody>
      </p:sp>
      <p:sp>
        <p:nvSpPr>
          <p:cNvPr id="3" name="内容占位符 2"/>
          <p:cNvSpPr>
            <a:spLocks noGrp="1"/>
          </p:cNvSpPr>
          <p:nvPr>
            <p:ph idx="1"/>
          </p:nvPr>
        </p:nvSpPr>
        <p:spPr/>
        <p:txBody>
          <a:bodyPr/>
          <a:lstStyle/>
          <a:p>
            <a:endParaRPr lang="en-US" altLang="zh-CN" dirty="0"/>
          </a:p>
          <a:p>
            <a:endParaRPr lang="en-US" altLang="zh-CN" dirty="0" smtClean="0"/>
          </a:p>
          <a:p>
            <a:endParaRPr lang="en-US" altLang="zh-CN" dirty="0"/>
          </a:p>
          <a:p>
            <a:endParaRPr lang="en-US" altLang="zh-CN" dirty="0" smtClean="0"/>
          </a:p>
          <a:p>
            <a:r>
              <a:rPr lang="zh-CN" altLang="en-US" dirty="0" smtClean="0"/>
              <a:t>变量</a:t>
            </a:r>
            <a:endParaRPr lang="en-US" altLang="zh-CN" dirty="0" smtClean="0"/>
          </a:p>
          <a:p>
            <a:pPr lvl="1"/>
            <a:r>
              <a:rPr lang="zh-CN" altLang="en-US" dirty="0" smtClean="0"/>
              <a:t>稀疏噪声 </a:t>
            </a:r>
            <a:r>
              <a:rPr lang="en-US" altLang="zh-CN" dirty="0" smtClean="0"/>
              <a:t>S</a:t>
            </a:r>
          </a:p>
          <a:p>
            <a:pPr lvl="1"/>
            <a:r>
              <a:rPr lang="zh-CN" altLang="en-US" dirty="0" smtClean="0"/>
              <a:t>特征簇 </a:t>
            </a:r>
            <a:r>
              <a:rPr lang="en-US" altLang="zh-CN" dirty="0" smtClean="0"/>
              <a:t>F</a:t>
            </a:r>
          </a:p>
          <a:p>
            <a:pPr lvl="1"/>
            <a:r>
              <a:rPr lang="zh-CN" altLang="en-US" dirty="0" smtClean="0"/>
              <a:t>样本簇 </a:t>
            </a:r>
            <a:r>
              <a:rPr lang="en-US" altLang="zh-CN" dirty="0" smtClean="0"/>
              <a:t>G</a:t>
            </a:r>
          </a:p>
          <a:p>
            <a:pPr lvl="1"/>
            <a:r>
              <a:rPr lang="zh-CN" altLang="en-US" dirty="0"/>
              <a:t>特征</a:t>
            </a:r>
            <a:r>
              <a:rPr lang="zh-CN" altLang="en-US" dirty="0" smtClean="0"/>
              <a:t>簇</a:t>
            </a:r>
            <a:r>
              <a:rPr lang="en-US" altLang="zh-CN" dirty="0" smtClean="0"/>
              <a:t>-</a:t>
            </a:r>
            <a:r>
              <a:rPr lang="zh-CN" altLang="en-US" dirty="0" smtClean="0"/>
              <a:t>样本簇关联因子 </a:t>
            </a:r>
            <a:r>
              <a:rPr lang="en-US" altLang="zh-CN" dirty="0" smtClean="0"/>
              <a:t>H</a:t>
            </a:r>
            <a:endParaRPr lang="zh-CN" alt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96752"/>
            <a:ext cx="8376245" cy="2133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27984" y="4574263"/>
            <a:ext cx="4188122" cy="492443"/>
          </a:xfrm>
          <a:prstGeom prst="rect">
            <a:avLst/>
          </a:prstGeom>
          <a:noFill/>
        </p:spPr>
        <p:txBody>
          <a:bodyPr wrap="square" rtlCol="0">
            <a:spAutoFit/>
          </a:bodyPr>
          <a:lstStyle/>
          <a:p>
            <a:r>
              <a:rPr lang="zh-CN" altLang="en-US" sz="2600" dirty="0"/>
              <a:t>优化方法：分块坐标下降法</a:t>
            </a:r>
          </a:p>
        </p:txBody>
      </p:sp>
    </p:spTree>
    <p:extLst>
      <p:ext uri="{BB962C8B-B14F-4D97-AF65-F5344CB8AC3E}">
        <p14:creationId xmlns:p14="http://schemas.microsoft.com/office/powerpoint/2010/main" val="719470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zh-CN" altLang="en-US" dirty="0" smtClean="0"/>
              <a:t>方法</a:t>
            </a:r>
            <a:r>
              <a:rPr lang="en-US" altLang="zh-CN" dirty="0" smtClean="0"/>
              <a:t>(1)</a:t>
            </a:r>
            <a:endParaRPr lang="en-US" altLang="zh-CN" dirty="0"/>
          </a:p>
        </p:txBody>
      </p:sp>
      <p:sp>
        <p:nvSpPr>
          <p:cNvPr id="3" name="内容占位符 2"/>
          <p:cNvSpPr>
            <a:spLocks noGrp="1"/>
          </p:cNvSpPr>
          <p:nvPr>
            <p:ph idx="1"/>
          </p:nvPr>
        </p:nvSpPr>
        <p:spPr/>
        <p:txBody>
          <a:bodyPr/>
          <a:lstStyle/>
          <a:p>
            <a:r>
              <a:rPr lang="zh-CN" altLang="en-US" dirty="0" smtClean="0"/>
              <a:t>计算稀疏噪声</a:t>
            </a:r>
            <a:r>
              <a:rPr lang="en-US" altLang="zh-CN" dirty="0" smtClean="0"/>
              <a:t>(</a:t>
            </a:r>
            <a:r>
              <a:rPr lang="zh-CN" altLang="en-US" dirty="0" smtClean="0"/>
              <a:t>变量</a:t>
            </a:r>
            <a:r>
              <a:rPr lang="en-US" altLang="zh-CN" dirty="0" smtClean="0"/>
              <a:t>S)</a:t>
            </a:r>
            <a:r>
              <a:rPr lang="zh-CN" altLang="en-US" dirty="0" smtClean="0"/>
              <a:t>子问题</a:t>
            </a:r>
            <a:endParaRPr lang="en-US" altLang="zh-CN" dirty="0" smtClean="0"/>
          </a:p>
          <a:p>
            <a:endParaRPr lang="en-US" altLang="zh-CN" dirty="0"/>
          </a:p>
          <a:p>
            <a:endParaRPr lang="en-US" altLang="zh-CN" dirty="0" smtClean="0"/>
          </a:p>
          <a:p>
            <a:pPr lvl="1"/>
            <a:r>
              <a:rPr lang="zh-CN" altLang="en-US" dirty="0" smtClean="0"/>
              <a:t>分解为单变量的优化问题</a:t>
            </a:r>
            <a:endParaRPr lang="en-US" altLang="zh-CN" dirty="0" smtClean="0"/>
          </a:p>
          <a:p>
            <a:pPr lvl="2"/>
            <a:r>
              <a:rPr lang="zh-CN" altLang="en-US" dirty="0" smtClean="0"/>
              <a:t>软门限算子计算最优解</a:t>
            </a:r>
            <a:endParaRPr lang="en-US" altLang="zh-CN" dirty="0" smtClean="0"/>
          </a:p>
          <a:p>
            <a:pPr lvl="1"/>
            <a:endParaRPr lang="en-US" altLang="zh-CN" dirty="0"/>
          </a:p>
          <a:p>
            <a:pPr lvl="1"/>
            <a:endParaRPr lang="en-US" altLang="zh-CN" dirty="0" smtClean="0"/>
          </a:p>
          <a:p>
            <a:pPr lvl="1"/>
            <a:endParaRPr lang="en-US" altLang="zh-CN" dirty="0"/>
          </a:p>
          <a:p>
            <a:pPr lvl="1"/>
            <a:endParaRPr lang="zh-CN" altLang="en-US" dirty="0"/>
          </a:p>
        </p:txBody>
      </p:sp>
      <p:grpSp>
        <p:nvGrpSpPr>
          <p:cNvPr id="10" name="组合 9"/>
          <p:cNvGrpSpPr/>
          <p:nvPr/>
        </p:nvGrpSpPr>
        <p:grpSpPr>
          <a:xfrm>
            <a:off x="1403648" y="4077072"/>
            <a:ext cx="7078488" cy="1498848"/>
            <a:chOff x="1453952" y="4221088"/>
            <a:chExt cx="7614796" cy="1498848"/>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952" y="4221088"/>
              <a:ext cx="56578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476460" y="5350604"/>
              <a:ext cx="2592288" cy="369332"/>
            </a:xfrm>
            <a:prstGeom prst="rect">
              <a:avLst/>
            </a:prstGeom>
            <a:noFill/>
          </p:spPr>
          <p:txBody>
            <a:bodyPr wrap="square" rtlCol="0">
              <a:spAutoFit/>
            </a:bodyPr>
            <a:lstStyle/>
            <a:p>
              <a:r>
                <a:rPr lang="zh-CN" altLang="en-US" dirty="0" smtClean="0"/>
                <a:t>小误差，噪声为</a:t>
              </a:r>
              <a:r>
                <a:rPr lang="en-US" altLang="zh-CN" dirty="0" smtClean="0"/>
                <a:t>0</a:t>
              </a:r>
              <a:endParaRPr lang="zh-CN" altLang="en-US" dirty="0"/>
            </a:p>
          </p:txBody>
        </p:sp>
        <p:cxnSp>
          <p:nvCxnSpPr>
            <p:cNvPr id="6" name="直接箭头连接符 5"/>
            <p:cNvCxnSpPr>
              <a:stCxn id="4" idx="0"/>
              <a:endCxn id="25602" idx="3"/>
            </p:cNvCxnSpPr>
            <p:nvPr/>
          </p:nvCxnSpPr>
          <p:spPr bwMode="auto">
            <a:xfrm flipH="1" flipV="1">
              <a:off x="7111802" y="4754488"/>
              <a:ext cx="660802" cy="596116"/>
            </a:xfrm>
            <a:prstGeom prst="straightConnector1">
              <a:avLst/>
            </a:prstGeom>
            <a:solidFill>
              <a:srgbClr val="FFCC66"/>
            </a:solidFill>
            <a:ln w="22225" cap="flat" cmpd="sng" algn="ctr">
              <a:solidFill>
                <a:schemeClr val="tx1"/>
              </a:solidFill>
              <a:prstDash val="solid"/>
              <a:round/>
              <a:headEnd type="none" w="med" len="med"/>
              <a:tailEnd type="arrow"/>
            </a:ln>
            <a:effectLst/>
          </p:spPr>
        </p:cxnSp>
      </p:grpSp>
      <p:pic>
        <p:nvPicPr>
          <p:cNvPr id="256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032109"/>
            <a:ext cx="47529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319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p>
        </p:txBody>
      </p:sp>
      <p:sp>
        <p:nvSpPr>
          <p:cNvPr id="3" name="内容占位符 2"/>
          <p:cNvSpPr>
            <a:spLocks noGrp="1"/>
          </p:cNvSpPr>
          <p:nvPr>
            <p:ph idx="1"/>
          </p:nvPr>
        </p:nvSpPr>
        <p:spPr/>
        <p:txBody>
          <a:bodyPr/>
          <a:lstStyle/>
          <a:p>
            <a:r>
              <a:rPr lang="zh-CN" altLang="en-US" dirty="0"/>
              <a:t>非负矩阵</a:t>
            </a:r>
            <a:r>
              <a:rPr lang="zh-CN" altLang="en-US" dirty="0" smtClean="0"/>
              <a:t>分解</a:t>
            </a:r>
            <a:r>
              <a:rPr lang="en-US" altLang="zh-CN" dirty="0"/>
              <a:t>[</a:t>
            </a:r>
            <a:r>
              <a:rPr lang="en-US" altLang="zh-CN" dirty="0" smtClean="0"/>
              <a:t>NMF, Nature-99]</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非</a:t>
            </a:r>
            <a:r>
              <a:rPr lang="zh-CN" altLang="en-US" dirty="0" smtClean="0"/>
              <a:t>负数据是普遍存在的</a:t>
            </a:r>
            <a:endParaRPr lang="en-US" altLang="zh-CN" dirty="0" smtClean="0"/>
          </a:p>
          <a:p>
            <a:pPr lvl="1"/>
            <a:r>
              <a:rPr lang="zh-CN" altLang="en-US" dirty="0" smtClean="0"/>
              <a:t>文本</a:t>
            </a:r>
            <a:r>
              <a:rPr lang="en-US" altLang="zh-CN" dirty="0"/>
              <a:t>(</a:t>
            </a:r>
            <a:r>
              <a:rPr lang="en-US" altLang="zh-CN" dirty="0" smtClean="0"/>
              <a:t>TF/IDF</a:t>
            </a:r>
            <a:r>
              <a:rPr lang="en-US" altLang="zh-CN" dirty="0"/>
              <a:t>)</a:t>
            </a:r>
            <a:r>
              <a:rPr lang="zh-CN" altLang="en-US" dirty="0" smtClean="0"/>
              <a:t>、图像</a:t>
            </a:r>
            <a:r>
              <a:rPr lang="en-US" altLang="zh-CN" dirty="0" smtClean="0"/>
              <a:t>(Pixel)</a:t>
            </a:r>
            <a:r>
              <a:rPr lang="zh-CN" altLang="en-US" dirty="0" smtClean="0"/>
              <a:t>、基因、网络</a:t>
            </a:r>
            <a:endParaRPr lang="en-US" altLang="zh-CN" dirty="0"/>
          </a:p>
          <a:p>
            <a:endParaRPr lang="zh-CN" altLang="en-US" dirty="0"/>
          </a:p>
        </p:txBody>
      </p:sp>
      <p:grpSp>
        <p:nvGrpSpPr>
          <p:cNvPr id="6" name="组合 5"/>
          <p:cNvGrpSpPr/>
          <p:nvPr/>
        </p:nvGrpSpPr>
        <p:grpSpPr>
          <a:xfrm>
            <a:off x="1331640" y="1916832"/>
            <a:ext cx="7034236" cy="3121382"/>
            <a:chOff x="1331640" y="1916832"/>
            <a:chExt cx="7034236" cy="3121382"/>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996952"/>
              <a:ext cx="6679853" cy="204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72226" y="1928664"/>
              <a:ext cx="1107996" cy="369332"/>
            </a:xfrm>
            <a:prstGeom prst="rect">
              <a:avLst/>
            </a:prstGeom>
            <a:noFill/>
          </p:spPr>
          <p:txBody>
            <a:bodyPr wrap="none" rtlCol="0">
              <a:spAutoFit/>
            </a:bodyPr>
            <a:lstStyle/>
            <a:p>
              <a:r>
                <a:rPr lang="zh-CN" altLang="en-US" dirty="0" smtClean="0"/>
                <a:t>输入数据</a:t>
              </a:r>
              <a:endParaRPr lang="en-US" altLang="zh-CN" dirty="0" smtClean="0"/>
            </a:p>
          </p:txBody>
        </p:sp>
        <p:sp>
          <p:nvSpPr>
            <p:cNvPr id="8" name="TextBox 7"/>
            <p:cNvSpPr txBox="1"/>
            <p:nvPr/>
          </p:nvSpPr>
          <p:spPr>
            <a:xfrm>
              <a:off x="4472116" y="1916832"/>
              <a:ext cx="1569660" cy="369332"/>
            </a:xfrm>
            <a:prstGeom prst="rect">
              <a:avLst/>
            </a:prstGeom>
            <a:noFill/>
          </p:spPr>
          <p:txBody>
            <a:bodyPr wrap="none" rtlCol="0">
              <a:spAutoFit/>
            </a:bodyPr>
            <a:lstStyle/>
            <a:p>
              <a:r>
                <a:rPr lang="zh-CN" altLang="en-US" dirty="0" smtClean="0"/>
                <a:t>基因子</a:t>
              </a:r>
              <a:r>
                <a:rPr lang="en-US" altLang="zh-CN" dirty="0" smtClean="0"/>
                <a:t>(basis)</a:t>
              </a:r>
            </a:p>
          </p:txBody>
        </p:sp>
        <p:sp>
          <p:nvSpPr>
            <p:cNvPr id="9" name="TextBox 8"/>
            <p:cNvSpPr txBox="1"/>
            <p:nvPr/>
          </p:nvSpPr>
          <p:spPr>
            <a:xfrm>
              <a:off x="6444208" y="1916832"/>
              <a:ext cx="1107996" cy="369332"/>
            </a:xfrm>
            <a:prstGeom prst="rect">
              <a:avLst/>
            </a:prstGeom>
            <a:noFill/>
          </p:spPr>
          <p:txBody>
            <a:bodyPr wrap="none" rtlCol="0">
              <a:spAutoFit/>
            </a:bodyPr>
            <a:lstStyle/>
            <a:p>
              <a:r>
                <a:rPr lang="zh-CN" altLang="en-US" dirty="0" smtClean="0"/>
                <a:t>编码因子</a:t>
              </a:r>
              <a:endParaRPr lang="en-US" altLang="zh-CN" dirty="0" smtClean="0"/>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074" y="2425452"/>
              <a:ext cx="24003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140" y="2425452"/>
              <a:ext cx="2324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1776" y="2917825"/>
              <a:ext cx="23241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152" y="4999410"/>
            <a:ext cx="3007330" cy="73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32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zh-CN" altLang="en-US" dirty="0" smtClean="0"/>
              <a:t>方法</a:t>
            </a:r>
            <a:r>
              <a:rPr lang="en-US" altLang="zh-CN" dirty="0" smtClean="0"/>
              <a:t>(2-1)</a:t>
            </a:r>
            <a:endParaRPr lang="en-US" altLang="zh-CN" dirty="0"/>
          </a:p>
        </p:txBody>
      </p:sp>
      <p:sp>
        <p:nvSpPr>
          <p:cNvPr id="3" name="内容占位符 2"/>
          <p:cNvSpPr>
            <a:spLocks noGrp="1"/>
          </p:cNvSpPr>
          <p:nvPr>
            <p:ph idx="1"/>
          </p:nvPr>
        </p:nvSpPr>
        <p:spPr/>
        <p:txBody>
          <a:bodyPr/>
          <a:lstStyle/>
          <a:p>
            <a:r>
              <a:rPr lang="zh-CN" altLang="en-US" dirty="0" smtClean="0"/>
              <a:t>计算</a:t>
            </a:r>
            <a:r>
              <a:rPr lang="zh-CN" altLang="en-US" dirty="0"/>
              <a:t>特征</a:t>
            </a:r>
            <a:r>
              <a:rPr lang="zh-CN" altLang="en-US" dirty="0" smtClean="0"/>
              <a:t>簇</a:t>
            </a:r>
            <a:r>
              <a:rPr lang="en-US" altLang="zh-CN" dirty="0" smtClean="0"/>
              <a:t>(</a:t>
            </a:r>
            <a:r>
              <a:rPr lang="zh-CN" altLang="en-US" dirty="0" smtClean="0"/>
              <a:t>变量</a:t>
            </a:r>
            <a:r>
              <a:rPr lang="en-US" altLang="zh-CN" dirty="0" smtClean="0"/>
              <a:t>F)</a:t>
            </a:r>
            <a:r>
              <a:rPr lang="zh-CN" altLang="en-US" dirty="0" smtClean="0"/>
              <a:t>子问题</a:t>
            </a:r>
            <a:endParaRPr lang="en-US" altLang="zh-CN" dirty="0" smtClean="0"/>
          </a:p>
          <a:p>
            <a:endParaRPr lang="en-US" altLang="zh-CN" dirty="0"/>
          </a:p>
          <a:p>
            <a:endParaRPr lang="en-US" altLang="zh-CN" dirty="0" smtClean="0"/>
          </a:p>
          <a:p>
            <a:endParaRPr lang="en-US" altLang="zh-CN" dirty="0"/>
          </a:p>
          <a:p>
            <a:pPr lvl="1"/>
            <a:r>
              <a:rPr lang="zh-CN" altLang="en-US" dirty="0" smtClean="0"/>
              <a:t>难点</a:t>
            </a:r>
            <a:r>
              <a:rPr lang="en-US" altLang="zh-CN" dirty="0" smtClean="0"/>
              <a:t>1</a:t>
            </a:r>
            <a:r>
              <a:rPr lang="zh-CN" altLang="en-US" dirty="0" smtClean="0"/>
              <a:t>：</a:t>
            </a:r>
            <a:r>
              <a:rPr lang="en-US" altLang="zh-CN" dirty="0" smtClean="0"/>
              <a:t>l1</a:t>
            </a:r>
            <a:r>
              <a:rPr lang="zh-CN" altLang="en-US" dirty="0" smtClean="0"/>
              <a:t>图正则</a:t>
            </a:r>
            <a:r>
              <a:rPr lang="zh-CN" altLang="en-US" dirty="0"/>
              <a:t>不可</a:t>
            </a:r>
            <a:r>
              <a:rPr lang="zh-CN" altLang="en-US" dirty="0" smtClean="0"/>
              <a:t>微</a:t>
            </a:r>
            <a:endParaRPr lang="en-US" altLang="zh-CN" dirty="0" smtClean="0"/>
          </a:p>
          <a:p>
            <a:pPr lvl="2"/>
            <a:r>
              <a:rPr lang="zh-CN" altLang="en-US" dirty="0" smtClean="0"/>
              <a:t>将</a:t>
            </a:r>
            <a:r>
              <a:rPr lang="en-US" altLang="zh-CN" dirty="0" smtClean="0"/>
              <a:t>l1</a:t>
            </a:r>
            <a:r>
              <a:rPr lang="zh-CN" altLang="en-US" dirty="0" smtClean="0"/>
              <a:t>重写为加权的</a:t>
            </a:r>
            <a:r>
              <a:rPr lang="en-US" altLang="zh-CN" dirty="0" smtClean="0"/>
              <a:t>l2</a:t>
            </a:r>
            <a:r>
              <a:rPr lang="zh-CN" altLang="en-US" dirty="0" smtClean="0"/>
              <a:t>图正则</a:t>
            </a:r>
            <a:endParaRPr lang="en-US" altLang="zh-CN" dirty="0" smtClean="0"/>
          </a:p>
          <a:p>
            <a:endParaRPr lang="en-US" altLang="zh-CN" dirty="0"/>
          </a:p>
          <a:p>
            <a:endParaRPr lang="en-US" altLang="zh-CN" dirty="0" smtClean="0"/>
          </a:p>
          <a:p>
            <a:endParaRPr lang="en-US" altLang="zh-CN" dirty="0" smtClean="0"/>
          </a:p>
          <a:p>
            <a:pPr lvl="1"/>
            <a:endParaRPr lang="en-US" altLang="zh-CN" dirty="0"/>
          </a:p>
          <a:p>
            <a:pPr lvl="1"/>
            <a:endParaRPr lang="en-US" altLang="zh-CN" dirty="0" smtClean="0"/>
          </a:p>
          <a:p>
            <a:pPr lvl="1"/>
            <a:endParaRPr lang="en-US" altLang="zh-CN" dirty="0"/>
          </a:p>
          <a:p>
            <a:pPr lvl="1"/>
            <a:endParaRPr lang="zh-CN" alt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03027"/>
            <a:ext cx="8313762" cy="1595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043608" y="3988712"/>
            <a:ext cx="7881714" cy="1993274"/>
            <a:chOff x="1043608" y="3988712"/>
            <a:chExt cx="7881714" cy="1993274"/>
          </a:xfrm>
        </p:grpSpPr>
        <p:grpSp>
          <p:nvGrpSpPr>
            <p:cNvPr id="4" name="组合 3"/>
            <p:cNvGrpSpPr/>
            <p:nvPr/>
          </p:nvGrpSpPr>
          <p:grpSpPr>
            <a:xfrm>
              <a:off x="1043608" y="4869160"/>
              <a:ext cx="7881714" cy="1112826"/>
              <a:chOff x="1115616" y="4404406"/>
              <a:chExt cx="7881714" cy="1112826"/>
            </a:xfrm>
          </p:grpSpPr>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404406"/>
                <a:ext cx="4807843" cy="65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326" y="5060429"/>
                <a:ext cx="49530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6505" y="5003279"/>
                <a:ext cx="2790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505" y="4542454"/>
                <a:ext cx="26384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bwMode="auto">
              <a:xfrm>
                <a:off x="1115616" y="4442109"/>
                <a:ext cx="7881714" cy="1075123"/>
              </a:xfrm>
              <a:prstGeom prst="round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8" name="TextBox 7"/>
            <p:cNvSpPr txBox="1"/>
            <p:nvPr/>
          </p:nvSpPr>
          <p:spPr>
            <a:xfrm>
              <a:off x="6899711" y="3988712"/>
              <a:ext cx="1569660" cy="369332"/>
            </a:xfrm>
            <a:prstGeom prst="rect">
              <a:avLst/>
            </a:prstGeom>
            <a:noFill/>
          </p:spPr>
          <p:txBody>
            <a:bodyPr wrap="none" rtlCol="0">
              <a:spAutoFit/>
            </a:bodyPr>
            <a:lstStyle/>
            <a:p>
              <a:r>
                <a:rPr lang="zh-CN" altLang="en-US" dirty="0" smtClean="0"/>
                <a:t>引入辅助变量</a:t>
              </a:r>
              <a:endParaRPr lang="zh-CN" altLang="en-US" dirty="0"/>
            </a:p>
          </p:txBody>
        </p:sp>
        <p:cxnSp>
          <p:nvCxnSpPr>
            <p:cNvPr id="7" name="直接箭头连接符 6"/>
            <p:cNvCxnSpPr>
              <a:stCxn id="8" idx="2"/>
            </p:cNvCxnSpPr>
            <p:nvPr/>
          </p:nvCxnSpPr>
          <p:spPr bwMode="auto">
            <a:xfrm flipH="1">
              <a:off x="5148064" y="4358044"/>
              <a:ext cx="2536477" cy="548819"/>
            </a:xfrm>
            <a:prstGeom prst="straightConnector1">
              <a:avLst/>
            </a:prstGeom>
            <a:solidFill>
              <a:srgbClr val="FFCC66"/>
            </a:solidFill>
            <a:ln w="22225" cap="flat" cmpd="sng" algn="ctr">
              <a:solidFill>
                <a:schemeClr val="tx1"/>
              </a:solidFill>
              <a:prstDash val="solid"/>
              <a:round/>
              <a:headEnd type="none" w="med" len="med"/>
              <a:tailEnd type="arrow"/>
            </a:ln>
            <a:effectLst/>
          </p:spPr>
        </p:cxnSp>
      </p:grpSp>
      <p:sp>
        <p:nvSpPr>
          <p:cNvPr id="14" name="圆角矩形 13"/>
          <p:cNvSpPr/>
          <p:nvPr/>
        </p:nvSpPr>
        <p:spPr bwMode="auto">
          <a:xfrm>
            <a:off x="7020272" y="2003027"/>
            <a:ext cx="1977058" cy="633885"/>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01171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r>
              <a:rPr lang="en-US" altLang="zh-CN" dirty="0"/>
              <a:t>(</a:t>
            </a:r>
            <a:r>
              <a:rPr lang="en-US" altLang="zh-CN" dirty="0" smtClean="0"/>
              <a:t>2-2)</a:t>
            </a:r>
            <a:endParaRPr lang="en-US" altLang="zh-CN" dirty="0"/>
          </a:p>
        </p:txBody>
      </p:sp>
      <p:sp>
        <p:nvSpPr>
          <p:cNvPr id="3" name="内容占位符 2"/>
          <p:cNvSpPr>
            <a:spLocks noGrp="1"/>
          </p:cNvSpPr>
          <p:nvPr>
            <p:ph idx="1"/>
          </p:nvPr>
        </p:nvSpPr>
        <p:spPr/>
        <p:txBody>
          <a:bodyPr/>
          <a:lstStyle/>
          <a:p>
            <a:r>
              <a:rPr lang="zh-CN" altLang="en-US" dirty="0" smtClean="0"/>
              <a:t>计算</a:t>
            </a:r>
            <a:r>
              <a:rPr lang="zh-CN" altLang="en-US" dirty="0"/>
              <a:t>特征</a:t>
            </a:r>
            <a:r>
              <a:rPr lang="zh-CN" altLang="en-US" dirty="0" smtClean="0"/>
              <a:t>簇</a:t>
            </a:r>
            <a:r>
              <a:rPr lang="en-US" altLang="zh-CN" dirty="0"/>
              <a:t>(</a:t>
            </a:r>
            <a:r>
              <a:rPr lang="zh-CN" altLang="en-US" dirty="0"/>
              <a:t>变量</a:t>
            </a:r>
            <a:r>
              <a:rPr lang="en-US" altLang="zh-CN" dirty="0"/>
              <a:t>F)</a:t>
            </a:r>
            <a:r>
              <a:rPr lang="zh-CN" altLang="en-US" dirty="0" smtClean="0"/>
              <a:t>子问题</a:t>
            </a:r>
            <a:endParaRPr lang="en-US" altLang="zh-CN" dirty="0" smtClean="0"/>
          </a:p>
          <a:p>
            <a:endParaRPr lang="en-US" altLang="zh-CN" dirty="0" smtClean="0"/>
          </a:p>
          <a:p>
            <a:endParaRPr lang="en-US" altLang="zh-CN" dirty="0"/>
          </a:p>
          <a:p>
            <a:pPr lvl="1"/>
            <a:endParaRPr lang="en-US" altLang="zh-CN" dirty="0" smtClean="0"/>
          </a:p>
          <a:p>
            <a:pPr lvl="1"/>
            <a:r>
              <a:rPr lang="zh-CN" altLang="en-US" dirty="0" smtClean="0"/>
              <a:t>难点</a:t>
            </a:r>
            <a:r>
              <a:rPr lang="en-US" altLang="zh-CN" dirty="0"/>
              <a:t>2</a:t>
            </a:r>
            <a:r>
              <a:rPr lang="zh-CN" altLang="en-US" dirty="0" smtClean="0"/>
              <a:t>：归一化约束</a:t>
            </a:r>
            <a:endParaRPr lang="en-US" altLang="zh-CN" dirty="0"/>
          </a:p>
          <a:p>
            <a:endParaRPr lang="en-US" altLang="zh-CN" dirty="0" smtClean="0"/>
          </a:p>
          <a:p>
            <a:endParaRPr lang="en-US" altLang="zh-CN" dirty="0" smtClean="0"/>
          </a:p>
          <a:p>
            <a:pPr lvl="1"/>
            <a:endParaRPr lang="en-US" altLang="zh-CN" dirty="0"/>
          </a:p>
          <a:p>
            <a:pPr lvl="1"/>
            <a:endParaRPr lang="en-US" altLang="zh-CN" dirty="0" smtClean="0"/>
          </a:p>
          <a:p>
            <a:pPr lvl="1"/>
            <a:endParaRPr lang="en-US" altLang="zh-CN" dirty="0"/>
          </a:p>
          <a:p>
            <a:pPr lvl="1"/>
            <a:endParaRPr lang="zh-CN" altLang="en-US" dirty="0"/>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230408"/>
            <a:ext cx="8208912" cy="98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971600" y="4293096"/>
            <a:ext cx="5830895" cy="1224136"/>
            <a:chOff x="755576" y="3628207"/>
            <a:chExt cx="5830895" cy="1224136"/>
          </a:xfrm>
        </p:grpSpPr>
        <p:sp>
          <p:nvSpPr>
            <p:cNvPr id="8" name="TextBox 7"/>
            <p:cNvSpPr txBox="1"/>
            <p:nvPr/>
          </p:nvSpPr>
          <p:spPr>
            <a:xfrm>
              <a:off x="755576" y="3707437"/>
              <a:ext cx="1569660" cy="369332"/>
            </a:xfrm>
            <a:prstGeom prst="rect">
              <a:avLst/>
            </a:prstGeom>
            <a:noFill/>
          </p:spPr>
          <p:txBody>
            <a:bodyPr wrap="none" rtlCol="0">
              <a:spAutoFit/>
            </a:bodyPr>
            <a:lstStyle/>
            <a:p>
              <a:r>
                <a:rPr lang="zh-CN" altLang="en-US" dirty="0" smtClean="0"/>
                <a:t>引入辅助变量</a:t>
              </a:r>
              <a:endParaRPr lang="zh-CN" altLang="en-US" dirty="0"/>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646" y="4214168"/>
              <a:ext cx="16478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358" y="3628207"/>
              <a:ext cx="1409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764937" y="4365104"/>
              <a:ext cx="4019049" cy="369332"/>
            </a:xfrm>
            <a:prstGeom prst="rect">
              <a:avLst/>
            </a:prstGeom>
            <a:noFill/>
          </p:spPr>
          <p:txBody>
            <a:bodyPr wrap="none" rtlCol="0">
              <a:spAutoFit/>
            </a:bodyPr>
            <a:lstStyle/>
            <a:p>
              <a:r>
                <a:rPr lang="zh-CN" altLang="en-US" dirty="0" smtClean="0"/>
                <a:t>满足归一化约束的</a:t>
              </a:r>
              <a:r>
                <a:rPr lang="en-US" altLang="zh-CN" dirty="0" smtClean="0"/>
                <a:t>F</a:t>
              </a:r>
              <a:r>
                <a:rPr lang="zh-CN" altLang="en-US" dirty="0" smtClean="0"/>
                <a:t>可由辅助变量计算</a:t>
              </a:r>
              <a:endParaRPr lang="zh-CN" altLang="en-US" dirty="0"/>
            </a:p>
          </p:txBody>
        </p:sp>
      </p:grpSp>
      <p:sp>
        <p:nvSpPr>
          <p:cNvPr id="10" name="圆角矩形 9"/>
          <p:cNvSpPr/>
          <p:nvPr/>
        </p:nvSpPr>
        <p:spPr bwMode="auto">
          <a:xfrm>
            <a:off x="2234902" y="2780928"/>
            <a:ext cx="1328986" cy="432048"/>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694583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zh-CN" altLang="en-US" dirty="0" smtClean="0"/>
              <a:t>方法</a:t>
            </a:r>
            <a:r>
              <a:rPr lang="en-US" altLang="zh-CN" dirty="0" smtClean="0"/>
              <a:t>(2-3)</a:t>
            </a:r>
            <a:endParaRPr lang="en-US" altLang="zh-CN" dirty="0"/>
          </a:p>
        </p:txBody>
      </p:sp>
      <p:sp>
        <p:nvSpPr>
          <p:cNvPr id="3" name="内容占位符 2"/>
          <p:cNvSpPr>
            <a:spLocks noGrp="1"/>
          </p:cNvSpPr>
          <p:nvPr>
            <p:ph idx="1"/>
          </p:nvPr>
        </p:nvSpPr>
        <p:spPr/>
        <p:txBody>
          <a:bodyPr/>
          <a:lstStyle/>
          <a:p>
            <a:r>
              <a:rPr lang="zh-CN" altLang="en-US" dirty="0" smtClean="0"/>
              <a:t>计算</a:t>
            </a:r>
            <a:r>
              <a:rPr lang="zh-CN" altLang="en-US" dirty="0"/>
              <a:t>特征</a:t>
            </a:r>
            <a:r>
              <a:rPr lang="zh-CN" altLang="en-US" dirty="0" smtClean="0"/>
              <a:t>簇</a:t>
            </a:r>
            <a:r>
              <a:rPr lang="en-US" altLang="zh-CN" dirty="0"/>
              <a:t>(</a:t>
            </a:r>
            <a:r>
              <a:rPr lang="zh-CN" altLang="en-US" dirty="0"/>
              <a:t>变量</a:t>
            </a:r>
            <a:r>
              <a:rPr lang="en-US" altLang="zh-CN" dirty="0"/>
              <a:t>F)</a:t>
            </a:r>
            <a:r>
              <a:rPr lang="zh-CN" altLang="en-US" dirty="0" smtClean="0"/>
              <a:t>子问题</a:t>
            </a:r>
            <a:endParaRPr lang="en-US" altLang="zh-CN" dirty="0" smtClean="0"/>
          </a:p>
          <a:p>
            <a:endParaRPr lang="en-US" altLang="zh-CN" dirty="0" smtClean="0"/>
          </a:p>
          <a:p>
            <a:endParaRPr lang="en-US" altLang="zh-CN" dirty="0"/>
          </a:p>
          <a:p>
            <a:pPr lvl="1"/>
            <a:endParaRPr lang="en-US" altLang="zh-CN" dirty="0" smtClean="0"/>
          </a:p>
          <a:p>
            <a:pPr lvl="1"/>
            <a:r>
              <a:rPr lang="zh-CN" altLang="en-US" dirty="0" smtClean="0"/>
              <a:t>非负矩阵分解中常用的辅助函数法求解</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难点</a:t>
            </a:r>
            <a:r>
              <a:rPr lang="en-US" altLang="zh-CN" dirty="0" smtClean="0"/>
              <a:t>3</a:t>
            </a:r>
            <a:r>
              <a:rPr lang="zh-CN" altLang="en-US" dirty="0" smtClean="0"/>
              <a:t>：没有闭式解</a:t>
            </a:r>
            <a:endParaRPr lang="zh-CN" altLang="en-US" dirty="0"/>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240" y="1772816"/>
            <a:ext cx="74961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组合 17"/>
          <p:cNvGrpSpPr/>
          <p:nvPr/>
        </p:nvGrpSpPr>
        <p:grpSpPr>
          <a:xfrm>
            <a:off x="1259632" y="4149080"/>
            <a:ext cx="7183693" cy="1584176"/>
            <a:chOff x="1259632" y="4149080"/>
            <a:chExt cx="7183693" cy="1584176"/>
          </a:xfrm>
        </p:grpSpPr>
        <p:grpSp>
          <p:nvGrpSpPr>
            <p:cNvPr id="19" name="组合 18"/>
            <p:cNvGrpSpPr/>
            <p:nvPr/>
          </p:nvGrpSpPr>
          <p:grpSpPr>
            <a:xfrm>
              <a:off x="1259632" y="4149080"/>
              <a:ext cx="4469725" cy="409575"/>
              <a:chOff x="1331640" y="4257209"/>
              <a:chExt cx="4469725" cy="409575"/>
            </a:xfrm>
          </p:grpSpPr>
          <p:sp>
            <p:nvSpPr>
              <p:cNvPr id="24" name="TextBox 23"/>
              <p:cNvSpPr txBox="1"/>
              <p:nvPr/>
            </p:nvSpPr>
            <p:spPr>
              <a:xfrm>
                <a:off x="1331640" y="4293096"/>
                <a:ext cx="1569660" cy="369332"/>
              </a:xfrm>
              <a:prstGeom prst="rect">
                <a:avLst/>
              </a:prstGeom>
              <a:noFill/>
            </p:spPr>
            <p:txBody>
              <a:bodyPr wrap="none" rtlCol="0">
                <a:spAutoFit/>
              </a:bodyPr>
              <a:lstStyle/>
              <a:p>
                <a:r>
                  <a:rPr lang="zh-CN" altLang="en-US" dirty="0" smtClean="0"/>
                  <a:t>构造辅助函数</a:t>
                </a:r>
                <a:endParaRPr lang="zh-CN" altLang="en-US" dirty="0"/>
              </a:p>
            </p:txBody>
          </p:sp>
          <p:pic>
            <p:nvPicPr>
              <p:cNvPr id="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300" y="4257209"/>
                <a:ext cx="9144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923928" y="4293096"/>
                <a:ext cx="1877437" cy="369332"/>
              </a:xfrm>
              <a:prstGeom prst="rect">
                <a:avLst/>
              </a:prstGeom>
              <a:noFill/>
            </p:spPr>
            <p:txBody>
              <a:bodyPr wrap="none" rtlCol="0">
                <a:spAutoFit/>
              </a:bodyPr>
              <a:lstStyle/>
              <a:p>
                <a:r>
                  <a:rPr lang="zh-CN" altLang="en-US" dirty="0" smtClean="0"/>
                  <a:t>见</a:t>
                </a:r>
                <a:r>
                  <a:rPr lang="en-US" altLang="zh-CN" dirty="0" smtClean="0"/>
                  <a:t>Eq.(3.13), p53</a:t>
                </a:r>
                <a:endParaRPr lang="zh-CN" altLang="en-US" dirty="0"/>
              </a:p>
            </p:txBody>
          </p:sp>
        </p:grpSp>
        <p:sp>
          <p:nvSpPr>
            <p:cNvPr id="20" name="TextBox 19"/>
            <p:cNvSpPr txBox="1"/>
            <p:nvPr/>
          </p:nvSpPr>
          <p:spPr>
            <a:xfrm>
              <a:off x="1259632" y="4751364"/>
              <a:ext cx="4339650" cy="369332"/>
            </a:xfrm>
            <a:prstGeom prst="rect">
              <a:avLst/>
            </a:prstGeom>
            <a:noFill/>
          </p:spPr>
          <p:txBody>
            <a:bodyPr wrap="none" rtlCol="0">
              <a:spAutoFit/>
            </a:bodyPr>
            <a:lstStyle/>
            <a:p>
              <a:r>
                <a:rPr lang="zh-CN" altLang="en-US" dirty="0" smtClean="0"/>
                <a:t>根据一阶最优性条件：辅助变量导数为零</a:t>
              </a:r>
              <a:endParaRPr lang="zh-CN" altLang="en-US" dirty="0"/>
            </a:p>
          </p:txBody>
        </p:sp>
        <p:pic>
          <p:nvPicPr>
            <p:cNvPr id="2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5266531"/>
              <a:ext cx="1171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1259632" y="5301208"/>
              <a:ext cx="2634054" cy="369332"/>
            </a:xfrm>
            <a:prstGeom prst="rect">
              <a:avLst/>
            </a:prstGeom>
            <a:noFill/>
          </p:spPr>
          <p:txBody>
            <a:bodyPr wrap="none" rtlCol="0">
              <a:spAutoFit/>
            </a:bodyPr>
            <a:lstStyle/>
            <a:p>
              <a:r>
                <a:rPr lang="zh-CN" altLang="en-US" dirty="0" smtClean="0"/>
                <a:t>结合</a:t>
              </a:r>
              <a:r>
                <a:rPr lang="en-US" altLang="zh-CN" dirty="0"/>
                <a:t>F</a:t>
              </a:r>
              <a:r>
                <a:rPr lang="zh-CN" altLang="en-US" dirty="0"/>
                <a:t>与辅助变量的</a:t>
              </a:r>
              <a:r>
                <a:rPr lang="zh-CN" altLang="en-US" dirty="0" smtClean="0"/>
                <a:t>关系</a:t>
              </a:r>
              <a:endParaRPr lang="zh-CN" alt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2" y="4581128"/>
              <a:ext cx="2863213" cy="65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87103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zh-CN" altLang="en-US" dirty="0" smtClean="0"/>
              <a:t>方法</a:t>
            </a:r>
            <a:r>
              <a:rPr lang="en-US" altLang="zh-CN" dirty="0" smtClean="0"/>
              <a:t>(2-4)</a:t>
            </a:r>
            <a:endParaRPr lang="en-US" altLang="zh-CN" dirty="0"/>
          </a:p>
        </p:txBody>
      </p:sp>
      <p:sp>
        <p:nvSpPr>
          <p:cNvPr id="3" name="内容占位符 2"/>
          <p:cNvSpPr>
            <a:spLocks noGrp="1"/>
          </p:cNvSpPr>
          <p:nvPr>
            <p:ph idx="1"/>
          </p:nvPr>
        </p:nvSpPr>
        <p:spPr/>
        <p:txBody>
          <a:bodyPr/>
          <a:lstStyle/>
          <a:p>
            <a:r>
              <a:rPr lang="zh-CN" altLang="en-US" dirty="0" smtClean="0"/>
              <a:t>计算</a:t>
            </a:r>
            <a:r>
              <a:rPr lang="zh-CN" altLang="en-US" dirty="0"/>
              <a:t>特征</a:t>
            </a:r>
            <a:r>
              <a:rPr lang="zh-CN" altLang="en-US" dirty="0" smtClean="0"/>
              <a:t>簇</a:t>
            </a:r>
            <a:r>
              <a:rPr lang="en-US" altLang="zh-CN" dirty="0"/>
              <a:t>(</a:t>
            </a:r>
            <a:r>
              <a:rPr lang="zh-CN" altLang="en-US" dirty="0"/>
              <a:t>变量</a:t>
            </a:r>
            <a:r>
              <a:rPr lang="en-US" altLang="zh-CN" dirty="0"/>
              <a:t>F)</a:t>
            </a:r>
            <a:r>
              <a:rPr lang="zh-CN" altLang="en-US" dirty="0" smtClean="0"/>
              <a:t>子问题</a:t>
            </a:r>
            <a:endParaRPr lang="en-US" altLang="zh-CN" dirty="0" smtClean="0"/>
          </a:p>
          <a:p>
            <a:endParaRPr lang="en-US" altLang="zh-CN" dirty="0" smtClean="0"/>
          </a:p>
          <a:p>
            <a:endParaRPr lang="en-US" altLang="zh-CN" dirty="0"/>
          </a:p>
          <a:p>
            <a:pPr lvl="1"/>
            <a:endParaRPr lang="en-US" altLang="zh-CN" dirty="0" smtClean="0"/>
          </a:p>
          <a:p>
            <a:pPr lvl="1"/>
            <a:r>
              <a:rPr lang="zh-CN" altLang="en-US" dirty="0" smtClean="0"/>
              <a:t>计算</a:t>
            </a:r>
            <a:r>
              <a:rPr lang="en-US" altLang="zh-CN" dirty="0" smtClean="0"/>
              <a:t>F</a:t>
            </a:r>
            <a:r>
              <a:rPr lang="zh-CN" altLang="en-US" dirty="0" smtClean="0"/>
              <a:t>的不动点</a:t>
            </a:r>
            <a:endParaRPr lang="en-US" altLang="zh-CN" dirty="0" smtClean="0"/>
          </a:p>
          <a:p>
            <a:pPr lvl="2"/>
            <a:r>
              <a:rPr lang="zh-CN" altLang="en-US" dirty="0"/>
              <a:t>采用</a:t>
            </a:r>
            <a:r>
              <a:rPr lang="zh-CN" altLang="en-US" dirty="0" smtClean="0"/>
              <a:t>文献</a:t>
            </a:r>
            <a:r>
              <a:rPr lang="en-US" altLang="zh-CN" dirty="0" smtClean="0"/>
              <a:t>[94]</a:t>
            </a:r>
            <a:r>
              <a:rPr lang="zh-CN" altLang="en-US" dirty="0" smtClean="0"/>
              <a:t>的方法</a:t>
            </a:r>
            <a:endParaRPr lang="en-US" altLang="zh-CN" dirty="0"/>
          </a:p>
          <a:p>
            <a:pPr lvl="1"/>
            <a:endParaRPr lang="zh-CN" altLang="en-US" dirty="0"/>
          </a:p>
        </p:txBody>
      </p:sp>
      <p:grpSp>
        <p:nvGrpSpPr>
          <p:cNvPr id="19" name="组合 18"/>
          <p:cNvGrpSpPr/>
          <p:nvPr/>
        </p:nvGrpSpPr>
        <p:grpSpPr>
          <a:xfrm>
            <a:off x="3635896" y="2763447"/>
            <a:ext cx="4020767" cy="947694"/>
            <a:chOff x="1548517" y="2684165"/>
            <a:chExt cx="4020767" cy="947694"/>
          </a:xfrm>
        </p:grpSpPr>
        <p:pic>
          <p:nvPicPr>
            <p:cNvPr id="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366" y="2684165"/>
              <a:ext cx="3991918" cy="39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517" y="3159517"/>
              <a:ext cx="3962032" cy="47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 name="组合 11"/>
          <p:cNvGrpSpPr/>
          <p:nvPr/>
        </p:nvGrpSpPr>
        <p:grpSpPr>
          <a:xfrm>
            <a:off x="1187624" y="1988840"/>
            <a:ext cx="5133975" cy="695325"/>
            <a:chOff x="1187624" y="1988840"/>
            <a:chExt cx="5133975" cy="695325"/>
          </a:xfrm>
        </p:grpSpPr>
        <p:pic>
          <p:nvPicPr>
            <p:cNvPr id="296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988840"/>
              <a:ext cx="51339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 9"/>
            <p:cNvSpPr/>
            <p:nvPr/>
          </p:nvSpPr>
          <p:spPr bwMode="auto">
            <a:xfrm>
              <a:off x="1691680" y="1988840"/>
              <a:ext cx="432048" cy="432048"/>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圆角矩形 22"/>
            <p:cNvSpPr/>
            <p:nvPr/>
          </p:nvSpPr>
          <p:spPr bwMode="auto">
            <a:xfrm>
              <a:off x="4139952" y="1988840"/>
              <a:ext cx="432048" cy="432048"/>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4" name="圆角矩形 23"/>
            <p:cNvSpPr/>
            <p:nvPr/>
          </p:nvSpPr>
          <p:spPr bwMode="auto">
            <a:xfrm>
              <a:off x="4572000" y="1988840"/>
              <a:ext cx="432048" cy="432048"/>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1707080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zh-CN" altLang="en-US" dirty="0" smtClean="0"/>
              <a:t>方法</a:t>
            </a:r>
            <a:r>
              <a:rPr lang="en-US" altLang="zh-CN" dirty="0" smtClean="0"/>
              <a:t>(3)</a:t>
            </a:r>
            <a:endParaRPr lang="en-US" altLang="zh-CN" dirty="0"/>
          </a:p>
        </p:txBody>
      </p:sp>
      <p:sp>
        <p:nvSpPr>
          <p:cNvPr id="3" name="内容占位符 2"/>
          <p:cNvSpPr>
            <a:spLocks noGrp="1"/>
          </p:cNvSpPr>
          <p:nvPr>
            <p:ph idx="1"/>
          </p:nvPr>
        </p:nvSpPr>
        <p:spPr/>
        <p:txBody>
          <a:bodyPr/>
          <a:lstStyle/>
          <a:p>
            <a:r>
              <a:rPr lang="zh-CN" altLang="en-US" dirty="0"/>
              <a:t>计算簇关联因子</a:t>
            </a:r>
            <a:r>
              <a:rPr lang="en-US" altLang="zh-CN" dirty="0"/>
              <a:t>(</a:t>
            </a:r>
            <a:r>
              <a:rPr lang="zh-CN" altLang="en-US" dirty="0"/>
              <a:t>变量</a:t>
            </a:r>
            <a:r>
              <a:rPr lang="en-US" altLang="zh-CN" dirty="0"/>
              <a:t>H)</a:t>
            </a:r>
            <a:r>
              <a:rPr lang="zh-CN" altLang="en-US" dirty="0"/>
              <a:t>子问题</a:t>
            </a:r>
            <a:endParaRPr lang="en-US" altLang="zh-CN" dirty="0"/>
          </a:p>
          <a:p>
            <a:endParaRPr lang="en-US" altLang="zh-CN" dirty="0"/>
          </a:p>
          <a:p>
            <a:pPr lvl="1"/>
            <a:r>
              <a:rPr lang="zh-CN" altLang="en-US" dirty="0" smtClean="0"/>
              <a:t>更新公式</a:t>
            </a:r>
            <a:endParaRPr lang="en-US" altLang="zh-CN" dirty="0" smtClean="0"/>
          </a:p>
          <a:p>
            <a:pPr lvl="1"/>
            <a:endParaRPr lang="en-US" altLang="zh-CN" dirty="0"/>
          </a:p>
          <a:p>
            <a:pPr lvl="1"/>
            <a:endParaRPr lang="en-US" altLang="zh-CN" dirty="0" smtClean="0"/>
          </a:p>
          <a:p>
            <a:r>
              <a:rPr lang="zh-CN" altLang="en-US" dirty="0"/>
              <a:t>计算样本簇 </a:t>
            </a:r>
            <a:r>
              <a:rPr lang="en-US" altLang="zh-CN" dirty="0"/>
              <a:t>(</a:t>
            </a:r>
            <a:r>
              <a:rPr lang="zh-CN" altLang="en-US" dirty="0"/>
              <a:t>变量</a:t>
            </a:r>
            <a:r>
              <a:rPr lang="en-US" altLang="zh-CN" dirty="0"/>
              <a:t>G)</a:t>
            </a:r>
            <a:r>
              <a:rPr lang="zh-CN" altLang="en-US" dirty="0"/>
              <a:t>子问题</a:t>
            </a:r>
            <a:endParaRPr lang="en-US" altLang="zh-CN" dirty="0"/>
          </a:p>
          <a:p>
            <a:endParaRPr lang="en-US" altLang="zh-CN" dirty="0"/>
          </a:p>
          <a:p>
            <a:endParaRPr lang="en-US" altLang="zh-CN" dirty="0" smtClean="0"/>
          </a:p>
          <a:p>
            <a:pPr lvl="1"/>
            <a:r>
              <a:rPr lang="zh-CN" altLang="en-US" dirty="0" smtClean="0"/>
              <a:t>变量</a:t>
            </a:r>
            <a:r>
              <a:rPr lang="en-US" altLang="zh-CN" dirty="0" smtClean="0"/>
              <a:t>G</a:t>
            </a:r>
            <a:r>
              <a:rPr lang="zh-CN" altLang="en-US" dirty="0" smtClean="0"/>
              <a:t>与变量</a:t>
            </a:r>
            <a:r>
              <a:rPr lang="en-US" altLang="zh-CN" dirty="0" smtClean="0"/>
              <a:t>F</a:t>
            </a:r>
            <a:r>
              <a:rPr lang="zh-CN" altLang="en-US" dirty="0" smtClean="0"/>
              <a:t>对偶，采用变量</a:t>
            </a:r>
            <a:r>
              <a:rPr lang="en-US" altLang="zh-CN" dirty="0" smtClean="0"/>
              <a:t>F</a:t>
            </a:r>
            <a:r>
              <a:rPr lang="zh-CN" altLang="en-US" dirty="0" smtClean="0"/>
              <a:t>的计算方法更新</a:t>
            </a:r>
            <a:endParaRPr lang="zh-CN" altLang="en-US" dirty="0"/>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772816"/>
            <a:ext cx="7130182" cy="67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852936"/>
            <a:ext cx="5352678" cy="10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437112"/>
            <a:ext cx="6908429" cy="129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781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zh-CN" altLang="en-US" dirty="0" smtClean="0"/>
              <a:t>结果</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聚类准确性</a:t>
            </a:r>
            <a:endParaRPr lang="zh-CN" altLang="en-US"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27448"/>
            <a:ext cx="66770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42756" y="5795972"/>
            <a:ext cx="3454792" cy="369332"/>
          </a:xfrm>
          <a:prstGeom prst="rect">
            <a:avLst/>
          </a:prstGeom>
          <a:noFill/>
        </p:spPr>
        <p:txBody>
          <a:bodyPr wrap="none" rtlCol="0">
            <a:spAutoFit/>
          </a:bodyPr>
          <a:lstStyle/>
          <a:p>
            <a:r>
              <a:rPr lang="en-US" altLang="zh-CN" dirty="0" smtClean="0"/>
              <a:t>RCC</a:t>
            </a:r>
            <a:r>
              <a:rPr lang="zh-CN" altLang="en-US" dirty="0" smtClean="0"/>
              <a:t>优于当前主流联合聚类算法</a:t>
            </a:r>
            <a:endParaRPr lang="zh-CN" altLang="en-US" dirty="0"/>
          </a:p>
        </p:txBody>
      </p:sp>
      <p:sp>
        <p:nvSpPr>
          <p:cNvPr id="6" name="圆角矩形 5"/>
          <p:cNvSpPr/>
          <p:nvPr/>
        </p:nvSpPr>
        <p:spPr bwMode="auto">
          <a:xfrm>
            <a:off x="1331640" y="5164620"/>
            <a:ext cx="6677025" cy="496628"/>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97112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zh-CN" altLang="en-US" dirty="0" smtClean="0"/>
              <a:t>结果</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归一化互信息</a:t>
            </a:r>
            <a:endParaRPr lang="zh-CN" altLang="en-US"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776" y="1916832"/>
            <a:ext cx="67056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42756" y="5795972"/>
            <a:ext cx="3454792" cy="369332"/>
          </a:xfrm>
          <a:prstGeom prst="rect">
            <a:avLst/>
          </a:prstGeom>
          <a:noFill/>
        </p:spPr>
        <p:txBody>
          <a:bodyPr wrap="none" rtlCol="0">
            <a:spAutoFit/>
          </a:bodyPr>
          <a:lstStyle/>
          <a:p>
            <a:r>
              <a:rPr lang="en-US" altLang="zh-CN" dirty="0" smtClean="0"/>
              <a:t>RCC</a:t>
            </a:r>
            <a:r>
              <a:rPr lang="zh-CN" altLang="en-US" dirty="0" smtClean="0"/>
              <a:t>优于当前主流联合聚类算法</a:t>
            </a:r>
            <a:endParaRPr lang="zh-CN" altLang="en-US" dirty="0"/>
          </a:p>
        </p:txBody>
      </p:sp>
      <p:sp>
        <p:nvSpPr>
          <p:cNvPr id="6" name="圆角矩形 5"/>
          <p:cNvSpPr/>
          <p:nvPr/>
        </p:nvSpPr>
        <p:spPr bwMode="auto">
          <a:xfrm>
            <a:off x="1259632" y="5164620"/>
            <a:ext cx="6677025" cy="496628"/>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080281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鲁</a:t>
            </a:r>
            <a:r>
              <a:rPr lang="zh-CN" altLang="en-US" dirty="0" smtClean="0"/>
              <a:t>棒联合聚类方法的半二次扩展</a:t>
            </a:r>
            <a:endParaRPr lang="zh-CN" altLang="en-US" dirty="0"/>
          </a:p>
        </p:txBody>
      </p:sp>
      <p:sp>
        <p:nvSpPr>
          <p:cNvPr id="3" name="内容占位符 2"/>
          <p:cNvSpPr>
            <a:spLocks noGrp="1"/>
          </p:cNvSpPr>
          <p:nvPr>
            <p:ph idx="1"/>
          </p:nvPr>
        </p:nvSpPr>
        <p:spPr>
          <a:xfrm>
            <a:off x="471488" y="1258888"/>
            <a:ext cx="8565008" cy="4833937"/>
          </a:xfrm>
        </p:spPr>
        <p:txBody>
          <a:bodyPr/>
          <a:lstStyle/>
          <a:p>
            <a:r>
              <a:rPr lang="zh-CN" altLang="en-US" dirty="0" smtClean="0"/>
              <a:t>动机：</a:t>
            </a:r>
            <a:endParaRPr lang="en-US" altLang="zh-CN" dirty="0" smtClean="0"/>
          </a:p>
          <a:p>
            <a:pPr lvl="1"/>
            <a:r>
              <a:rPr lang="zh-CN" altLang="en-US" dirty="0" smtClean="0"/>
              <a:t>改善</a:t>
            </a:r>
            <a:r>
              <a:rPr lang="zh-CN" altLang="en-US" dirty="0"/>
              <a:t>鲁棒联合聚类</a:t>
            </a:r>
            <a:r>
              <a:rPr lang="zh-CN" altLang="en-US" dirty="0" smtClean="0"/>
              <a:t>算法</a:t>
            </a:r>
            <a:r>
              <a:rPr lang="zh-CN" altLang="en-US" dirty="0"/>
              <a:t>稀疏噪声</a:t>
            </a:r>
            <a:r>
              <a:rPr lang="zh-CN" altLang="en-US" dirty="0" smtClean="0"/>
              <a:t>假设的</a:t>
            </a:r>
            <a:r>
              <a:rPr lang="zh-CN" altLang="en-US" dirty="0"/>
              <a:t>局限性</a:t>
            </a:r>
          </a:p>
          <a:p>
            <a:pPr lvl="2"/>
            <a:r>
              <a:rPr lang="zh-CN" altLang="en-US" dirty="0" smtClean="0"/>
              <a:t>得到应用面更广的鲁棒联合聚类方法</a:t>
            </a:r>
            <a:endParaRPr lang="en-US" altLang="zh-CN" dirty="0" smtClean="0"/>
          </a:p>
          <a:p>
            <a:r>
              <a:rPr lang="zh-CN" altLang="en-US" dirty="0" smtClean="0"/>
              <a:t>思路</a:t>
            </a:r>
            <a:endParaRPr lang="en-US" altLang="zh-CN" dirty="0" smtClean="0"/>
          </a:p>
          <a:p>
            <a:pPr lvl="1"/>
            <a:r>
              <a:rPr lang="zh-CN" altLang="en-US" dirty="0" smtClean="0"/>
              <a:t>证明鲁棒联合聚类算法等价于采用特定的半二次损失函数</a:t>
            </a:r>
            <a:endParaRPr lang="en-US" altLang="zh-CN" dirty="0" smtClean="0"/>
          </a:p>
          <a:p>
            <a:pPr lvl="1"/>
            <a:r>
              <a:rPr lang="zh-CN" altLang="en-US" dirty="0" smtClean="0"/>
              <a:t>采用一般的半二次损失函数测度非负矩阵分解质量，设计通用的优化方法</a:t>
            </a:r>
            <a:endParaRPr lang="zh-CN" altLang="en-US" dirty="0"/>
          </a:p>
        </p:txBody>
      </p:sp>
    </p:spTree>
    <p:extLst>
      <p:ext uri="{BB962C8B-B14F-4D97-AF65-F5344CB8AC3E}">
        <p14:creationId xmlns:p14="http://schemas.microsoft.com/office/powerpoint/2010/main" val="1210454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鲁</a:t>
            </a:r>
            <a:r>
              <a:rPr lang="zh-CN" altLang="en-US" dirty="0" smtClean="0"/>
              <a:t>棒联合聚类方法的半二次扩展</a:t>
            </a:r>
            <a:endParaRPr lang="zh-CN" altLang="en-US" dirty="0"/>
          </a:p>
        </p:txBody>
      </p:sp>
      <p:sp>
        <p:nvSpPr>
          <p:cNvPr id="3" name="内容占位符 2"/>
          <p:cNvSpPr>
            <a:spLocks noGrp="1"/>
          </p:cNvSpPr>
          <p:nvPr>
            <p:ph idx="1"/>
          </p:nvPr>
        </p:nvSpPr>
        <p:spPr>
          <a:xfrm>
            <a:off x="471488" y="1258888"/>
            <a:ext cx="8565008" cy="4833937"/>
          </a:xfrm>
        </p:spPr>
        <p:txBody>
          <a:bodyPr/>
          <a:lstStyle/>
          <a:p>
            <a:r>
              <a:rPr lang="zh-CN" altLang="en-US" dirty="0" smtClean="0"/>
              <a:t>鲁棒联合聚类等价于特定的半二次损失函数</a:t>
            </a:r>
            <a:endParaRPr lang="en-US" altLang="zh-CN" dirty="0" smtClean="0"/>
          </a:p>
          <a:p>
            <a:pPr lvl="1"/>
            <a:r>
              <a:rPr lang="zh-CN" altLang="en-US" dirty="0" smtClean="0"/>
              <a:t>稀疏噪声假设等价于 </a:t>
            </a:r>
            <a:r>
              <a:rPr lang="en-US" altLang="zh-CN" dirty="0" smtClean="0"/>
              <a:t>Huber</a:t>
            </a:r>
            <a:r>
              <a:rPr lang="zh-CN" altLang="en-US" dirty="0" smtClean="0"/>
              <a:t>损失的加法形式</a:t>
            </a:r>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en-US" altLang="zh-CN" dirty="0" smtClean="0"/>
              <a:t>L1</a:t>
            </a:r>
            <a:r>
              <a:rPr lang="zh-CN" altLang="en-US" dirty="0" smtClean="0"/>
              <a:t>图正则是一种半二次正则</a:t>
            </a:r>
            <a:endParaRPr lang="en-US" altLang="zh-CN" dirty="0" smtClean="0"/>
          </a:p>
        </p:txBody>
      </p:sp>
      <p:grpSp>
        <p:nvGrpSpPr>
          <p:cNvPr id="16" name="组合 15"/>
          <p:cNvGrpSpPr/>
          <p:nvPr/>
        </p:nvGrpSpPr>
        <p:grpSpPr>
          <a:xfrm>
            <a:off x="-5345" y="2374318"/>
            <a:ext cx="9069921" cy="2206810"/>
            <a:chOff x="0" y="2948812"/>
            <a:chExt cx="9069921" cy="2206810"/>
          </a:xfrm>
        </p:grpSpPr>
        <p:grpSp>
          <p:nvGrpSpPr>
            <p:cNvPr id="17" name="组合 16"/>
            <p:cNvGrpSpPr/>
            <p:nvPr/>
          </p:nvGrpSpPr>
          <p:grpSpPr>
            <a:xfrm>
              <a:off x="0" y="3069763"/>
              <a:ext cx="9069921" cy="2085859"/>
              <a:chOff x="-8845" y="4442888"/>
              <a:chExt cx="9069921" cy="2085859"/>
            </a:xfrm>
          </p:grpSpPr>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5" y="4987080"/>
                <a:ext cx="3128758" cy="40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1" y="4442888"/>
                <a:ext cx="28479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176" y="4922701"/>
                <a:ext cx="26289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9925" y="5517232"/>
                <a:ext cx="29622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8694" y="5957247"/>
                <a:ext cx="23431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组合 25"/>
              <p:cNvGrpSpPr/>
              <p:nvPr/>
            </p:nvGrpSpPr>
            <p:grpSpPr>
              <a:xfrm>
                <a:off x="2411760" y="4704826"/>
                <a:ext cx="4392488" cy="1538171"/>
                <a:chOff x="2411760" y="4704826"/>
                <a:chExt cx="4392488" cy="1538171"/>
              </a:xfrm>
            </p:grpSpPr>
            <p:cxnSp>
              <p:nvCxnSpPr>
                <p:cNvPr id="27" name="直接箭头连接符 26"/>
                <p:cNvCxnSpPr>
                  <a:endCxn id="22" idx="1"/>
                </p:cNvCxnSpPr>
                <p:nvPr/>
              </p:nvCxnSpPr>
              <p:spPr>
                <a:xfrm flipV="1">
                  <a:off x="2915816" y="4704826"/>
                  <a:ext cx="504055" cy="282254"/>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3"/>
                </p:cNvCxnSpPr>
                <p:nvPr/>
              </p:nvCxnSpPr>
              <p:spPr>
                <a:xfrm>
                  <a:off x="6267846" y="4704826"/>
                  <a:ext cx="464394" cy="26193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6267846" y="5456101"/>
                  <a:ext cx="536402" cy="22383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2411760" y="5456101"/>
                  <a:ext cx="973548" cy="78689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4891063" y="5849549"/>
                  <a:ext cx="1" cy="27809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grpSp>
        <p:sp>
          <p:nvSpPr>
            <p:cNvPr id="18" name="TextBox 17"/>
            <p:cNvSpPr txBox="1"/>
            <p:nvPr/>
          </p:nvSpPr>
          <p:spPr>
            <a:xfrm>
              <a:off x="7164288" y="2948812"/>
              <a:ext cx="1584176" cy="369332"/>
            </a:xfrm>
            <a:prstGeom prst="rect">
              <a:avLst/>
            </a:prstGeom>
            <a:noFill/>
          </p:spPr>
          <p:txBody>
            <a:bodyPr wrap="square" rtlCol="0">
              <a:spAutoFit/>
            </a:bodyPr>
            <a:lstStyle/>
            <a:p>
              <a:r>
                <a:rPr lang="en-US" altLang="zh-CN" dirty="0" smtClean="0"/>
                <a:t>Huber</a:t>
              </a:r>
              <a:r>
                <a:rPr lang="zh-CN" altLang="en-US" dirty="0" smtClean="0"/>
                <a:t>损失</a:t>
              </a:r>
              <a:endParaRPr lang="zh-CN" altLang="en-US" dirty="0"/>
            </a:p>
          </p:txBody>
        </p:sp>
        <p:sp>
          <p:nvSpPr>
            <p:cNvPr id="19" name="TextBox 18"/>
            <p:cNvSpPr txBox="1"/>
            <p:nvPr/>
          </p:nvSpPr>
          <p:spPr>
            <a:xfrm>
              <a:off x="6808107" y="4447346"/>
              <a:ext cx="1584176" cy="369332"/>
            </a:xfrm>
            <a:prstGeom prst="rect">
              <a:avLst/>
            </a:prstGeom>
            <a:noFill/>
          </p:spPr>
          <p:txBody>
            <a:bodyPr wrap="square" rtlCol="0">
              <a:spAutoFit/>
            </a:bodyPr>
            <a:lstStyle/>
            <a:p>
              <a:r>
                <a:rPr lang="zh-CN" altLang="en-US" dirty="0" smtClean="0"/>
                <a:t>半二次加法</a:t>
              </a:r>
              <a:endParaRPr lang="zh-CN" altLang="en-US" dirty="0"/>
            </a:p>
          </p:txBody>
        </p:sp>
        <p:sp>
          <p:nvSpPr>
            <p:cNvPr id="20" name="TextBox 19"/>
            <p:cNvSpPr txBox="1"/>
            <p:nvPr/>
          </p:nvSpPr>
          <p:spPr>
            <a:xfrm>
              <a:off x="248020" y="3106018"/>
              <a:ext cx="2097077" cy="369332"/>
            </a:xfrm>
            <a:prstGeom prst="rect">
              <a:avLst/>
            </a:prstGeom>
            <a:noFill/>
          </p:spPr>
          <p:txBody>
            <a:bodyPr wrap="square" rtlCol="0">
              <a:spAutoFit/>
            </a:bodyPr>
            <a:lstStyle/>
            <a:p>
              <a:r>
                <a:rPr lang="zh-CN" altLang="en-US" dirty="0" smtClean="0"/>
                <a:t>基于</a:t>
              </a:r>
              <a:r>
                <a:rPr lang="en-US" altLang="zh-CN" dirty="0" smtClean="0"/>
                <a:t>L1</a:t>
              </a:r>
              <a:r>
                <a:rPr lang="zh-CN" altLang="en-US" dirty="0" smtClean="0"/>
                <a:t>的稀疏噪声</a:t>
              </a:r>
              <a:endParaRPr lang="zh-CN" altLang="en-US" dirty="0"/>
            </a:p>
          </p:txBody>
        </p:sp>
      </p:grpSp>
    </p:spTree>
    <p:extLst>
      <p:ext uri="{BB962C8B-B14F-4D97-AF65-F5344CB8AC3E}">
        <p14:creationId xmlns:p14="http://schemas.microsoft.com/office/powerpoint/2010/main" val="1045768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鲁</a:t>
            </a:r>
            <a:r>
              <a:rPr lang="zh-CN" altLang="en-US" dirty="0" smtClean="0"/>
              <a:t>棒联合聚类方法的半二次扩展</a:t>
            </a:r>
            <a:endParaRPr lang="zh-CN" altLang="en-US" dirty="0"/>
          </a:p>
        </p:txBody>
      </p:sp>
      <p:sp>
        <p:nvSpPr>
          <p:cNvPr id="3" name="内容占位符 2"/>
          <p:cNvSpPr>
            <a:spLocks noGrp="1"/>
          </p:cNvSpPr>
          <p:nvPr>
            <p:ph idx="1"/>
          </p:nvPr>
        </p:nvSpPr>
        <p:spPr>
          <a:xfrm>
            <a:off x="471488" y="1258888"/>
            <a:ext cx="8565008" cy="4833937"/>
          </a:xfrm>
        </p:spPr>
        <p:txBody>
          <a:bodyPr/>
          <a:lstStyle/>
          <a:p>
            <a:r>
              <a:rPr lang="zh-CN" altLang="en-US" dirty="0" smtClean="0"/>
              <a:t>基于半二次损失函数的鲁棒联合聚类方法</a:t>
            </a:r>
            <a:endParaRPr lang="en-US" altLang="zh-CN" dirty="0" smtClean="0"/>
          </a:p>
          <a:p>
            <a:pPr lvl="1"/>
            <a:r>
              <a:rPr lang="zh-CN" altLang="en-US" dirty="0" smtClean="0"/>
              <a:t>半二次损失函数测度重构误差</a:t>
            </a:r>
            <a:endParaRPr lang="en-US" altLang="zh-CN" dirty="0" smtClean="0"/>
          </a:p>
          <a:p>
            <a:pPr lvl="1"/>
            <a:r>
              <a:rPr lang="zh-CN" altLang="en-US" dirty="0" smtClean="0"/>
              <a:t>半</a:t>
            </a:r>
            <a:r>
              <a:rPr lang="zh-CN" altLang="en-US" dirty="0"/>
              <a:t>二次损失函数</a:t>
            </a:r>
            <a:r>
              <a:rPr lang="zh-CN" altLang="en-US" dirty="0" smtClean="0"/>
              <a:t>测度图正则误差</a:t>
            </a:r>
            <a:endParaRPr lang="en-US" altLang="zh-CN" dirty="0"/>
          </a:p>
          <a:p>
            <a:r>
              <a:rPr lang="zh-CN" altLang="en-US" dirty="0" smtClean="0"/>
              <a:t>基于半二次最小化的优化方法</a:t>
            </a:r>
            <a:endParaRPr lang="en-US" altLang="zh-CN" dirty="0" smtClean="0"/>
          </a:p>
          <a:p>
            <a:pPr lvl="1"/>
            <a:r>
              <a:rPr lang="zh-CN" altLang="en-US" dirty="0" smtClean="0"/>
              <a:t>基于半二次乘法形式</a:t>
            </a:r>
            <a:endParaRPr lang="en-US" altLang="zh-CN" dirty="0" smtClean="0"/>
          </a:p>
          <a:p>
            <a:pPr lvl="1"/>
            <a:r>
              <a:rPr lang="zh-CN" altLang="en-US" dirty="0" smtClean="0"/>
              <a:t>基于半二次加法形式</a:t>
            </a:r>
            <a:endParaRPr lang="en-US" altLang="zh-CN" dirty="0" smtClean="0"/>
          </a:p>
        </p:txBody>
      </p:sp>
    </p:spTree>
    <p:extLst>
      <p:ext uri="{BB962C8B-B14F-4D97-AF65-F5344CB8AC3E}">
        <p14:creationId xmlns:p14="http://schemas.microsoft.com/office/powerpoint/2010/main" val="422732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sp>
        <p:nvSpPr>
          <p:cNvPr id="3" name="内容占位符 2"/>
          <p:cNvSpPr>
            <a:spLocks noGrp="1"/>
          </p:cNvSpPr>
          <p:nvPr>
            <p:ph idx="1"/>
          </p:nvPr>
        </p:nvSpPr>
        <p:spPr/>
        <p:txBody>
          <a:bodyPr/>
          <a:lstStyle/>
          <a:p>
            <a:r>
              <a:rPr lang="zh-CN" altLang="en-US" dirty="0"/>
              <a:t>非负矩阵</a:t>
            </a:r>
            <a:r>
              <a:rPr lang="zh-CN" altLang="en-US" dirty="0" smtClean="0"/>
              <a:t>分解应用</a:t>
            </a:r>
            <a:r>
              <a:rPr lang="en-US" altLang="zh-CN" dirty="0" smtClean="0"/>
              <a:t>(1)</a:t>
            </a:r>
          </a:p>
          <a:p>
            <a:pPr lvl="1"/>
            <a:r>
              <a:rPr lang="zh-CN" altLang="en-US" dirty="0"/>
              <a:t>学习基于局部特征的数据</a:t>
            </a:r>
            <a:r>
              <a:rPr lang="zh-CN" altLang="en-US" dirty="0" smtClean="0"/>
              <a:t>表示</a:t>
            </a:r>
            <a:endParaRPr lang="en-US" altLang="zh-CN" dirty="0" smtClean="0"/>
          </a:p>
          <a:p>
            <a:pPr lvl="2"/>
            <a:r>
              <a:rPr lang="zh-CN" altLang="en-US" dirty="0" smtClean="0"/>
              <a:t>人脸由鼻子、嘴巴、眼睛等部分构成</a:t>
            </a:r>
            <a:endParaRPr lang="en-US" altLang="zh-CN" dirty="0" smtClean="0"/>
          </a:p>
          <a:p>
            <a:pPr lvl="2"/>
            <a:r>
              <a:rPr lang="zh-CN" altLang="en-US" dirty="0" smtClean="0"/>
              <a:t>文档由主题构成</a:t>
            </a:r>
            <a:endParaRPr lang="en-US" altLang="zh-CN" dirty="0" smtClean="0"/>
          </a:p>
          <a:p>
            <a:pPr lvl="2"/>
            <a:endParaRPr lang="zh-CN" altLang="en-US" dirty="0"/>
          </a:p>
        </p:txBody>
      </p:sp>
      <p:grpSp>
        <p:nvGrpSpPr>
          <p:cNvPr id="19" name="组合 18"/>
          <p:cNvGrpSpPr/>
          <p:nvPr/>
        </p:nvGrpSpPr>
        <p:grpSpPr>
          <a:xfrm>
            <a:off x="467544" y="3203684"/>
            <a:ext cx="4032448" cy="3177644"/>
            <a:chOff x="971600" y="2924944"/>
            <a:chExt cx="4032448" cy="3177644"/>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24944"/>
              <a:ext cx="3963169" cy="2256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组合 11"/>
            <p:cNvGrpSpPr/>
            <p:nvPr/>
          </p:nvGrpSpPr>
          <p:grpSpPr>
            <a:xfrm>
              <a:off x="1115616" y="5013176"/>
              <a:ext cx="1152128" cy="1089412"/>
              <a:chOff x="1115616" y="5013176"/>
              <a:chExt cx="1152128" cy="1089412"/>
            </a:xfrm>
          </p:grpSpPr>
          <p:sp>
            <p:nvSpPr>
              <p:cNvPr id="5" name="TextBox 4"/>
              <p:cNvSpPr txBox="1"/>
              <p:nvPr/>
            </p:nvSpPr>
            <p:spPr>
              <a:xfrm>
                <a:off x="1115616" y="5733256"/>
                <a:ext cx="1152128" cy="369332"/>
              </a:xfrm>
              <a:prstGeom prst="rect">
                <a:avLst/>
              </a:prstGeom>
              <a:noFill/>
            </p:spPr>
            <p:txBody>
              <a:bodyPr wrap="square" rtlCol="0">
                <a:spAutoFit/>
              </a:bodyPr>
              <a:lstStyle/>
              <a:p>
                <a:r>
                  <a:rPr lang="zh-CN" altLang="en-US" dirty="0" smtClean="0"/>
                  <a:t>组成部分</a:t>
                </a:r>
                <a:endParaRPr lang="zh-CN" altLang="en-US" dirty="0"/>
              </a:p>
            </p:txBody>
          </p:sp>
          <p:cxnSp>
            <p:nvCxnSpPr>
              <p:cNvPr id="7" name="直接箭头连接符 6"/>
              <p:cNvCxnSpPr>
                <a:stCxn id="5" idx="0"/>
              </p:cNvCxnSpPr>
              <p:nvPr/>
            </p:nvCxnSpPr>
            <p:spPr bwMode="auto">
              <a:xfrm flipV="1">
                <a:off x="1691680" y="5013176"/>
                <a:ext cx="0" cy="720080"/>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grpSp>
          <p:nvGrpSpPr>
            <p:cNvPr id="13" name="组合 12"/>
            <p:cNvGrpSpPr/>
            <p:nvPr/>
          </p:nvGrpSpPr>
          <p:grpSpPr>
            <a:xfrm>
              <a:off x="2699792" y="5013176"/>
              <a:ext cx="1152128" cy="1089412"/>
              <a:chOff x="1115616" y="5013176"/>
              <a:chExt cx="1152128" cy="1089412"/>
            </a:xfrm>
          </p:grpSpPr>
          <p:sp>
            <p:nvSpPr>
              <p:cNvPr id="14" name="TextBox 13"/>
              <p:cNvSpPr txBox="1"/>
              <p:nvPr/>
            </p:nvSpPr>
            <p:spPr>
              <a:xfrm>
                <a:off x="1115616" y="5733256"/>
                <a:ext cx="1152128" cy="369332"/>
              </a:xfrm>
              <a:prstGeom prst="rect">
                <a:avLst/>
              </a:prstGeom>
              <a:noFill/>
            </p:spPr>
            <p:txBody>
              <a:bodyPr wrap="square" rtlCol="0">
                <a:spAutoFit/>
              </a:bodyPr>
              <a:lstStyle/>
              <a:p>
                <a:r>
                  <a:rPr lang="zh-CN" altLang="en-US" dirty="0" smtClean="0"/>
                  <a:t>混合系数</a:t>
                </a:r>
                <a:endParaRPr lang="zh-CN" altLang="en-US" dirty="0"/>
              </a:p>
            </p:txBody>
          </p:sp>
          <p:cxnSp>
            <p:nvCxnSpPr>
              <p:cNvPr id="15" name="直接箭头连接符 14"/>
              <p:cNvCxnSpPr>
                <a:stCxn id="14" idx="0"/>
              </p:cNvCxnSpPr>
              <p:nvPr/>
            </p:nvCxnSpPr>
            <p:spPr bwMode="auto">
              <a:xfrm flipV="1">
                <a:off x="1691680" y="5013176"/>
                <a:ext cx="0" cy="720080"/>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grpSp>
          <p:nvGrpSpPr>
            <p:cNvPr id="16" name="组合 15"/>
            <p:cNvGrpSpPr/>
            <p:nvPr/>
          </p:nvGrpSpPr>
          <p:grpSpPr>
            <a:xfrm>
              <a:off x="3851920" y="5013176"/>
              <a:ext cx="1152128" cy="1089412"/>
              <a:chOff x="1115616" y="5013176"/>
              <a:chExt cx="1152128" cy="1089412"/>
            </a:xfrm>
          </p:grpSpPr>
          <p:sp>
            <p:nvSpPr>
              <p:cNvPr id="17" name="TextBox 16"/>
              <p:cNvSpPr txBox="1"/>
              <p:nvPr/>
            </p:nvSpPr>
            <p:spPr>
              <a:xfrm>
                <a:off x="1115616" y="5733256"/>
                <a:ext cx="1152128" cy="369332"/>
              </a:xfrm>
              <a:prstGeom prst="rect">
                <a:avLst/>
              </a:prstGeom>
              <a:noFill/>
            </p:spPr>
            <p:txBody>
              <a:bodyPr wrap="square" rtlCol="0">
                <a:spAutoFit/>
              </a:bodyPr>
              <a:lstStyle/>
              <a:p>
                <a:r>
                  <a:rPr lang="zh-CN" altLang="en-US" dirty="0" smtClean="0"/>
                  <a:t>    人脸</a:t>
                </a:r>
                <a:endParaRPr lang="zh-CN" altLang="en-US" dirty="0"/>
              </a:p>
            </p:txBody>
          </p:sp>
          <p:cxnSp>
            <p:nvCxnSpPr>
              <p:cNvPr id="18" name="直接箭头连接符 17"/>
              <p:cNvCxnSpPr>
                <a:stCxn id="17" idx="0"/>
              </p:cNvCxnSpPr>
              <p:nvPr/>
            </p:nvCxnSpPr>
            <p:spPr bwMode="auto">
              <a:xfrm flipV="1">
                <a:off x="1691680" y="5013176"/>
                <a:ext cx="0" cy="720080"/>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grpSp>
      <p:grpSp>
        <p:nvGrpSpPr>
          <p:cNvPr id="36" name="组合 35"/>
          <p:cNvGrpSpPr/>
          <p:nvPr/>
        </p:nvGrpSpPr>
        <p:grpSpPr>
          <a:xfrm>
            <a:off x="4971679" y="3131676"/>
            <a:ext cx="3984168" cy="3258944"/>
            <a:chOff x="4971679" y="2852936"/>
            <a:chExt cx="3984168" cy="3258944"/>
          </a:xfrm>
        </p:grpSpPr>
        <p:pic>
          <p:nvPicPr>
            <p:cNvPr id="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1679" y="2852936"/>
              <a:ext cx="3984168" cy="27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5508104" y="5733256"/>
              <a:ext cx="646331" cy="369332"/>
            </a:xfrm>
            <a:prstGeom prst="rect">
              <a:avLst/>
            </a:prstGeom>
            <a:noFill/>
          </p:spPr>
          <p:txBody>
            <a:bodyPr wrap="none" rtlCol="0">
              <a:spAutoFit/>
            </a:bodyPr>
            <a:lstStyle/>
            <a:p>
              <a:r>
                <a:rPr lang="zh-CN" altLang="en-US" dirty="0" smtClean="0"/>
                <a:t>主题</a:t>
              </a:r>
              <a:endParaRPr lang="zh-CN" altLang="en-US" dirty="0"/>
            </a:p>
          </p:txBody>
        </p:sp>
        <p:cxnSp>
          <p:nvCxnSpPr>
            <p:cNvPr id="23" name="直接箭头连接符 22"/>
            <p:cNvCxnSpPr/>
            <p:nvPr/>
          </p:nvCxnSpPr>
          <p:spPr bwMode="auto">
            <a:xfrm flipV="1">
              <a:off x="5831270" y="5517232"/>
              <a:ext cx="0" cy="288032"/>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nvGrpSpPr>
            <p:cNvPr id="30" name="组合 29"/>
            <p:cNvGrpSpPr/>
            <p:nvPr/>
          </p:nvGrpSpPr>
          <p:grpSpPr>
            <a:xfrm>
              <a:off x="6588224" y="4509120"/>
              <a:ext cx="1107996" cy="1593468"/>
              <a:chOff x="6805989" y="4509120"/>
              <a:chExt cx="1107996" cy="1593468"/>
            </a:xfrm>
          </p:grpSpPr>
          <p:sp>
            <p:nvSpPr>
              <p:cNvPr id="22" name="TextBox 21"/>
              <p:cNvSpPr txBox="1"/>
              <p:nvPr/>
            </p:nvSpPr>
            <p:spPr>
              <a:xfrm>
                <a:off x="6805989" y="5733256"/>
                <a:ext cx="1107996" cy="369332"/>
              </a:xfrm>
              <a:prstGeom prst="rect">
                <a:avLst/>
              </a:prstGeom>
              <a:noFill/>
            </p:spPr>
            <p:txBody>
              <a:bodyPr wrap="none" rtlCol="0">
                <a:spAutoFit/>
              </a:bodyPr>
              <a:lstStyle/>
              <a:p>
                <a:r>
                  <a:rPr lang="zh-CN" altLang="en-US" dirty="0" smtClean="0"/>
                  <a:t>混合系数</a:t>
                </a:r>
                <a:endParaRPr lang="zh-CN" altLang="en-US" dirty="0"/>
              </a:p>
            </p:txBody>
          </p:sp>
          <p:cxnSp>
            <p:nvCxnSpPr>
              <p:cNvPr id="27" name="直接箭头连接符 26"/>
              <p:cNvCxnSpPr>
                <a:stCxn id="22" idx="0"/>
              </p:cNvCxnSpPr>
              <p:nvPr/>
            </p:nvCxnSpPr>
            <p:spPr bwMode="auto">
              <a:xfrm flipV="1">
                <a:off x="7359987" y="4509120"/>
                <a:ext cx="0" cy="1224136"/>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grpSp>
          <p:nvGrpSpPr>
            <p:cNvPr id="31" name="组合 30"/>
            <p:cNvGrpSpPr/>
            <p:nvPr/>
          </p:nvGrpSpPr>
          <p:grpSpPr>
            <a:xfrm>
              <a:off x="8030125" y="4950460"/>
              <a:ext cx="646331" cy="1161420"/>
              <a:chOff x="7023754" y="4995172"/>
              <a:chExt cx="646331" cy="1161420"/>
            </a:xfrm>
          </p:grpSpPr>
          <p:sp>
            <p:nvSpPr>
              <p:cNvPr id="32" name="TextBox 31"/>
              <p:cNvSpPr txBox="1"/>
              <p:nvPr/>
            </p:nvSpPr>
            <p:spPr>
              <a:xfrm>
                <a:off x="7023754" y="5787260"/>
                <a:ext cx="646331" cy="369332"/>
              </a:xfrm>
              <a:prstGeom prst="rect">
                <a:avLst/>
              </a:prstGeom>
              <a:noFill/>
            </p:spPr>
            <p:txBody>
              <a:bodyPr wrap="none" rtlCol="0">
                <a:spAutoFit/>
              </a:bodyPr>
              <a:lstStyle/>
              <a:p>
                <a:r>
                  <a:rPr lang="zh-CN" altLang="en-US" dirty="0" smtClean="0"/>
                  <a:t>文档</a:t>
                </a:r>
                <a:endParaRPr lang="zh-CN" altLang="en-US" dirty="0"/>
              </a:p>
            </p:txBody>
          </p:sp>
          <p:cxnSp>
            <p:nvCxnSpPr>
              <p:cNvPr id="33" name="直接箭头连接符 32"/>
              <p:cNvCxnSpPr>
                <a:stCxn id="32" idx="0"/>
              </p:cNvCxnSpPr>
              <p:nvPr/>
            </p:nvCxnSpPr>
            <p:spPr bwMode="auto">
              <a:xfrm flipH="1" flipV="1">
                <a:off x="7346919" y="4995172"/>
                <a:ext cx="1" cy="792088"/>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gr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297" y="5589240"/>
            <a:ext cx="3333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8940" y="5566864"/>
            <a:ext cx="3429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6139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t>研究背景</a:t>
            </a:r>
            <a:endParaRPr lang="en-US" altLang="zh-CN" dirty="0" smtClean="0"/>
          </a:p>
          <a:p>
            <a:r>
              <a:rPr lang="zh-CN" altLang="en-US" dirty="0" smtClean="0"/>
              <a:t>研究内容</a:t>
            </a:r>
            <a:endParaRPr lang="en-US" altLang="zh-CN" dirty="0" smtClean="0"/>
          </a:p>
          <a:p>
            <a:pPr lvl="1"/>
            <a:r>
              <a:rPr lang="zh-CN" altLang="en-US" dirty="0"/>
              <a:t>鲁棒非负矩阵分解</a:t>
            </a:r>
            <a:endParaRPr lang="en-US" altLang="zh-CN" dirty="0"/>
          </a:p>
          <a:p>
            <a:pPr lvl="1"/>
            <a:r>
              <a:rPr lang="zh-CN" altLang="en-US" dirty="0"/>
              <a:t>鲁棒联合聚类</a:t>
            </a:r>
            <a:endParaRPr lang="en-US" altLang="zh-CN" dirty="0"/>
          </a:p>
          <a:p>
            <a:pPr lvl="1"/>
            <a:r>
              <a:rPr lang="zh-CN" altLang="en-US" sz="2600" dirty="0">
                <a:solidFill>
                  <a:srgbClr val="FF0000"/>
                </a:solidFill>
              </a:rPr>
              <a:t>区间矩阵分解</a:t>
            </a:r>
            <a:endParaRPr lang="en-US" altLang="zh-CN" sz="2600" dirty="0">
              <a:solidFill>
                <a:srgbClr val="FF0000"/>
              </a:solidFill>
            </a:endParaRPr>
          </a:p>
          <a:p>
            <a:pPr lvl="1"/>
            <a:r>
              <a:rPr lang="zh-CN" altLang="en-US" dirty="0" smtClean="0"/>
              <a:t>加权图正则非负矩阵分解</a:t>
            </a:r>
            <a:endParaRPr lang="en-US" altLang="zh-CN" dirty="0" smtClean="0"/>
          </a:p>
          <a:p>
            <a:r>
              <a:rPr lang="zh-CN" altLang="en-US" dirty="0"/>
              <a:t>总结</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444350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区间矩阵分解</a:t>
            </a:r>
            <a:endParaRPr lang="zh-CN" altLang="en-US" dirty="0"/>
          </a:p>
        </p:txBody>
      </p:sp>
      <p:sp>
        <p:nvSpPr>
          <p:cNvPr id="3" name="内容占位符 2"/>
          <p:cNvSpPr>
            <a:spLocks noGrp="1"/>
          </p:cNvSpPr>
          <p:nvPr>
            <p:ph idx="1"/>
          </p:nvPr>
        </p:nvSpPr>
        <p:spPr/>
        <p:txBody>
          <a:bodyPr/>
          <a:lstStyle/>
          <a:p>
            <a:r>
              <a:rPr lang="zh-CN" altLang="en-US" dirty="0" smtClean="0"/>
              <a:t>动机</a:t>
            </a:r>
            <a:endParaRPr lang="en-US" altLang="zh-CN" dirty="0" smtClean="0"/>
          </a:p>
          <a:p>
            <a:pPr lvl="1"/>
            <a:r>
              <a:rPr lang="zh-CN" altLang="en-US" dirty="0" smtClean="0"/>
              <a:t>观测数据的不确定性</a:t>
            </a:r>
            <a:endParaRPr lang="en-US" altLang="zh-CN" dirty="0" smtClean="0"/>
          </a:p>
          <a:p>
            <a:pPr lvl="2"/>
            <a:r>
              <a:rPr lang="zh-CN" altLang="en-US" dirty="0" smtClean="0"/>
              <a:t>单值观测数据中不可避免的误差</a:t>
            </a:r>
            <a:endParaRPr lang="en-US" altLang="zh-CN" dirty="0" smtClean="0"/>
          </a:p>
        </p:txBody>
      </p:sp>
      <p:grpSp>
        <p:nvGrpSpPr>
          <p:cNvPr id="13" name="组合 12"/>
          <p:cNvGrpSpPr/>
          <p:nvPr/>
        </p:nvGrpSpPr>
        <p:grpSpPr>
          <a:xfrm>
            <a:off x="179512" y="2852936"/>
            <a:ext cx="4434918" cy="2808312"/>
            <a:chOff x="179512" y="2771636"/>
            <a:chExt cx="4434918" cy="2808312"/>
          </a:xfrm>
        </p:grpSpPr>
        <p:grpSp>
          <p:nvGrpSpPr>
            <p:cNvPr id="7" name="组合 6"/>
            <p:cNvGrpSpPr/>
            <p:nvPr/>
          </p:nvGrpSpPr>
          <p:grpSpPr>
            <a:xfrm>
              <a:off x="179512" y="2771636"/>
              <a:ext cx="4434918" cy="2808312"/>
              <a:chOff x="179512" y="2500782"/>
              <a:chExt cx="4608512" cy="3023324"/>
            </a:xfrm>
          </p:grpSpPr>
          <p:sp>
            <p:nvSpPr>
              <p:cNvPr id="5" name="圆角矩形 4"/>
              <p:cNvSpPr/>
              <p:nvPr/>
            </p:nvSpPr>
            <p:spPr bwMode="auto">
              <a:xfrm>
                <a:off x="179512" y="2500782"/>
                <a:ext cx="4608512" cy="3023324"/>
              </a:xfrm>
              <a:prstGeom prst="roundRect">
                <a:avLst/>
              </a:prstGeom>
              <a:solidFill>
                <a:srgbClr val="FFCC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147948"/>
                <a:ext cx="4218894" cy="164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 name="组合 11"/>
            <p:cNvGrpSpPr/>
            <p:nvPr/>
          </p:nvGrpSpPr>
          <p:grpSpPr>
            <a:xfrm>
              <a:off x="635434" y="2771636"/>
              <a:ext cx="3877985" cy="2736304"/>
              <a:chOff x="635434" y="2771636"/>
              <a:chExt cx="3877985" cy="2736304"/>
            </a:xfrm>
          </p:grpSpPr>
          <p:sp>
            <p:nvSpPr>
              <p:cNvPr id="4" name="TextBox 3"/>
              <p:cNvSpPr txBox="1"/>
              <p:nvPr/>
            </p:nvSpPr>
            <p:spPr>
              <a:xfrm>
                <a:off x="635434" y="5138608"/>
                <a:ext cx="3877985" cy="369332"/>
              </a:xfrm>
              <a:prstGeom prst="rect">
                <a:avLst/>
              </a:prstGeom>
              <a:noFill/>
            </p:spPr>
            <p:txBody>
              <a:bodyPr wrap="none" rtlCol="0">
                <a:spAutoFit/>
              </a:bodyPr>
              <a:lstStyle/>
              <a:p>
                <a:r>
                  <a:rPr lang="zh-CN" altLang="en-US" dirty="0" smtClean="0"/>
                  <a:t>理想数据：同一个像素对应相同位置</a:t>
                </a:r>
                <a:endParaRPr lang="zh-CN" altLang="en-US" dirty="0"/>
              </a:p>
            </p:txBody>
          </p:sp>
          <p:sp>
            <p:nvSpPr>
              <p:cNvPr id="6" name="TextBox 5"/>
              <p:cNvSpPr txBox="1"/>
              <p:nvPr/>
            </p:nvSpPr>
            <p:spPr>
              <a:xfrm>
                <a:off x="1331640" y="2771636"/>
                <a:ext cx="2159566" cy="430887"/>
              </a:xfrm>
              <a:prstGeom prst="rect">
                <a:avLst/>
              </a:prstGeom>
              <a:noFill/>
            </p:spPr>
            <p:txBody>
              <a:bodyPr wrap="none" rtlCol="0">
                <a:spAutoFit/>
              </a:bodyPr>
              <a:lstStyle/>
              <a:p>
                <a:r>
                  <a:rPr lang="zh-CN" altLang="en-US" sz="2200" dirty="0" smtClean="0"/>
                  <a:t>应用：人脸分析</a:t>
                </a:r>
                <a:endParaRPr lang="zh-CN" altLang="en-US" sz="2200" dirty="0"/>
              </a:p>
            </p:txBody>
          </p:sp>
        </p:grpSp>
      </p:grpSp>
      <p:grpSp>
        <p:nvGrpSpPr>
          <p:cNvPr id="17" name="组合 16"/>
          <p:cNvGrpSpPr/>
          <p:nvPr/>
        </p:nvGrpSpPr>
        <p:grpSpPr>
          <a:xfrm>
            <a:off x="4860032" y="2852936"/>
            <a:ext cx="4139952" cy="2808312"/>
            <a:chOff x="5004048" y="2771636"/>
            <a:chExt cx="4139952" cy="2808312"/>
          </a:xfrm>
        </p:grpSpPr>
        <p:grpSp>
          <p:nvGrpSpPr>
            <p:cNvPr id="14" name="组合 13"/>
            <p:cNvGrpSpPr/>
            <p:nvPr/>
          </p:nvGrpSpPr>
          <p:grpSpPr>
            <a:xfrm>
              <a:off x="5004048" y="2771636"/>
              <a:ext cx="4139952" cy="2808312"/>
              <a:chOff x="5004048" y="2771636"/>
              <a:chExt cx="4139952" cy="2808312"/>
            </a:xfrm>
          </p:grpSpPr>
          <p:grpSp>
            <p:nvGrpSpPr>
              <p:cNvPr id="10" name="组合 9"/>
              <p:cNvGrpSpPr/>
              <p:nvPr/>
            </p:nvGrpSpPr>
            <p:grpSpPr>
              <a:xfrm>
                <a:off x="5004048" y="2771636"/>
                <a:ext cx="4139952" cy="2808312"/>
                <a:chOff x="5004048" y="2771636"/>
                <a:chExt cx="4139952" cy="2808312"/>
              </a:xfrm>
            </p:grpSpPr>
            <p:sp>
              <p:nvSpPr>
                <p:cNvPr id="11" name="圆角矩形 10"/>
                <p:cNvSpPr/>
                <p:nvPr/>
              </p:nvSpPr>
              <p:spPr bwMode="auto">
                <a:xfrm>
                  <a:off x="5004048" y="2771636"/>
                  <a:ext cx="4139952" cy="2808312"/>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332584"/>
                  <a:ext cx="36766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Box 15"/>
              <p:cNvSpPr txBox="1"/>
              <p:nvPr/>
            </p:nvSpPr>
            <p:spPr>
              <a:xfrm>
                <a:off x="6084842" y="2780928"/>
                <a:ext cx="2159566" cy="430887"/>
              </a:xfrm>
              <a:prstGeom prst="rect">
                <a:avLst/>
              </a:prstGeom>
              <a:noFill/>
            </p:spPr>
            <p:txBody>
              <a:bodyPr wrap="none" rtlCol="0">
                <a:spAutoFit/>
              </a:bodyPr>
              <a:lstStyle/>
              <a:p>
                <a:r>
                  <a:rPr lang="zh-CN" altLang="en-US" sz="2200" dirty="0" smtClean="0"/>
                  <a:t>应用：协同过滤</a:t>
                </a:r>
                <a:endParaRPr lang="zh-CN" altLang="en-US" sz="2200" dirty="0"/>
              </a:p>
            </p:txBody>
          </p:sp>
        </p:grpSp>
        <p:sp>
          <p:nvSpPr>
            <p:cNvPr id="19" name="TextBox 18"/>
            <p:cNvSpPr txBox="1"/>
            <p:nvPr/>
          </p:nvSpPr>
          <p:spPr>
            <a:xfrm>
              <a:off x="5364088" y="5210616"/>
              <a:ext cx="3416320" cy="369332"/>
            </a:xfrm>
            <a:prstGeom prst="rect">
              <a:avLst/>
            </a:prstGeom>
            <a:noFill/>
          </p:spPr>
          <p:txBody>
            <a:bodyPr wrap="none" rtlCol="0">
              <a:spAutoFit/>
            </a:bodyPr>
            <a:lstStyle/>
            <a:p>
              <a:r>
                <a:rPr lang="zh-CN" altLang="en-US" dirty="0" smtClean="0"/>
                <a:t>理想数据：评分更准确刻画偏好</a:t>
              </a:r>
              <a:endParaRPr lang="zh-CN" altLang="en-US" dirty="0"/>
            </a:p>
          </p:txBody>
        </p:sp>
      </p:grpSp>
      <p:sp>
        <p:nvSpPr>
          <p:cNvPr id="9" name="TextBox 8"/>
          <p:cNvSpPr txBox="1"/>
          <p:nvPr/>
        </p:nvSpPr>
        <p:spPr>
          <a:xfrm>
            <a:off x="7308304" y="4211796"/>
            <a:ext cx="1224136" cy="369332"/>
          </a:xfrm>
          <a:prstGeom prst="rect">
            <a:avLst/>
          </a:prstGeom>
          <a:noFill/>
        </p:spPr>
        <p:txBody>
          <a:bodyPr wrap="square" rtlCol="0">
            <a:spAutoFit/>
          </a:bodyPr>
          <a:lstStyle/>
          <a:p>
            <a:r>
              <a:rPr lang="en-US" altLang="zh-CN" dirty="0" smtClean="0">
                <a:solidFill>
                  <a:srgbClr val="FF0000"/>
                </a:solidFill>
              </a:rPr>
              <a:t>1.8 </a:t>
            </a:r>
            <a:r>
              <a:rPr lang="zh-CN" altLang="en-US" dirty="0" smtClean="0">
                <a:solidFill>
                  <a:srgbClr val="FF0000"/>
                </a:solidFill>
              </a:rPr>
              <a:t>？</a:t>
            </a:r>
            <a:r>
              <a:rPr lang="en-US" altLang="zh-CN" dirty="0" smtClean="0">
                <a:solidFill>
                  <a:srgbClr val="FF0000"/>
                </a:solidFill>
              </a:rPr>
              <a:t>2.2</a:t>
            </a:r>
            <a:endParaRPr lang="zh-CN" altLang="en-US" dirty="0">
              <a:solidFill>
                <a:srgbClr val="FF0000"/>
              </a:solidFill>
            </a:endParaRPr>
          </a:p>
        </p:txBody>
      </p:sp>
      <p:sp>
        <p:nvSpPr>
          <p:cNvPr id="21" name="TextBox 20"/>
          <p:cNvSpPr txBox="1"/>
          <p:nvPr/>
        </p:nvSpPr>
        <p:spPr>
          <a:xfrm>
            <a:off x="3137102" y="6021992"/>
            <a:ext cx="2954655" cy="369332"/>
          </a:xfrm>
          <a:prstGeom prst="rect">
            <a:avLst/>
          </a:prstGeom>
          <a:noFill/>
        </p:spPr>
        <p:txBody>
          <a:bodyPr wrap="none" rtlCol="0">
            <a:spAutoFit/>
          </a:bodyPr>
          <a:lstStyle/>
          <a:p>
            <a:r>
              <a:rPr lang="zh-CN" altLang="en-US" dirty="0" smtClean="0"/>
              <a:t>单值表示无法刻画理想数据</a:t>
            </a:r>
            <a:endParaRPr lang="zh-CN" altLang="en-US" dirty="0"/>
          </a:p>
        </p:txBody>
      </p:sp>
    </p:spTree>
    <p:extLst>
      <p:ext uri="{BB962C8B-B14F-4D97-AF65-F5344CB8AC3E}">
        <p14:creationId xmlns:p14="http://schemas.microsoft.com/office/powerpoint/2010/main" val="6684771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区间矩阵分解</a:t>
            </a:r>
          </a:p>
        </p:txBody>
      </p:sp>
      <p:sp>
        <p:nvSpPr>
          <p:cNvPr id="3" name="内容占位符 2"/>
          <p:cNvSpPr>
            <a:spLocks noGrp="1"/>
          </p:cNvSpPr>
          <p:nvPr>
            <p:ph idx="1"/>
          </p:nvPr>
        </p:nvSpPr>
        <p:spPr/>
        <p:txBody>
          <a:bodyPr/>
          <a:lstStyle/>
          <a:p>
            <a:r>
              <a:rPr lang="zh-CN" altLang="en-US" dirty="0" smtClean="0"/>
              <a:t>思路</a:t>
            </a:r>
            <a:endParaRPr lang="en-US" altLang="zh-CN" dirty="0" smtClean="0"/>
          </a:p>
          <a:p>
            <a:pPr lvl="1"/>
            <a:r>
              <a:rPr lang="zh-CN" altLang="en-US" dirty="0" smtClean="0"/>
              <a:t>利用某种概率分布刻画观测数据的不确定性</a:t>
            </a:r>
            <a:endParaRPr lang="en-US" altLang="zh-CN" dirty="0" smtClean="0"/>
          </a:p>
          <a:p>
            <a:r>
              <a:rPr lang="zh-CN" altLang="en-US" dirty="0" smtClean="0"/>
              <a:t>方法</a:t>
            </a:r>
            <a:endParaRPr lang="en-US" altLang="zh-CN" dirty="0" smtClean="0"/>
          </a:p>
          <a:p>
            <a:pPr lvl="1"/>
            <a:r>
              <a:rPr lang="zh-CN" altLang="en-US" dirty="0" smtClean="0"/>
              <a:t>假设观测数据</a:t>
            </a:r>
            <a:r>
              <a:rPr lang="zh-CN" altLang="en-US" dirty="0"/>
              <a:t>的每个元素来自某个均匀分布</a:t>
            </a:r>
            <a:endParaRPr lang="en-US" altLang="zh-CN" dirty="0"/>
          </a:p>
          <a:p>
            <a:pPr lvl="1"/>
            <a:r>
              <a:rPr lang="zh-CN" altLang="en-US" dirty="0" smtClean="0"/>
              <a:t>构造每个元素的均匀分布对应的上下界</a:t>
            </a:r>
            <a:endParaRPr lang="en-US" altLang="zh-CN" dirty="0" smtClean="0"/>
          </a:p>
          <a:p>
            <a:pPr lvl="1"/>
            <a:r>
              <a:rPr lang="zh-CN" altLang="en-US" dirty="0" smtClean="0"/>
              <a:t>构造整个观测数据基于均匀分布上下界的区间表示</a:t>
            </a:r>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653136"/>
            <a:ext cx="666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349" y="4612192"/>
            <a:ext cx="2124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a:stCxn id="6147" idx="3"/>
            <a:endCxn id="6148" idx="1"/>
          </p:cNvCxnSpPr>
          <p:nvPr/>
        </p:nvCxnSpPr>
        <p:spPr bwMode="auto">
          <a:xfrm flipV="1">
            <a:off x="2070398" y="4916992"/>
            <a:ext cx="4193951" cy="2844"/>
          </a:xfrm>
          <a:prstGeom prst="straightConnector1">
            <a:avLst/>
          </a:prstGeom>
          <a:solidFill>
            <a:srgbClr val="FFCC66"/>
          </a:solidFill>
          <a:ln w="9525" cap="flat" cmpd="sng" algn="ctr">
            <a:solidFill>
              <a:schemeClr val="tx1"/>
            </a:solidFill>
            <a:prstDash val="solid"/>
            <a:round/>
            <a:headEnd type="none" w="med" len="med"/>
            <a:tailEnd type="arrow"/>
          </a:ln>
          <a:effectLst/>
        </p:spPr>
      </p:cxnSp>
      <p:grpSp>
        <p:nvGrpSpPr>
          <p:cNvPr id="16" name="组合 15"/>
          <p:cNvGrpSpPr/>
          <p:nvPr/>
        </p:nvGrpSpPr>
        <p:grpSpPr>
          <a:xfrm>
            <a:off x="2555776" y="5353898"/>
            <a:ext cx="1284288" cy="1027430"/>
            <a:chOff x="2555776" y="5436096"/>
            <a:chExt cx="1284288" cy="1027430"/>
          </a:xfrm>
        </p:grpSpPr>
        <p:grpSp>
          <p:nvGrpSpPr>
            <p:cNvPr id="7" name="组合 6"/>
            <p:cNvGrpSpPr/>
            <p:nvPr/>
          </p:nvGrpSpPr>
          <p:grpSpPr>
            <a:xfrm>
              <a:off x="2555776" y="5446122"/>
              <a:ext cx="877744" cy="945396"/>
              <a:chOff x="2915816" y="5374114"/>
              <a:chExt cx="877744" cy="945396"/>
            </a:xfrm>
          </p:grpSpPr>
          <p:sp>
            <p:nvSpPr>
              <p:cNvPr id="5" name="TextBox 4"/>
              <p:cNvSpPr txBox="1"/>
              <p:nvPr/>
            </p:nvSpPr>
            <p:spPr>
              <a:xfrm>
                <a:off x="2915816" y="5374114"/>
                <a:ext cx="877163" cy="369332"/>
              </a:xfrm>
              <a:prstGeom prst="rect">
                <a:avLst/>
              </a:prstGeom>
              <a:noFill/>
            </p:spPr>
            <p:txBody>
              <a:bodyPr wrap="none" rtlCol="0">
                <a:spAutoFit/>
              </a:bodyPr>
              <a:lstStyle/>
              <a:p>
                <a:r>
                  <a:rPr lang="zh-CN" altLang="en-US" dirty="0" smtClean="0"/>
                  <a:t>均值：</a:t>
                </a:r>
                <a:endParaRPr lang="zh-CN" altLang="en-US" dirty="0"/>
              </a:p>
            </p:txBody>
          </p:sp>
          <p:sp>
            <p:nvSpPr>
              <p:cNvPr id="6" name="TextBox 5"/>
              <p:cNvSpPr txBox="1"/>
              <p:nvPr/>
            </p:nvSpPr>
            <p:spPr>
              <a:xfrm>
                <a:off x="2916397" y="5950178"/>
                <a:ext cx="877163" cy="369332"/>
              </a:xfrm>
              <a:prstGeom prst="rect">
                <a:avLst/>
              </a:prstGeom>
              <a:noFill/>
            </p:spPr>
            <p:txBody>
              <a:bodyPr wrap="none" rtlCol="0">
                <a:spAutoFit/>
              </a:bodyPr>
              <a:lstStyle/>
              <a:p>
                <a:r>
                  <a:rPr lang="zh-CN" altLang="en-US" dirty="0" smtClean="0"/>
                  <a:t>半径：</a:t>
                </a:r>
                <a:endParaRPr lang="zh-CN" altLang="en-US" dirty="0"/>
              </a:p>
            </p:txBody>
          </p:sp>
        </p:gr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5436096"/>
              <a:ext cx="564208" cy="45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9799" y="5930126"/>
              <a:ext cx="5048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27564" y="6319510"/>
            <a:ext cx="2723823" cy="369332"/>
          </a:xfrm>
          <a:prstGeom prst="rect">
            <a:avLst/>
          </a:prstGeom>
          <a:noFill/>
        </p:spPr>
        <p:txBody>
          <a:bodyPr wrap="none" rtlCol="0">
            <a:spAutoFit/>
          </a:bodyPr>
          <a:lstStyle/>
          <a:p>
            <a:r>
              <a:rPr lang="zh-CN" altLang="en-US" dirty="0" smtClean="0"/>
              <a:t>通过周围的观测数据估计</a:t>
            </a:r>
            <a:endParaRPr lang="zh-CN" altLang="en-US" dirty="0"/>
          </a:p>
        </p:txBody>
      </p:sp>
      <p:cxnSp>
        <p:nvCxnSpPr>
          <p:cNvPr id="12" name="直接箭头连接符 11"/>
          <p:cNvCxnSpPr>
            <a:stCxn id="6147" idx="2"/>
            <a:endCxn id="5" idx="1"/>
          </p:cNvCxnSpPr>
          <p:nvPr/>
        </p:nvCxnSpPr>
        <p:spPr bwMode="auto">
          <a:xfrm>
            <a:off x="1737023" y="5186536"/>
            <a:ext cx="818753" cy="362054"/>
          </a:xfrm>
          <a:prstGeom prst="straightConnector1">
            <a:avLst/>
          </a:prstGeom>
          <a:solidFill>
            <a:srgbClr val="FFCC66"/>
          </a:solidFill>
          <a:ln w="9525" cap="flat" cmpd="sng" algn="ctr">
            <a:solidFill>
              <a:schemeClr val="tx1"/>
            </a:solidFill>
            <a:prstDash val="solid"/>
            <a:round/>
            <a:headEnd type="none" w="med" len="med"/>
            <a:tailEnd type="arrow"/>
          </a:ln>
          <a:effectLst/>
        </p:spPr>
      </p:cxnSp>
      <p:cxnSp>
        <p:nvCxnSpPr>
          <p:cNvPr id="15" name="直接箭头连接符 14"/>
          <p:cNvCxnSpPr>
            <a:stCxn id="10" idx="0"/>
            <a:endCxn id="6" idx="1"/>
          </p:cNvCxnSpPr>
          <p:nvPr/>
        </p:nvCxnSpPr>
        <p:spPr bwMode="auto">
          <a:xfrm flipV="1">
            <a:off x="1389476" y="6124654"/>
            <a:ext cx="1166881" cy="194856"/>
          </a:xfrm>
          <a:prstGeom prst="straightConnector1">
            <a:avLst/>
          </a:prstGeom>
          <a:solidFill>
            <a:srgbClr val="FFCC66"/>
          </a:solidFill>
          <a:ln w="9525" cap="flat" cmpd="sng" algn="ctr">
            <a:solidFill>
              <a:schemeClr val="tx1"/>
            </a:solidFill>
            <a:prstDash val="solid"/>
            <a:round/>
            <a:headEnd type="none" w="med" len="med"/>
            <a:tailEnd type="arrow"/>
          </a:ln>
          <a:effectLst/>
        </p:spPr>
      </p:cxnSp>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4437112"/>
            <a:ext cx="3251299" cy="44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组合 17"/>
          <p:cNvGrpSpPr/>
          <p:nvPr/>
        </p:nvGrpSpPr>
        <p:grpSpPr>
          <a:xfrm>
            <a:off x="4554584" y="5301208"/>
            <a:ext cx="2537696" cy="1066233"/>
            <a:chOff x="4427984" y="5154039"/>
            <a:chExt cx="2537696" cy="1066233"/>
          </a:xfrm>
        </p:grpSpPr>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984" y="5154039"/>
              <a:ext cx="2457687" cy="495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4219" y="5733256"/>
              <a:ext cx="2481461" cy="487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右大括号 16"/>
          <p:cNvSpPr/>
          <p:nvPr/>
        </p:nvSpPr>
        <p:spPr bwMode="auto">
          <a:xfrm>
            <a:off x="3923928" y="5497914"/>
            <a:ext cx="504056" cy="811406"/>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34788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区间矩阵</a:t>
            </a:r>
            <a:r>
              <a:rPr lang="zh-CN" altLang="en-US" dirty="0" smtClean="0"/>
              <a:t>分解</a:t>
            </a:r>
            <a:endParaRPr lang="zh-CN" altLang="en-US" dirty="0"/>
          </a:p>
        </p:txBody>
      </p:sp>
      <p:sp>
        <p:nvSpPr>
          <p:cNvPr id="3" name="内容占位符 2"/>
          <p:cNvSpPr>
            <a:spLocks noGrp="1"/>
          </p:cNvSpPr>
          <p:nvPr>
            <p:ph idx="1"/>
          </p:nvPr>
        </p:nvSpPr>
        <p:spPr/>
        <p:txBody>
          <a:bodyPr/>
          <a:lstStyle/>
          <a:p>
            <a:r>
              <a:rPr lang="zh-CN" altLang="en-US" dirty="0" smtClean="0"/>
              <a:t>区间矩阵</a:t>
            </a:r>
            <a:r>
              <a:rPr lang="zh-CN" altLang="en-US" dirty="0"/>
              <a:t>联合</a:t>
            </a:r>
            <a:r>
              <a:rPr lang="zh-CN" altLang="en-US" dirty="0" smtClean="0"/>
              <a:t>分解</a:t>
            </a:r>
            <a:endParaRPr lang="en-US" altLang="zh-CN" dirty="0" smtClean="0"/>
          </a:p>
          <a:p>
            <a:pPr lvl="1"/>
            <a:r>
              <a:rPr lang="zh-CN" altLang="en-US" dirty="0" smtClean="0"/>
              <a:t>数据由其上下界构造</a:t>
            </a:r>
            <a:endParaRPr lang="en-US" altLang="zh-CN" dirty="0" smtClean="0"/>
          </a:p>
          <a:p>
            <a:pPr lvl="1"/>
            <a:r>
              <a:rPr lang="zh-CN" altLang="en-US" dirty="0"/>
              <a:t>上</a:t>
            </a:r>
            <a:r>
              <a:rPr lang="zh-CN" altLang="en-US" dirty="0" smtClean="0"/>
              <a:t>下界矩阵联合分解，共享编码矩阵</a:t>
            </a:r>
            <a:r>
              <a:rPr lang="en-US" altLang="zh-CN" dirty="0" smtClean="0"/>
              <a:t>U</a:t>
            </a:r>
          </a:p>
          <a:p>
            <a:pPr lvl="1"/>
            <a:endParaRPr lang="en-US" altLang="zh-CN" dirty="0" smtClean="0"/>
          </a:p>
          <a:p>
            <a:r>
              <a:rPr lang="zh-CN" altLang="en-US" dirty="0"/>
              <a:t>区间非负矩阵</a:t>
            </a:r>
            <a:r>
              <a:rPr lang="zh-CN" altLang="en-US" dirty="0" smtClean="0"/>
              <a:t>分解</a:t>
            </a:r>
            <a:endParaRPr lang="en-US" altLang="zh-CN" dirty="0" smtClean="0"/>
          </a:p>
          <a:p>
            <a:endParaRPr lang="en-US" altLang="zh-CN" dirty="0"/>
          </a:p>
          <a:p>
            <a:endParaRPr lang="en-US" altLang="zh-CN" dirty="0" smtClean="0"/>
          </a:p>
          <a:p>
            <a:r>
              <a:rPr lang="zh-CN" altLang="en-US" dirty="0"/>
              <a:t>区间概率矩阵分解</a:t>
            </a:r>
            <a:endParaRPr lang="en-US" altLang="zh-CN" dirty="0"/>
          </a:p>
          <a:p>
            <a:endParaRPr lang="zh-CN" altLang="en-US" dirty="0"/>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86" y="1700808"/>
            <a:ext cx="3375718" cy="67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222" y="3918775"/>
            <a:ext cx="6552728" cy="109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3131840" y="2852936"/>
            <a:ext cx="5266295" cy="575598"/>
            <a:chOff x="3131840" y="2852936"/>
            <a:chExt cx="5266295" cy="575598"/>
          </a:xfrm>
        </p:grpSpPr>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2852936"/>
              <a:ext cx="5266295" cy="575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圆角矩形 13"/>
            <p:cNvSpPr/>
            <p:nvPr/>
          </p:nvSpPr>
          <p:spPr bwMode="auto">
            <a:xfrm>
              <a:off x="7380312" y="2963912"/>
              <a:ext cx="350249" cy="414288"/>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圆角矩形 14"/>
            <p:cNvSpPr/>
            <p:nvPr/>
          </p:nvSpPr>
          <p:spPr bwMode="auto">
            <a:xfrm>
              <a:off x="4569091" y="2955404"/>
              <a:ext cx="350249" cy="414288"/>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6" name="组合 15"/>
          <p:cNvGrpSpPr/>
          <p:nvPr/>
        </p:nvGrpSpPr>
        <p:grpSpPr>
          <a:xfrm>
            <a:off x="1160286" y="5589240"/>
            <a:ext cx="6336704" cy="936104"/>
            <a:chOff x="47625" y="3124200"/>
            <a:chExt cx="9048750" cy="1327398"/>
          </a:xfrm>
        </p:grpSpPr>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 y="3124200"/>
              <a:ext cx="904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8192" y="3861048"/>
              <a:ext cx="61722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263946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人脸识别</a:t>
            </a:r>
            <a:r>
              <a:rPr lang="en-US" altLang="zh-CN" dirty="0" smtClean="0"/>
              <a:t>/</a:t>
            </a:r>
            <a:r>
              <a:rPr lang="zh-CN" altLang="en-US" dirty="0" smtClean="0"/>
              <a:t>聚类</a:t>
            </a:r>
            <a:endParaRPr lang="en-US" altLang="zh-CN" dirty="0" smtClean="0"/>
          </a:p>
        </p:txBody>
      </p:sp>
      <p:sp>
        <p:nvSpPr>
          <p:cNvPr id="5" name="TextBox 4"/>
          <p:cNvSpPr txBox="1"/>
          <p:nvPr/>
        </p:nvSpPr>
        <p:spPr>
          <a:xfrm>
            <a:off x="2968654" y="5445224"/>
            <a:ext cx="4339650" cy="369332"/>
          </a:xfrm>
          <a:prstGeom prst="rect">
            <a:avLst/>
          </a:prstGeom>
          <a:noFill/>
        </p:spPr>
        <p:txBody>
          <a:bodyPr wrap="none" rtlCol="0">
            <a:spAutoFit/>
          </a:bodyPr>
          <a:lstStyle/>
          <a:p>
            <a:r>
              <a:rPr lang="zh-CN" altLang="en-US" dirty="0"/>
              <a:t>区间非负矩阵</a:t>
            </a:r>
            <a:r>
              <a:rPr lang="zh-CN" altLang="en-US" dirty="0" smtClean="0"/>
              <a:t>分解优于标准非负矩阵分解</a:t>
            </a:r>
            <a:endParaRPr lang="zh-CN" altLang="en-US" dirty="0"/>
          </a:p>
        </p:txBody>
      </p:sp>
      <p:grpSp>
        <p:nvGrpSpPr>
          <p:cNvPr id="8" name="组合 7"/>
          <p:cNvGrpSpPr/>
          <p:nvPr/>
        </p:nvGrpSpPr>
        <p:grpSpPr>
          <a:xfrm>
            <a:off x="467544" y="2492896"/>
            <a:ext cx="8280920" cy="2588320"/>
            <a:chOff x="467544" y="2492896"/>
            <a:chExt cx="8280920" cy="2588320"/>
          </a:xfrm>
        </p:grpSpPr>
        <p:grpSp>
          <p:nvGrpSpPr>
            <p:cNvPr id="4" name="组合 3"/>
            <p:cNvGrpSpPr/>
            <p:nvPr/>
          </p:nvGrpSpPr>
          <p:grpSpPr>
            <a:xfrm>
              <a:off x="467544" y="2492896"/>
              <a:ext cx="8280920" cy="2588320"/>
              <a:chOff x="395536" y="2348880"/>
              <a:chExt cx="8280920" cy="2588320"/>
            </a:xfrm>
          </p:grpSpPr>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48880"/>
                <a:ext cx="4233484" cy="258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380873"/>
                <a:ext cx="4032448" cy="252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7" name="直接箭头连接符 6"/>
            <p:cNvCxnSpPr/>
            <p:nvPr/>
          </p:nvCxnSpPr>
          <p:spPr bwMode="auto">
            <a:xfrm flipH="1">
              <a:off x="4211960" y="2492896"/>
              <a:ext cx="360040" cy="576064"/>
            </a:xfrm>
            <a:prstGeom prst="straightConnector1">
              <a:avLst/>
            </a:prstGeom>
            <a:solidFill>
              <a:srgbClr val="FFCC66"/>
            </a:solidFill>
            <a:ln w="22225" cap="flat" cmpd="sng" algn="ctr">
              <a:solidFill>
                <a:srgbClr val="0606BA"/>
              </a:solidFill>
              <a:prstDash val="solid"/>
              <a:round/>
              <a:headEnd type="none" w="med" len="med"/>
              <a:tailEnd type="arrow"/>
            </a:ln>
            <a:effectLst/>
          </p:spPr>
        </p:cxnSp>
        <p:cxnSp>
          <p:nvCxnSpPr>
            <p:cNvPr id="10" name="直接箭头连接符 9"/>
            <p:cNvCxnSpPr/>
            <p:nvPr/>
          </p:nvCxnSpPr>
          <p:spPr bwMode="auto">
            <a:xfrm flipH="1">
              <a:off x="4232920" y="3233812"/>
              <a:ext cx="360040" cy="576064"/>
            </a:xfrm>
            <a:prstGeom prst="straightConnector1">
              <a:avLst/>
            </a:prstGeom>
            <a:solidFill>
              <a:srgbClr val="FFCC66"/>
            </a:solidFill>
            <a:ln w="22225"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33547437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协同过滤</a:t>
            </a:r>
            <a:endParaRPr lang="en-US" altLang="zh-CN"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72" y="2610266"/>
            <a:ext cx="4150184" cy="2462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272" y="2636912"/>
            <a:ext cx="4027562" cy="236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843808" y="5445224"/>
            <a:ext cx="4339650" cy="369332"/>
          </a:xfrm>
          <a:prstGeom prst="rect">
            <a:avLst/>
          </a:prstGeom>
          <a:noFill/>
        </p:spPr>
        <p:txBody>
          <a:bodyPr wrap="none" rtlCol="0">
            <a:spAutoFit/>
          </a:bodyPr>
          <a:lstStyle/>
          <a:p>
            <a:r>
              <a:rPr lang="zh-CN" altLang="en-US" dirty="0" smtClean="0"/>
              <a:t>区间</a:t>
            </a:r>
            <a:r>
              <a:rPr lang="zh-CN" altLang="en-US" dirty="0"/>
              <a:t>概率</a:t>
            </a:r>
            <a:r>
              <a:rPr lang="zh-CN" altLang="en-US" dirty="0" smtClean="0"/>
              <a:t>矩阵分解优于标准概率矩阵分解</a:t>
            </a:r>
            <a:endParaRPr lang="zh-CN" altLang="en-US" dirty="0"/>
          </a:p>
        </p:txBody>
      </p:sp>
      <p:cxnSp>
        <p:nvCxnSpPr>
          <p:cNvPr id="7" name="直接箭头连接符 6"/>
          <p:cNvCxnSpPr/>
          <p:nvPr/>
        </p:nvCxnSpPr>
        <p:spPr bwMode="auto">
          <a:xfrm flipV="1">
            <a:off x="611560" y="4034938"/>
            <a:ext cx="576064" cy="1194262"/>
          </a:xfrm>
          <a:prstGeom prst="straightConnector1">
            <a:avLst/>
          </a:prstGeom>
          <a:solidFill>
            <a:srgbClr val="FFCC66"/>
          </a:solidFill>
          <a:ln w="22225" cap="flat" cmpd="sng" algn="ctr">
            <a:solidFill>
              <a:srgbClr val="0606BA"/>
            </a:solidFill>
            <a:prstDash val="solid"/>
            <a:round/>
            <a:headEnd type="none" w="med" len="med"/>
            <a:tailEnd type="arrow"/>
          </a:ln>
          <a:effectLst/>
        </p:spPr>
      </p:cxnSp>
      <p:cxnSp>
        <p:nvCxnSpPr>
          <p:cNvPr id="8" name="直接箭头连接符 7"/>
          <p:cNvCxnSpPr/>
          <p:nvPr/>
        </p:nvCxnSpPr>
        <p:spPr bwMode="auto">
          <a:xfrm flipV="1">
            <a:off x="370272" y="3809876"/>
            <a:ext cx="817352" cy="708052"/>
          </a:xfrm>
          <a:prstGeom prst="straightConnector1">
            <a:avLst/>
          </a:prstGeom>
          <a:solidFill>
            <a:srgbClr val="FFCC66"/>
          </a:solidFill>
          <a:ln w="222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8332182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t>研究背景</a:t>
            </a:r>
            <a:endParaRPr lang="en-US" altLang="zh-CN" dirty="0" smtClean="0"/>
          </a:p>
          <a:p>
            <a:r>
              <a:rPr lang="zh-CN" altLang="en-US" dirty="0" smtClean="0"/>
              <a:t>研究内容</a:t>
            </a:r>
            <a:endParaRPr lang="en-US" altLang="zh-CN" dirty="0" smtClean="0"/>
          </a:p>
          <a:p>
            <a:pPr lvl="1"/>
            <a:r>
              <a:rPr lang="zh-CN" altLang="en-US" dirty="0"/>
              <a:t>鲁棒非负矩阵分解</a:t>
            </a:r>
            <a:endParaRPr lang="en-US" altLang="zh-CN" dirty="0"/>
          </a:p>
          <a:p>
            <a:pPr lvl="1"/>
            <a:r>
              <a:rPr lang="zh-CN" altLang="en-US" dirty="0"/>
              <a:t>鲁棒联合聚类</a:t>
            </a:r>
            <a:endParaRPr lang="en-US" altLang="zh-CN" dirty="0"/>
          </a:p>
          <a:p>
            <a:pPr lvl="1"/>
            <a:r>
              <a:rPr lang="zh-CN" altLang="en-US" dirty="0"/>
              <a:t>区间矩阵分解</a:t>
            </a:r>
            <a:endParaRPr lang="en-US" altLang="zh-CN" dirty="0"/>
          </a:p>
          <a:p>
            <a:pPr lvl="1"/>
            <a:r>
              <a:rPr lang="zh-CN" altLang="en-US" sz="2600" dirty="0">
                <a:solidFill>
                  <a:srgbClr val="FF0000"/>
                </a:solidFill>
              </a:rPr>
              <a:t>加权图正则非负矩阵分解</a:t>
            </a:r>
            <a:endParaRPr lang="en-US" altLang="zh-CN" sz="2600" dirty="0">
              <a:solidFill>
                <a:srgbClr val="FF0000"/>
              </a:solidFill>
            </a:endParaRPr>
          </a:p>
          <a:p>
            <a:r>
              <a:rPr lang="zh-CN" altLang="en-US" dirty="0"/>
              <a:t>总结</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9565835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加权图正则非负矩阵分解</a:t>
            </a:r>
            <a:endParaRPr lang="zh-CN" altLang="en-US" dirty="0"/>
          </a:p>
        </p:txBody>
      </p:sp>
      <p:sp>
        <p:nvSpPr>
          <p:cNvPr id="3" name="内容占位符 2"/>
          <p:cNvSpPr>
            <a:spLocks noGrp="1"/>
          </p:cNvSpPr>
          <p:nvPr>
            <p:ph idx="1"/>
          </p:nvPr>
        </p:nvSpPr>
        <p:spPr/>
        <p:txBody>
          <a:bodyPr/>
          <a:lstStyle/>
          <a:p>
            <a:r>
              <a:rPr lang="zh-CN" altLang="en-US" dirty="0" smtClean="0"/>
              <a:t>背景：数据间的相似性对聚类结果非常重要</a:t>
            </a:r>
            <a:endParaRPr lang="en-US" altLang="zh-CN" dirty="0" smtClean="0"/>
          </a:p>
          <a:p>
            <a:r>
              <a:rPr lang="zh-CN" altLang="en-US" dirty="0" smtClean="0"/>
              <a:t>动机：数据</a:t>
            </a:r>
            <a:r>
              <a:rPr lang="zh-CN" altLang="en-US" dirty="0"/>
              <a:t>相似关系中的不确定性</a:t>
            </a:r>
            <a:endParaRPr lang="en-US" altLang="zh-CN" dirty="0"/>
          </a:p>
          <a:p>
            <a:pPr lvl="1"/>
            <a:r>
              <a:rPr lang="zh-CN" altLang="en-US" dirty="0" smtClean="0"/>
              <a:t>单个关系图无法</a:t>
            </a:r>
            <a:r>
              <a:rPr lang="zh-CN" altLang="en-US" dirty="0"/>
              <a:t>准确刻画数据</a:t>
            </a:r>
            <a:r>
              <a:rPr lang="zh-CN" altLang="en-US" dirty="0" smtClean="0"/>
              <a:t>相似性</a:t>
            </a:r>
            <a:endParaRPr lang="en-US" altLang="zh-CN" dirty="0" smtClean="0"/>
          </a:p>
          <a:p>
            <a:r>
              <a:rPr lang="zh-CN" altLang="en-US" dirty="0"/>
              <a:t>聚类分析中的多关系问题</a:t>
            </a:r>
            <a:endParaRPr lang="en-US" altLang="zh-CN" dirty="0"/>
          </a:p>
          <a:p>
            <a:pPr lvl="1"/>
            <a:r>
              <a:rPr lang="zh-CN" altLang="en-US" dirty="0"/>
              <a:t>可以构造多种关系图刻画数据相似性</a:t>
            </a:r>
            <a:endParaRPr lang="en-US" altLang="zh-CN" dirty="0"/>
          </a:p>
          <a:p>
            <a:pPr lvl="2"/>
            <a:r>
              <a:rPr lang="zh-CN" altLang="en-US" dirty="0"/>
              <a:t>图构造：</a:t>
            </a:r>
            <a:r>
              <a:rPr lang="en-US" altLang="zh-CN" dirty="0"/>
              <a:t>K-</a:t>
            </a:r>
            <a:r>
              <a:rPr lang="zh-CN" altLang="en-US" dirty="0"/>
              <a:t>近邻</a:t>
            </a:r>
            <a:r>
              <a:rPr lang="zh-CN" altLang="en-US" dirty="0" smtClean="0"/>
              <a:t>准则、</a:t>
            </a:r>
            <a:r>
              <a:rPr lang="en-US" altLang="zh-CN" dirty="0" smtClean="0"/>
              <a:t>epsilon-</a:t>
            </a:r>
            <a:r>
              <a:rPr lang="zh-CN" altLang="en-US" dirty="0"/>
              <a:t>球邻域准则</a:t>
            </a:r>
            <a:endParaRPr lang="en-US" altLang="zh-CN" dirty="0"/>
          </a:p>
          <a:p>
            <a:pPr lvl="2"/>
            <a:r>
              <a:rPr lang="zh-CN" altLang="en-US" dirty="0"/>
              <a:t>边权配置：</a:t>
            </a:r>
            <a:r>
              <a:rPr lang="en-US" altLang="zh-CN" dirty="0"/>
              <a:t>0-1</a:t>
            </a:r>
            <a:r>
              <a:rPr lang="zh-CN" altLang="en-US" dirty="0" smtClean="0"/>
              <a:t>权重、高斯核、逆</a:t>
            </a:r>
            <a:r>
              <a:rPr lang="zh-CN" altLang="en-US" dirty="0"/>
              <a:t>欧式</a:t>
            </a:r>
            <a:r>
              <a:rPr lang="zh-CN" altLang="en-US" dirty="0" smtClean="0"/>
              <a:t>距离，等</a:t>
            </a:r>
            <a:endParaRPr lang="en-US" altLang="zh-CN" dirty="0"/>
          </a:p>
          <a:p>
            <a:r>
              <a:rPr lang="zh-CN" altLang="en-US" dirty="0"/>
              <a:t>聚类集成中的多关系问题</a:t>
            </a:r>
            <a:endParaRPr lang="en-US" altLang="zh-CN" dirty="0"/>
          </a:p>
          <a:p>
            <a:pPr lvl="1"/>
            <a:r>
              <a:rPr lang="zh-CN" altLang="en-US" dirty="0"/>
              <a:t>将多个聚类结果合并成一个聚类结果</a:t>
            </a:r>
            <a:endParaRPr lang="en-US" altLang="zh-CN" dirty="0"/>
          </a:p>
          <a:p>
            <a:pPr lvl="1"/>
            <a:r>
              <a:rPr lang="zh-CN" altLang="en-US" dirty="0"/>
              <a:t>每个聚类结果都可以用一个关系图</a:t>
            </a:r>
            <a:r>
              <a:rPr lang="zh-CN" altLang="en-US" dirty="0" smtClean="0"/>
              <a:t>表示</a:t>
            </a:r>
            <a:endParaRPr lang="en-US" altLang="zh-CN" dirty="0"/>
          </a:p>
        </p:txBody>
      </p:sp>
    </p:spTree>
    <p:extLst>
      <p:ext uri="{BB962C8B-B14F-4D97-AF65-F5344CB8AC3E}">
        <p14:creationId xmlns:p14="http://schemas.microsoft.com/office/powerpoint/2010/main" val="29978935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加权图正则非负矩阵分解</a:t>
            </a:r>
          </a:p>
        </p:txBody>
      </p:sp>
      <p:sp>
        <p:nvSpPr>
          <p:cNvPr id="3" name="内容占位符 2"/>
          <p:cNvSpPr>
            <a:spLocks noGrp="1"/>
          </p:cNvSpPr>
          <p:nvPr>
            <p:ph idx="1"/>
          </p:nvPr>
        </p:nvSpPr>
        <p:spPr/>
        <p:txBody>
          <a:bodyPr/>
          <a:lstStyle/>
          <a:p>
            <a:r>
              <a:rPr lang="zh-CN" altLang="en-US" dirty="0" smtClean="0"/>
              <a:t>思路</a:t>
            </a:r>
            <a:endParaRPr lang="en-US" altLang="zh-CN" dirty="0" smtClean="0"/>
          </a:p>
          <a:p>
            <a:pPr lvl="1"/>
            <a:r>
              <a:rPr lang="zh-CN" altLang="en-US" dirty="0" smtClean="0"/>
              <a:t>利用</a:t>
            </a:r>
            <a:r>
              <a:rPr lang="zh-CN" altLang="en-US" dirty="0"/>
              <a:t>多</a:t>
            </a:r>
            <a:r>
              <a:rPr lang="zh-CN" altLang="en-US" dirty="0" smtClean="0"/>
              <a:t>关系的线性组合近似数据的相似性</a:t>
            </a:r>
            <a:endParaRPr lang="en-US" altLang="zh-CN" dirty="0" smtClean="0"/>
          </a:p>
          <a:p>
            <a:pPr lvl="1"/>
            <a:endParaRPr lang="en-US" altLang="zh-CN" dirty="0"/>
          </a:p>
          <a:p>
            <a:pPr lvl="1"/>
            <a:endParaRPr lang="en-US" altLang="zh-CN" dirty="0" smtClean="0"/>
          </a:p>
          <a:p>
            <a:r>
              <a:rPr lang="zh-CN" altLang="en-US" dirty="0"/>
              <a:t>方法</a:t>
            </a:r>
            <a:endParaRPr lang="en-US" altLang="zh-CN" dirty="0" smtClean="0"/>
          </a:p>
          <a:p>
            <a:pPr lvl="1"/>
            <a:r>
              <a:rPr lang="zh-CN" altLang="en-US" dirty="0" smtClean="0"/>
              <a:t>基于欧式距离和</a:t>
            </a:r>
            <a:r>
              <a:rPr lang="en-US" altLang="zh-CN" dirty="0" smtClean="0"/>
              <a:t>KL</a:t>
            </a:r>
            <a:r>
              <a:rPr lang="zh-CN" altLang="en-US" dirty="0" smtClean="0"/>
              <a:t>失真度的多关系图正则</a:t>
            </a:r>
            <a:endParaRPr lang="en-US" altLang="zh-CN" dirty="0" smtClean="0"/>
          </a:p>
        </p:txBody>
      </p:sp>
      <p:grpSp>
        <p:nvGrpSpPr>
          <p:cNvPr id="18" name="组合 17"/>
          <p:cNvGrpSpPr/>
          <p:nvPr/>
        </p:nvGrpSpPr>
        <p:grpSpPr>
          <a:xfrm>
            <a:off x="899592" y="4392512"/>
            <a:ext cx="8176506" cy="908696"/>
            <a:chOff x="7961" y="2995250"/>
            <a:chExt cx="9521803" cy="1152888"/>
          </a:xfrm>
        </p:grpSpPr>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294" y="3089555"/>
              <a:ext cx="3037470" cy="96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 y="2995250"/>
              <a:ext cx="6436319" cy="11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5394920"/>
            <a:ext cx="69532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 name="组合 28"/>
          <p:cNvGrpSpPr/>
          <p:nvPr/>
        </p:nvGrpSpPr>
        <p:grpSpPr>
          <a:xfrm>
            <a:off x="1907704" y="2348880"/>
            <a:ext cx="5020990" cy="1480810"/>
            <a:chOff x="1907704" y="2348880"/>
            <a:chExt cx="5020990" cy="1480810"/>
          </a:xfrm>
        </p:grpSpPr>
        <p:pic>
          <p:nvPicPr>
            <p:cNvPr id="2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348880"/>
              <a:ext cx="5020990" cy="9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427166" y="3460358"/>
              <a:ext cx="1569660" cy="369332"/>
            </a:xfrm>
            <a:prstGeom prst="rect">
              <a:avLst/>
            </a:prstGeom>
            <a:noFill/>
          </p:spPr>
          <p:txBody>
            <a:bodyPr wrap="none" rtlCol="0">
              <a:spAutoFit/>
            </a:bodyPr>
            <a:lstStyle/>
            <a:p>
              <a:r>
                <a:rPr lang="zh-CN" altLang="en-US" dirty="0" smtClean="0"/>
                <a:t>单个关系矩阵</a:t>
              </a:r>
              <a:endParaRPr lang="zh-CN" altLang="en-US" dirty="0"/>
            </a:p>
          </p:txBody>
        </p:sp>
        <p:cxnSp>
          <p:nvCxnSpPr>
            <p:cNvPr id="14" name="直接箭头连接符 13"/>
            <p:cNvCxnSpPr/>
            <p:nvPr/>
          </p:nvCxnSpPr>
          <p:spPr bwMode="auto">
            <a:xfrm flipH="1" flipV="1">
              <a:off x="3779912" y="2996952"/>
              <a:ext cx="638288" cy="648072"/>
            </a:xfrm>
            <a:prstGeom prst="straightConnector1">
              <a:avLst/>
            </a:prstGeom>
            <a:solidFill>
              <a:srgbClr val="FFCC66"/>
            </a:solidFill>
            <a:ln w="9525" cap="flat" cmpd="sng" algn="ctr">
              <a:solidFill>
                <a:schemeClr val="tx1"/>
              </a:solidFill>
              <a:prstDash val="solid"/>
              <a:round/>
              <a:headEnd type="none" w="med" len="med"/>
              <a:tailEnd type="arrow"/>
            </a:ln>
            <a:effectLst/>
          </p:spPr>
        </p:cxnSp>
        <p:sp>
          <p:nvSpPr>
            <p:cNvPr id="21" name="圆角矩形 20"/>
            <p:cNvSpPr/>
            <p:nvPr/>
          </p:nvSpPr>
          <p:spPr bwMode="auto">
            <a:xfrm>
              <a:off x="3563888" y="2564904"/>
              <a:ext cx="432048" cy="432048"/>
            </a:xfrm>
            <a:prstGeom prst="roundRect">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TextBox 24"/>
            <p:cNvSpPr txBox="1"/>
            <p:nvPr/>
          </p:nvSpPr>
          <p:spPr>
            <a:xfrm>
              <a:off x="2123728" y="3460358"/>
              <a:ext cx="1107996" cy="369332"/>
            </a:xfrm>
            <a:prstGeom prst="rect">
              <a:avLst/>
            </a:prstGeom>
            <a:noFill/>
          </p:spPr>
          <p:txBody>
            <a:bodyPr wrap="none" rtlCol="0">
              <a:spAutoFit/>
            </a:bodyPr>
            <a:lstStyle/>
            <a:p>
              <a:r>
                <a:rPr lang="zh-CN" altLang="en-US" dirty="0" smtClean="0"/>
                <a:t>集成关系</a:t>
              </a:r>
              <a:endParaRPr lang="zh-CN" altLang="en-US" dirty="0"/>
            </a:p>
          </p:txBody>
        </p:sp>
        <p:cxnSp>
          <p:nvCxnSpPr>
            <p:cNvPr id="31" name="直接箭头连接符 30"/>
            <p:cNvCxnSpPr/>
            <p:nvPr/>
          </p:nvCxnSpPr>
          <p:spPr bwMode="auto">
            <a:xfrm flipH="1" flipV="1">
              <a:off x="2123728" y="2996952"/>
              <a:ext cx="553998" cy="463406"/>
            </a:xfrm>
            <a:prstGeom prst="straightConnector1">
              <a:avLst/>
            </a:prstGeom>
            <a:solidFill>
              <a:srgbClr val="FFCC66"/>
            </a:solidFill>
            <a:ln w="9525" cap="flat" cmpd="sng" algn="ctr">
              <a:solidFill>
                <a:schemeClr val="tx1"/>
              </a:solidFill>
              <a:prstDash val="solid"/>
              <a:round/>
              <a:headEnd type="none" w="med" len="med"/>
              <a:tailEnd type="arrow"/>
            </a:ln>
            <a:effectLst/>
          </p:spPr>
        </p:cxnSp>
        <p:sp>
          <p:nvSpPr>
            <p:cNvPr id="34" name="圆角矩形 33"/>
            <p:cNvSpPr/>
            <p:nvPr/>
          </p:nvSpPr>
          <p:spPr bwMode="auto">
            <a:xfrm>
              <a:off x="1907704" y="2551256"/>
              <a:ext cx="432048" cy="432048"/>
            </a:xfrm>
            <a:prstGeom prst="roundRect">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24994450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89" y="4077072"/>
            <a:ext cx="5899607" cy="2254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加权图正则非负矩阵分解</a:t>
            </a:r>
            <a:endParaRPr lang="zh-CN" altLang="en-US" dirty="0"/>
          </a:p>
        </p:txBody>
      </p:sp>
      <p:sp>
        <p:nvSpPr>
          <p:cNvPr id="3" name="内容占位符 2"/>
          <p:cNvSpPr>
            <a:spLocks noGrp="1"/>
          </p:cNvSpPr>
          <p:nvPr>
            <p:ph idx="1"/>
          </p:nvPr>
        </p:nvSpPr>
        <p:spPr/>
        <p:txBody>
          <a:bodyPr/>
          <a:lstStyle/>
          <a:p>
            <a:r>
              <a:rPr lang="zh-CN" altLang="en-US" dirty="0"/>
              <a:t>基于欧式</a:t>
            </a:r>
            <a:r>
              <a:rPr lang="zh-CN" altLang="en-US" dirty="0" smtClean="0"/>
              <a:t>距离</a:t>
            </a:r>
            <a:endParaRPr lang="en-US" altLang="zh-CN" dirty="0"/>
          </a:p>
          <a:p>
            <a:endParaRPr lang="en-US" altLang="zh-CN" dirty="0" smtClean="0"/>
          </a:p>
          <a:p>
            <a:endParaRPr lang="en-US" altLang="zh-CN" dirty="0"/>
          </a:p>
          <a:p>
            <a:endParaRPr lang="en-US" altLang="zh-CN" dirty="0" smtClean="0"/>
          </a:p>
          <a:p>
            <a:r>
              <a:rPr lang="zh-CN" altLang="en-US" dirty="0" smtClean="0"/>
              <a:t>基于</a:t>
            </a:r>
            <a:r>
              <a:rPr lang="en-US" altLang="zh-CN" dirty="0" smtClean="0"/>
              <a:t>KL</a:t>
            </a:r>
            <a:r>
              <a:rPr lang="zh-CN" altLang="en-US" dirty="0" smtClean="0"/>
              <a:t>失真度</a:t>
            </a:r>
            <a:endParaRPr lang="en-US" altLang="zh-CN" dirty="0"/>
          </a:p>
        </p:txBody>
      </p:sp>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834" y="1714456"/>
            <a:ext cx="71437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643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sp>
        <p:nvSpPr>
          <p:cNvPr id="3" name="内容占位符 2"/>
          <p:cNvSpPr>
            <a:spLocks noGrp="1"/>
          </p:cNvSpPr>
          <p:nvPr>
            <p:ph idx="1"/>
          </p:nvPr>
        </p:nvSpPr>
        <p:spPr/>
        <p:txBody>
          <a:bodyPr/>
          <a:lstStyle/>
          <a:p>
            <a:r>
              <a:rPr lang="zh-CN" altLang="en-US" dirty="0"/>
              <a:t>非负矩阵</a:t>
            </a:r>
            <a:r>
              <a:rPr lang="zh-CN" altLang="en-US" dirty="0" smtClean="0"/>
              <a:t>分解应用</a:t>
            </a:r>
            <a:r>
              <a:rPr lang="en-US" altLang="zh-CN" dirty="0" smtClean="0"/>
              <a:t>(2)</a:t>
            </a:r>
          </a:p>
          <a:p>
            <a:pPr lvl="1"/>
            <a:r>
              <a:rPr lang="zh-CN" altLang="en-US" dirty="0" smtClean="0"/>
              <a:t>聚类分析</a:t>
            </a:r>
            <a:endParaRPr lang="en-US" altLang="zh-CN" dirty="0" smtClean="0"/>
          </a:p>
          <a:p>
            <a:pPr lvl="2"/>
            <a:endParaRPr lang="zh-CN" altLang="en-US" dirty="0"/>
          </a:p>
        </p:txBody>
      </p:sp>
      <p:grpSp>
        <p:nvGrpSpPr>
          <p:cNvPr id="8" name="组合 7"/>
          <p:cNvGrpSpPr/>
          <p:nvPr/>
        </p:nvGrpSpPr>
        <p:grpSpPr>
          <a:xfrm>
            <a:off x="323528" y="2492896"/>
            <a:ext cx="4658627" cy="3980185"/>
            <a:chOff x="323528" y="2492896"/>
            <a:chExt cx="4658627" cy="398018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492896"/>
              <a:ext cx="4658627" cy="337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1384301" y="6165304"/>
              <a:ext cx="1819547" cy="307777"/>
            </a:xfrm>
            <a:prstGeom prst="rect">
              <a:avLst/>
            </a:prstGeom>
            <a:noFill/>
          </p:spPr>
          <p:txBody>
            <a:bodyPr wrap="square" rtlCol="0">
              <a:spAutoFit/>
            </a:bodyPr>
            <a:lstStyle/>
            <a:p>
              <a:r>
                <a:rPr lang="zh-CN" altLang="en-US" sz="1400" dirty="0" smtClean="0"/>
                <a:t>基因聚类，</a:t>
              </a:r>
              <a:r>
                <a:rPr lang="en-US" altLang="zh-CN" sz="1400" dirty="0" smtClean="0"/>
                <a:t>PNAS-04</a:t>
              </a:r>
              <a:endParaRPr lang="zh-CN" altLang="en-US" sz="1400" dirty="0"/>
            </a:p>
          </p:txBody>
        </p:sp>
      </p:grpSp>
      <p:grpSp>
        <p:nvGrpSpPr>
          <p:cNvPr id="6" name="组合 5"/>
          <p:cNvGrpSpPr/>
          <p:nvPr/>
        </p:nvGrpSpPr>
        <p:grpSpPr>
          <a:xfrm>
            <a:off x="5292080" y="2249883"/>
            <a:ext cx="3759698" cy="4059437"/>
            <a:chOff x="5292080" y="2269628"/>
            <a:chExt cx="3759698" cy="4059437"/>
          </a:xfrm>
        </p:grpSpPr>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4387" y="2269628"/>
              <a:ext cx="2873962" cy="226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4869160"/>
              <a:ext cx="3759698" cy="106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6226714" y="6021288"/>
              <a:ext cx="2611635" cy="307777"/>
            </a:xfrm>
            <a:prstGeom prst="rect">
              <a:avLst/>
            </a:prstGeom>
            <a:noFill/>
          </p:spPr>
          <p:txBody>
            <a:bodyPr wrap="square" rtlCol="0">
              <a:spAutoFit/>
            </a:bodyPr>
            <a:lstStyle/>
            <a:p>
              <a:r>
                <a:rPr lang="zh-CN" altLang="en-US" sz="1400" dirty="0" smtClean="0"/>
                <a:t>网络聚类，</a:t>
              </a:r>
              <a:r>
                <a:rPr lang="en-US" altLang="zh-CN" sz="1400" dirty="0" smtClean="0"/>
                <a:t>DMKD-10</a:t>
              </a:r>
              <a:endParaRPr lang="zh-CN" altLang="en-US" sz="1400" dirty="0"/>
            </a:p>
          </p:txBody>
        </p:sp>
      </p:grpSp>
    </p:spTree>
    <p:extLst>
      <p:ext uri="{BB962C8B-B14F-4D97-AF65-F5344CB8AC3E}">
        <p14:creationId xmlns:p14="http://schemas.microsoft.com/office/powerpoint/2010/main" val="7692495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聚类</a:t>
            </a:r>
            <a:r>
              <a:rPr lang="zh-CN" altLang="en-US" dirty="0" smtClean="0"/>
              <a:t>集成</a:t>
            </a:r>
            <a:endParaRPr lang="en-US" altLang="zh-CN" dirty="0" smtClean="0"/>
          </a:p>
          <a:p>
            <a:pPr lvl="1"/>
            <a:r>
              <a:rPr lang="zh-CN" altLang="en-US" dirty="0" smtClean="0"/>
              <a:t>集成结果：准确性，归一化互信息</a:t>
            </a:r>
            <a:endParaRPr lang="en-US" altLang="zh-CN" dirty="0" smtClean="0"/>
          </a:p>
          <a:p>
            <a:pPr lvl="1"/>
            <a:r>
              <a:rPr lang="zh-CN" altLang="en-US" dirty="0" smtClean="0"/>
              <a:t>对比方法：图划分方法，概率生成方法，矩阵分解方法</a:t>
            </a:r>
            <a:endParaRPr lang="en-US" altLang="zh-CN"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879748"/>
            <a:ext cx="3907948" cy="2637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671" y="2908971"/>
            <a:ext cx="3877008" cy="2608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29513" y="5877272"/>
            <a:ext cx="2954655" cy="369332"/>
          </a:xfrm>
          <a:prstGeom prst="rect">
            <a:avLst/>
          </a:prstGeom>
          <a:noFill/>
        </p:spPr>
        <p:txBody>
          <a:bodyPr wrap="none" rtlCol="0">
            <a:spAutoFit/>
          </a:bodyPr>
          <a:lstStyle/>
          <a:p>
            <a:r>
              <a:rPr lang="zh-CN" altLang="en-US" dirty="0" smtClean="0"/>
              <a:t>矩阵分解方法由于其他方法</a:t>
            </a:r>
            <a:endParaRPr lang="zh-CN" altLang="en-US" dirty="0"/>
          </a:p>
        </p:txBody>
      </p:sp>
    </p:spTree>
    <p:extLst>
      <p:ext uri="{BB962C8B-B14F-4D97-AF65-F5344CB8AC3E}">
        <p14:creationId xmlns:p14="http://schemas.microsoft.com/office/powerpoint/2010/main" val="38351950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355976" y="1709615"/>
            <a:ext cx="4750208" cy="1287337"/>
            <a:chOff x="1907704" y="2348880"/>
            <a:chExt cx="5020990" cy="148081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348880"/>
              <a:ext cx="5020990" cy="9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27166" y="3460358"/>
              <a:ext cx="1569660" cy="369332"/>
            </a:xfrm>
            <a:prstGeom prst="rect">
              <a:avLst/>
            </a:prstGeom>
            <a:noFill/>
          </p:spPr>
          <p:txBody>
            <a:bodyPr wrap="none" rtlCol="0">
              <a:spAutoFit/>
            </a:bodyPr>
            <a:lstStyle/>
            <a:p>
              <a:r>
                <a:rPr lang="zh-CN" altLang="en-US" dirty="0" smtClean="0"/>
                <a:t>单个关系矩阵</a:t>
              </a:r>
              <a:endParaRPr lang="zh-CN" altLang="en-US" dirty="0"/>
            </a:p>
          </p:txBody>
        </p:sp>
        <p:cxnSp>
          <p:nvCxnSpPr>
            <p:cNvPr id="8" name="直接箭头连接符 7"/>
            <p:cNvCxnSpPr/>
            <p:nvPr/>
          </p:nvCxnSpPr>
          <p:spPr bwMode="auto">
            <a:xfrm flipH="1" flipV="1">
              <a:off x="3779912" y="2996952"/>
              <a:ext cx="638288" cy="648072"/>
            </a:xfrm>
            <a:prstGeom prst="straightConnector1">
              <a:avLst/>
            </a:prstGeom>
            <a:solidFill>
              <a:srgbClr val="FFCC66"/>
            </a:solidFill>
            <a:ln w="9525" cap="flat" cmpd="sng" algn="ctr">
              <a:solidFill>
                <a:schemeClr val="tx1"/>
              </a:solidFill>
              <a:prstDash val="solid"/>
              <a:round/>
              <a:headEnd type="none" w="med" len="med"/>
              <a:tailEnd type="arrow"/>
            </a:ln>
            <a:effectLst/>
          </p:spPr>
        </p:cxnSp>
        <p:sp>
          <p:nvSpPr>
            <p:cNvPr id="9" name="圆角矩形 8"/>
            <p:cNvSpPr/>
            <p:nvPr/>
          </p:nvSpPr>
          <p:spPr bwMode="auto">
            <a:xfrm>
              <a:off x="3563888" y="2564904"/>
              <a:ext cx="432048" cy="432048"/>
            </a:xfrm>
            <a:prstGeom prst="roundRect">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extBox 9"/>
            <p:cNvSpPr txBox="1"/>
            <p:nvPr/>
          </p:nvSpPr>
          <p:spPr>
            <a:xfrm>
              <a:off x="2123728" y="3460358"/>
              <a:ext cx="1107996" cy="369332"/>
            </a:xfrm>
            <a:prstGeom prst="rect">
              <a:avLst/>
            </a:prstGeom>
            <a:noFill/>
          </p:spPr>
          <p:txBody>
            <a:bodyPr wrap="none" rtlCol="0">
              <a:spAutoFit/>
            </a:bodyPr>
            <a:lstStyle/>
            <a:p>
              <a:r>
                <a:rPr lang="zh-CN" altLang="en-US" dirty="0" smtClean="0"/>
                <a:t>集成关系</a:t>
              </a:r>
              <a:endParaRPr lang="zh-CN" altLang="en-US" dirty="0"/>
            </a:p>
          </p:txBody>
        </p:sp>
        <p:cxnSp>
          <p:nvCxnSpPr>
            <p:cNvPr id="11" name="直接箭头连接符 10"/>
            <p:cNvCxnSpPr/>
            <p:nvPr/>
          </p:nvCxnSpPr>
          <p:spPr bwMode="auto">
            <a:xfrm flipH="1" flipV="1">
              <a:off x="2123728" y="2996952"/>
              <a:ext cx="553998" cy="463406"/>
            </a:xfrm>
            <a:prstGeom prst="straightConnector1">
              <a:avLst/>
            </a:prstGeom>
            <a:solidFill>
              <a:srgbClr val="FFCC66"/>
            </a:solidFill>
            <a:ln w="9525" cap="flat" cmpd="sng" algn="ctr">
              <a:solidFill>
                <a:schemeClr val="tx1"/>
              </a:solidFill>
              <a:prstDash val="solid"/>
              <a:round/>
              <a:headEnd type="none" w="med" len="med"/>
              <a:tailEnd type="arrow"/>
            </a:ln>
            <a:effectLst/>
          </p:spPr>
        </p:cxnSp>
        <p:sp>
          <p:nvSpPr>
            <p:cNvPr id="12" name="圆角矩形 11"/>
            <p:cNvSpPr/>
            <p:nvPr/>
          </p:nvSpPr>
          <p:spPr bwMode="auto">
            <a:xfrm>
              <a:off x="1907704" y="2551256"/>
              <a:ext cx="432048" cy="432048"/>
            </a:xfrm>
            <a:prstGeom prst="roundRect">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 name="标题 1"/>
          <p:cNvSpPr>
            <a:spLocks noGrp="1"/>
          </p:cNvSpPr>
          <p:nvPr>
            <p:ph type="title"/>
          </p:nvPr>
        </p:nvSpPr>
        <p:spPr/>
        <p:txBody>
          <a:bodyPr/>
          <a:lstStyle/>
          <a:p>
            <a:r>
              <a:rPr lang="zh-CN" altLang="en-US" dirty="0"/>
              <a:t>实验结果</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单个聚类质量评估和选择</a:t>
            </a:r>
            <a:endParaRPr lang="en-US" altLang="zh-CN" dirty="0"/>
          </a:p>
          <a:p>
            <a:pPr lvl="1"/>
            <a:endParaRPr lang="zh-CN" altLang="en-US" dirty="0"/>
          </a:p>
        </p:txBody>
      </p:sp>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503" y="2577518"/>
            <a:ext cx="3749642" cy="333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80112" y="4244026"/>
            <a:ext cx="2754283" cy="369332"/>
          </a:xfrm>
          <a:prstGeom prst="rect">
            <a:avLst/>
          </a:prstGeom>
          <a:noFill/>
        </p:spPr>
        <p:txBody>
          <a:bodyPr wrap="square" rtlCol="0">
            <a:spAutoFit/>
          </a:bodyPr>
          <a:lstStyle/>
          <a:p>
            <a:r>
              <a:rPr lang="zh-CN" altLang="en-US" dirty="0" smtClean="0"/>
              <a:t>权重越高，聚类质量越好</a:t>
            </a:r>
            <a:endParaRPr lang="zh-CN" altLang="en-US" dirty="0"/>
          </a:p>
        </p:txBody>
      </p:sp>
      <p:pic>
        <p:nvPicPr>
          <p:cNvPr id="204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041" y="6096743"/>
            <a:ext cx="33051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8033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t>研究背景</a:t>
            </a:r>
            <a:endParaRPr lang="en-US" altLang="zh-CN" dirty="0" smtClean="0"/>
          </a:p>
          <a:p>
            <a:r>
              <a:rPr lang="zh-CN" altLang="en-US" dirty="0" smtClean="0"/>
              <a:t>研究内容</a:t>
            </a:r>
            <a:endParaRPr lang="en-US" altLang="zh-CN" dirty="0" smtClean="0"/>
          </a:p>
          <a:p>
            <a:pPr lvl="1"/>
            <a:r>
              <a:rPr lang="zh-CN" altLang="en-US" dirty="0"/>
              <a:t>鲁</a:t>
            </a:r>
            <a:r>
              <a:rPr lang="zh-CN" altLang="en-US" dirty="0" smtClean="0"/>
              <a:t>棒非负矩阵分解</a:t>
            </a:r>
            <a:endParaRPr lang="en-US" altLang="zh-CN" dirty="0" smtClean="0"/>
          </a:p>
          <a:p>
            <a:pPr lvl="1"/>
            <a:r>
              <a:rPr lang="zh-CN" altLang="en-US" dirty="0"/>
              <a:t>鲁</a:t>
            </a:r>
            <a:r>
              <a:rPr lang="zh-CN" altLang="en-US" dirty="0" smtClean="0"/>
              <a:t>棒联合聚类</a:t>
            </a:r>
            <a:endParaRPr lang="en-US" altLang="zh-CN" dirty="0" smtClean="0"/>
          </a:p>
          <a:p>
            <a:pPr lvl="1"/>
            <a:r>
              <a:rPr lang="zh-CN" altLang="en-US" dirty="0" smtClean="0"/>
              <a:t>区间矩阵分解</a:t>
            </a:r>
            <a:endParaRPr lang="en-US" altLang="zh-CN" dirty="0" smtClean="0"/>
          </a:p>
          <a:p>
            <a:pPr lvl="1"/>
            <a:r>
              <a:rPr lang="zh-CN" altLang="en-US" dirty="0" smtClean="0"/>
              <a:t>加权图正则非负矩阵分解</a:t>
            </a:r>
            <a:endParaRPr lang="en-US" altLang="zh-CN" dirty="0" smtClean="0"/>
          </a:p>
          <a:p>
            <a:r>
              <a:rPr lang="zh-CN" altLang="en-US" dirty="0">
                <a:solidFill>
                  <a:srgbClr val="FF0000"/>
                </a:solidFill>
              </a:rPr>
              <a:t>总结</a:t>
            </a:r>
            <a:endParaRPr lang="en-US" altLang="zh-CN" dirty="0">
              <a:solidFill>
                <a:srgbClr val="FF0000"/>
              </a:solidFill>
            </a:endParaRP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8524771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研究成果</a:t>
            </a:r>
          </a:p>
        </p:txBody>
      </p:sp>
      <p:sp>
        <p:nvSpPr>
          <p:cNvPr id="3" name="内容占位符 2"/>
          <p:cNvSpPr>
            <a:spLocks noGrp="1"/>
          </p:cNvSpPr>
          <p:nvPr>
            <p:ph idx="1"/>
          </p:nvPr>
        </p:nvSpPr>
        <p:spPr/>
        <p:txBody>
          <a:bodyPr/>
          <a:lstStyle/>
          <a:p>
            <a:endParaRPr lang="en-US" altLang="zh-CN" dirty="0" smtClean="0"/>
          </a:p>
          <a:p>
            <a:r>
              <a:rPr lang="zh-CN" altLang="en-US" dirty="0" smtClean="0"/>
              <a:t>提出基于半二次最小化的鲁棒非负矩阵分解方法</a:t>
            </a:r>
            <a:endParaRPr lang="en-US" altLang="zh-CN" dirty="0" smtClean="0"/>
          </a:p>
        </p:txBody>
      </p:sp>
    </p:spTree>
    <p:extLst>
      <p:ext uri="{BB962C8B-B14F-4D97-AF65-F5344CB8AC3E}">
        <p14:creationId xmlns:p14="http://schemas.microsoft.com/office/powerpoint/2010/main" val="163439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鲁棒非负矩阵分解</a:t>
            </a:r>
            <a:endParaRPr lang="zh-CN" altLang="en-US" dirty="0"/>
          </a:p>
        </p:txBody>
      </p:sp>
      <p:sp>
        <p:nvSpPr>
          <p:cNvPr id="3" name="内容占位符 2"/>
          <p:cNvSpPr>
            <a:spLocks noGrp="1"/>
          </p:cNvSpPr>
          <p:nvPr>
            <p:ph idx="1"/>
          </p:nvPr>
        </p:nvSpPr>
        <p:spPr/>
        <p:txBody>
          <a:bodyPr/>
          <a:lstStyle/>
          <a:p>
            <a:r>
              <a:rPr lang="en-US" altLang="zh-CN" dirty="0" smtClean="0"/>
              <a:t>ICDM 2012 </a:t>
            </a:r>
            <a:r>
              <a:rPr lang="zh-CN" altLang="en-US" dirty="0" smtClean="0"/>
              <a:t>部分评审意见</a:t>
            </a:r>
            <a:endParaRPr lang="en-US" altLang="zh-CN" dirty="0" smtClean="0"/>
          </a:p>
          <a:p>
            <a:pPr lvl="1"/>
            <a:r>
              <a:rPr lang="en-US" altLang="zh-CN" dirty="0" smtClean="0"/>
              <a:t>“The </a:t>
            </a:r>
            <a:r>
              <a:rPr lang="en-US" altLang="zh-CN" dirty="0"/>
              <a:t>authors make</a:t>
            </a:r>
            <a:r>
              <a:rPr lang="en-US" altLang="zh-CN" i="1" dirty="0"/>
              <a:t> a fundamental contribution</a:t>
            </a:r>
            <a:r>
              <a:rPr lang="en-US" altLang="zh-CN" dirty="0"/>
              <a:t> to </a:t>
            </a:r>
            <a:r>
              <a:rPr lang="en-US" altLang="zh-CN" dirty="0" smtClean="0"/>
              <a:t>the discipline.” (</a:t>
            </a:r>
            <a:r>
              <a:rPr lang="zh-CN" altLang="en-US" dirty="0" smtClean="0"/>
              <a:t>本文</a:t>
            </a:r>
            <a:r>
              <a:rPr lang="zh-CN" altLang="en-US" dirty="0"/>
              <a:t>的工作是对该领域的一个根本性贡献</a:t>
            </a:r>
            <a:r>
              <a:rPr lang="zh-CN" altLang="en-US" dirty="0" smtClean="0"/>
              <a:t>。</a:t>
            </a:r>
            <a:r>
              <a:rPr lang="en-US" altLang="zh-CN" dirty="0"/>
              <a:t>)</a:t>
            </a:r>
            <a:endParaRPr lang="zh-CN" altLang="en-US" dirty="0"/>
          </a:p>
          <a:p>
            <a:pPr lvl="1"/>
            <a:r>
              <a:rPr lang="en-US" altLang="zh-CN" dirty="0"/>
              <a:t>"The methods and formulations in this paper can have</a:t>
            </a:r>
            <a:r>
              <a:rPr lang="en-US" altLang="zh-CN" i="1" dirty="0"/>
              <a:t> </a:t>
            </a:r>
            <a:r>
              <a:rPr lang="en-US" altLang="zh-CN" i="1" dirty="0" smtClean="0"/>
              <a:t>broader impacts</a:t>
            </a:r>
            <a:r>
              <a:rPr lang="en-US" altLang="zh-CN" dirty="0" smtClean="0"/>
              <a:t> </a:t>
            </a:r>
            <a:r>
              <a:rPr lang="en-US" altLang="zh-CN" dirty="0"/>
              <a:t>on various other </a:t>
            </a:r>
            <a:r>
              <a:rPr lang="en-US" altLang="zh-CN" dirty="0" smtClean="0"/>
              <a:t>disciplines.“ (</a:t>
            </a:r>
            <a:r>
              <a:rPr lang="zh-CN" altLang="en-US" dirty="0" smtClean="0"/>
              <a:t>本文</a:t>
            </a:r>
            <a:r>
              <a:rPr lang="zh-CN" altLang="en-US" dirty="0"/>
              <a:t>提出的方法会对其他相关领域产生广泛的影响</a:t>
            </a:r>
            <a:r>
              <a:rPr lang="zh-CN" altLang="en-US" dirty="0" smtClean="0"/>
              <a:t>。</a:t>
            </a:r>
            <a:r>
              <a:rPr lang="en-US" altLang="zh-CN" dirty="0" smtClean="0"/>
              <a:t>)</a:t>
            </a:r>
          </a:p>
          <a:p>
            <a:pPr lvl="1"/>
            <a:endParaRPr lang="en-US" altLang="zh-CN" dirty="0" smtClean="0"/>
          </a:p>
        </p:txBody>
      </p:sp>
      <p:sp>
        <p:nvSpPr>
          <p:cNvPr id="4" name="TextBox 3"/>
          <p:cNvSpPr txBox="1"/>
          <p:nvPr/>
        </p:nvSpPr>
        <p:spPr>
          <a:xfrm>
            <a:off x="1043608" y="4839544"/>
            <a:ext cx="6984776" cy="923330"/>
          </a:xfrm>
          <a:prstGeom prst="rect">
            <a:avLst/>
          </a:prstGeom>
          <a:noFill/>
        </p:spPr>
        <p:txBody>
          <a:bodyPr wrap="square" rtlCol="0">
            <a:spAutoFit/>
          </a:bodyPr>
          <a:lstStyle/>
          <a:p>
            <a:r>
              <a:rPr lang="en-US" altLang="zh-CN" dirty="0"/>
              <a:t>Liang Du, </a:t>
            </a:r>
            <a:r>
              <a:rPr lang="en-US" altLang="zh-CN" dirty="0" err="1"/>
              <a:t>Xuan</a:t>
            </a:r>
            <a:r>
              <a:rPr lang="en-US" altLang="zh-CN" dirty="0"/>
              <a:t> Li and Yi-Dong </a:t>
            </a:r>
            <a:r>
              <a:rPr lang="en-US" altLang="zh-CN" dirty="0" err="1"/>
              <a:t>Shen</a:t>
            </a:r>
            <a:r>
              <a:rPr lang="en-US" altLang="zh-CN" dirty="0"/>
              <a:t>. Robust nonnegative matrix </a:t>
            </a:r>
            <a:endParaRPr lang="en-US" altLang="zh-CN" dirty="0" smtClean="0"/>
          </a:p>
          <a:p>
            <a:r>
              <a:rPr lang="en-US" altLang="zh-CN" dirty="0" smtClean="0"/>
              <a:t>Factorization  </a:t>
            </a:r>
            <a:r>
              <a:rPr lang="en-US" altLang="zh-CN" dirty="0"/>
              <a:t>via half-quadratic minimization. ICDM 2012. </a:t>
            </a:r>
            <a:endParaRPr lang="en-US" altLang="zh-CN" dirty="0" smtClean="0"/>
          </a:p>
          <a:p>
            <a:r>
              <a:rPr lang="en-US" altLang="zh-CN" dirty="0" smtClean="0"/>
              <a:t>(</a:t>
            </a:r>
            <a:r>
              <a:rPr lang="en-US" altLang="zh-CN" dirty="0"/>
              <a:t>Full paper, acceptance rate </a:t>
            </a:r>
            <a:r>
              <a:rPr lang="en-US" altLang="zh-CN" dirty="0" smtClean="0"/>
              <a:t>81/756 </a:t>
            </a:r>
            <a:r>
              <a:rPr lang="en-US" altLang="zh-CN" dirty="0"/>
              <a:t>= 10.7</a:t>
            </a:r>
            <a:r>
              <a:rPr lang="en-US" altLang="zh-CN" dirty="0" smtClean="0"/>
              <a:t>%.)</a:t>
            </a:r>
            <a:endParaRPr lang="zh-CN" altLang="en-US" dirty="0"/>
          </a:p>
        </p:txBody>
      </p:sp>
      <p:sp>
        <p:nvSpPr>
          <p:cNvPr id="5" name="TextBox 4"/>
          <p:cNvSpPr txBox="1"/>
          <p:nvPr/>
        </p:nvSpPr>
        <p:spPr>
          <a:xfrm>
            <a:off x="1043608" y="5980638"/>
            <a:ext cx="3240360" cy="369332"/>
          </a:xfrm>
          <a:prstGeom prst="rect">
            <a:avLst/>
          </a:prstGeom>
          <a:noFill/>
        </p:spPr>
        <p:txBody>
          <a:bodyPr wrap="square" rtlCol="0">
            <a:spAutoFit/>
          </a:bodyPr>
          <a:lstStyle/>
          <a:p>
            <a:pPr marL="0" lvl="1"/>
            <a:r>
              <a:rPr lang="en-US" altLang="zh-CN" dirty="0"/>
              <a:t>ICDM Student Travel </a:t>
            </a:r>
            <a:r>
              <a:rPr lang="en-US" altLang="zh-CN" dirty="0" smtClean="0"/>
              <a:t>Award</a:t>
            </a:r>
            <a:endParaRPr lang="zh-CN" altLang="en-US" dirty="0"/>
          </a:p>
        </p:txBody>
      </p:sp>
    </p:spTree>
    <p:extLst>
      <p:ext uri="{BB962C8B-B14F-4D97-AF65-F5344CB8AC3E}">
        <p14:creationId xmlns:p14="http://schemas.microsoft.com/office/powerpoint/2010/main" val="8805679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r>
              <a:rPr lang="zh-CN" altLang="en-US" dirty="0" smtClean="0"/>
              <a:t>提出基于半二次最小化的鲁棒非负矩阵分解方法</a:t>
            </a:r>
            <a:endParaRPr lang="en-US" altLang="zh-CN" dirty="0" smtClean="0"/>
          </a:p>
          <a:p>
            <a:r>
              <a:rPr lang="zh-CN" altLang="en-US" dirty="0" smtClean="0"/>
              <a:t>提出基于稀疏噪声的鲁棒联合聚类方法</a:t>
            </a:r>
          </a:p>
        </p:txBody>
      </p:sp>
      <p:sp>
        <p:nvSpPr>
          <p:cNvPr id="5" name="标题 4"/>
          <p:cNvSpPr>
            <a:spLocks noGrp="1"/>
          </p:cNvSpPr>
          <p:nvPr>
            <p:ph type="title"/>
          </p:nvPr>
        </p:nvSpPr>
        <p:spPr/>
        <p:txBody>
          <a:bodyPr/>
          <a:lstStyle/>
          <a:p>
            <a:r>
              <a:rPr lang="zh-CN" altLang="en-US" dirty="0"/>
              <a:t>研究成果</a:t>
            </a:r>
          </a:p>
        </p:txBody>
      </p:sp>
    </p:spTree>
    <p:extLst>
      <p:ext uri="{BB962C8B-B14F-4D97-AF65-F5344CB8AC3E}">
        <p14:creationId xmlns:p14="http://schemas.microsoft.com/office/powerpoint/2010/main" val="340283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鲁</a:t>
            </a:r>
            <a:r>
              <a:rPr lang="zh-CN" altLang="en-US" dirty="0" smtClean="0"/>
              <a:t>棒联合聚类</a:t>
            </a:r>
            <a:endParaRPr lang="zh-CN" altLang="en-US" dirty="0"/>
          </a:p>
        </p:txBody>
      </p:sp>
      <p:sp>
        <p:nvSpPr>
          <p:cNvPr id="3" name="内容占位符 2"/>
          <p:cNvSpPr>
            <a:spLocks noGrp="1"/>
          </p:cNvSpPr>
          <p:nvPr>
            <p:ph idx="1"/>
          </p:nvPr>
        </p:nvSpPr>
        <p:spPr/>
        <p:txBody>
          <a:bodyPr/>
          <a:lstStyle/>
          <a:p>
            <a:r>
              <a:rPr lang="en-US" altLang="zh-CN" sz="2600" dirty="0" smtClean="0"/>
              <a:t>IJCAI 2013 </a:t>
            </a:r>
            <a:r>
              <a:rPr lang="zh-CN" altLang="en-US" sz="2600" dirty="0" smtClean="0"/>
              <a:t>部分评审意见</a:t>
            </a:r>
            <a:endParaRPr lang="en-US" altLang="zh-CN" sz="2600" dirty="0" smtClean="0"/>
          </a:p>
          <a:p>
            <a:pPr lvl="1"/>
            <a:r>
              <a:rPr lang="en-US" altLang="zh-CN" sz="2200" dirty="0" smtClean="0"/>
              <a:t>“The </a:t>
            </a:r>
            <a:r>
              <a:rPr lang="en-US" altLang="zh-CN" sz="2200" dirty="0"/>
              <a:t>proposed approach can be considered </a:t>
            </a:r>
            <a:r>
              <a:rPr lang="en-US" altLang="zh-CN" sz="2200" i="1" dirty="0"/>
              <a:t>one of the </a:t>
            </a:r>
            <a:r>
              <a:rPr lang="en-US" altLang="zh-CN" sz="2200" i="1" dirty="0" smtClean="0"/>
              <a:t>first attempts</a:t>
            </a:r>
            <a:r>
              <a:rPr lang="en-US" altLang="zh-CN" sz="2200" dirty="0" smtClean="0"/>
              <a:t> </a:t>
            </a:r>
            <a:r>
              <a:rPr lang="en-US" altLang="zh-CN" sz="2200" dirty="0"/>
              <a:t>to systematically deal with noisy data</a:t>
            </a:r>
            <a:r>
              <a:rPr lang="en-US" altLang="zh-CN" sz="2200" dirty="0" smtClean="0"/>
              <a:t>.” (</a:t>
            </a:r>
            <a:r>
              <a:rPr lang="zh-CN" altLang="en-US" sz="2200" dirty="0" smtClean="0"/>
              <a:t>本文</a:t>
            </a:r>
            <a:r>
              <a:rPr lang="zh-CN" altLang="en-US" sz="2200" dirty="0"/>
              <a:t>提出的方法可被认为是最早系统性处理噪声数据</a:t>
            </a:r>
            <a:r>
              <a:rPr lang="zh-CN" altLang="en-US" sz="2200" dirty="0" smtClean="0"/>
              <a:t>非负矩阵</a:t>
            </a:r>
            <a:r>
              <a:rPr lang="zh-CN" altLang="en-US" sz="2200" dirty="0"/>
              <a:t>分解问题的方法之一</a:t>
            </a:r>
            <a:r>
              <a:rPr lang="zh-CN" altLang="en-US" sz="2200" dirty="0" smtClean="0"/>
              <a:t>。</a:t>
            </a:r>
            <a:r>
              <a:rPr lang="en-US" altLang="zh-CN" sz="2200" dirty="0" smtClean="0"/>
              <a:t>)</a:t>
            </a:r>
          </a:p>
          <a:p>
            <a:pPr lvl="1"/>
            <a:r>
              <a:rPr lang="en-US" altLang="zh-CN" sz="2200" dirty="0" smtClean="0"/>
              <a:t>“</a:t>
            </a:r>
            <a:r>
              <a:rPr lang="en-US" altLang="zh-CN" sz="2200" i="1" dirty="0" smtClean="0"/>
              <a:t>It </a:t>
            </a:r>
            <a:r>
              <a:rPr lang="en-US" altLang="zh-CN" sz="2200" i="1" dirty="0"/>
              <a:t>advances the state of art</a:t>
            </a:r>
            <a:r>
              <a:rPr lang="en-US" altLang="zh-CN" sz="2200" dirty="0"/>
              <a:t>, at least from the point of view </a:t>
            </a:r>
            <a:r>
              <a:rPr lang="en-US" altLang="zh-CN" sz="2200" dirty="0" smtClean="0"/>
              <a:t>of co-clustering </a:t>
            </a:r>
            <a:r>
              <a:rPr lang="en-US" altLang="zh-CN" sz="2200" dirty="0"/>
              <a:t>methods based on non-negative </a:t>
            </a:r>
            <a:r>
              <a:rPr lang="en-US" altLang="zh-CN" sz="2200" dirty="0" smtClean="0"/>
              <a:t>matrix tri-factorization.”(</a:t>
            </a:r>
            <a:r>
              <a:rPr lang="zh-CN" altLang="en-US" sz="2200" dirty="0" smtClean="0"/>
              <a:t>它</a:t>
            </a:r>
            <a:r>
              <a:rPr lang="zh-CN" altLang="en-US" sz="2200" dirty="0"/>
              <a:t>领先并推动了基于非负矩阵分解的联合聚类方面的</a:t>
            </a:r>
            <a:r>
              <a:rPr lang="zh-CN" altLang="en-US" sz="2200" dirty="0" smtClean="0"/>
              <a:t>研究</a:t>
            </a:r>
            <a:r>
              <a:rPr lang="en-US" altLang="zh-CN" sz="2200" dirty="0" smtClean="0"/>
              <a:t>)</a:t>
            </a:r>
          </a:p>
          <a:p>
            <a:endParaRPr lang="zh-CN" altLang="en-US" sz="2600" dirty="0"/>
          </a:p>
        </p:txBody>
      </p:sp>
      <p:sp>
        <p:nvSpPr>
          <p:cNvPr id="4" name="TextBox 3"/>
          <p:cNvSpPr txBox="1"/>
          <p:nvPr/>
        </p:nvSpPr>
        <p:spPr>
          <a:xfrm>
            <a:off x="971599" y="5013176"/>
            <a:ext cx="7695505" cy="646331"/>
          </a:xfrm>
          <a:prstGeom prst="rect">
            <a:avLst/>
          </a:prstGeom>
          <a:noFill/>
        </p:spPr>
        <p:txBody>
          <a:bodyPr wrap="none" rtlCol="0">
            <a:spAutoFit/>
          </a:bodyPr>
          <a:lstStyle/>
          <a:p>
            <a:r>
              <a:rPr lang="en-US" altLang="zh-CN" dirty="0"/>
              <a:t>Liang Du and Yi-Dong </a:t>
            </a:r>
            <a:r>
              <a:rPr lang="en-US" altLang="zh-CN" dirty="0" err="1"/>
              <a:t>Shen</a:t>
            </a:r>
            <a:r>
              <a:rPr lang="en-US" altLang="zh-CN" dirty="0"/>
              <a:t>. Towards Robust Co-Clustering, IJCAI 2013. </a:t>
            </a:r>
            <a:endParaRPr lang="en-US" altLang="zh-CN" dirty="0" smtClean="0"/>
          </a:p>
          <a:p>
            <a:r>
              <a:rPr lang="en-US" altLang="zh-CN" dirty="0" smtClean="0"/>
              <a:t>(</a:t>
            </a:r>
            <a:r>
              <a:rPr lang="en-US" altLang="zh-CN" dirty="0"/>
              <a:t>Oral paper, acceptance rate 195/1473=13.2</a:t>
            </a:r>
            <a:r>
              <a:rPr lang="en-US" altLang="zh-CN" dirty="0" smtClean="0"/>
              <a:t>%.)</a:t>
            </a:r>
            <a:endParaRPr lang="zh-CN" altLang="en-US" dirty="0"/>
          </a:p>
        </p:txBody>
      </p:sp>
    </p:spTree>
    <p:extLst>
      <p:ext uri="{BB962C8B-B14F-4D97-AF65-F5344CB8AC3E}">
        <p14:creationId xmlns:p14="http://schemas.microsoft.com/office/powerpoint/2010/main" val="13814788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研究成果</a:t>
            </a:r>
          </a:p>
        </p:txBody>
      </p:sp>
      <p:sp>
        <p:nvSpPr>
          <p:cNvPr id="3" name="内容占位符 2"/>
          <p:cNvSpPr>
            <a:spLocks noGrp="1"/>
          </p:cNvSpPr>
          <p:nvPr>
            <p:ph idx="1"/>
          </p:nvPr>
        </p:nvSpPr>
        <p:spPr/>
        <p:txBody>
          <a:bodyPr/>
          <a:lstStyle/>
          <a:p>
            <a:endParaRPr lang="en-US" altLang="zh-CN" dirty="0" smtClean="0"/>
          </a:p>
          <a:p>
            <a:r>
              <a:rPr lang="zh-CN" altLang="en-US" dirty="0" smtClean="0"/>
              <a:t>提出基于半二次最小化的鲁棒非负矩阵分解方法</a:t>
            </a:r>
            <a:endParaRPr lang="en-US" altLang="zh-CN" dirty="0" smtClean="0"/>
          </a:p>
          <a:p>
            <a:r>
              <a:rPr lang="zh-CN" altLang="en-US" dirty="0" smtClean="0"/>
              <a:t>提出基于稀疏噪声的鲁棒联合聚类方法</a:t>
            </a:r>
          </a:p>
          <a:p>
            <a:r>
              <a:rPr lang="zh-CN" altLang="en-US" dirty="0" smtClean="0"/>
              <a:t>提出区间非负矩阵分解方法</a:t>
            </a:r>
            <a:endParaRPr lang="en-US" altLang="zh-CN" dirty="0" smtClean="0"/>
          </a:p>
          <a:p>
            <a:r>
              <a:rPr lang="zh-CN" altLang="en-US" dirty="0" smtClean="0"/>
              <a:t>提出加权图正则非负矩阵分解方法</a:t>
            </a:r>
            <a:endParaRPr lang="zh-CN" altLang="en-US" dirty="0"/>
          </a:p>
        </p:txBody>
      </p:sp>
    </p:spTree>
    <p:extLst>
      <p:ext uri="{BB962C8B-B14F-4D97-AF65-F5344CB8AC3E}">
        <p14:creationId xmlns:p14="http://schemas.microsoft.com/office/powerpoint/2010/main" val="292122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区间矩阵</a:t>
            </a:r>
            <a:r>
              <a:rPr lang="zh-CN" altLang="en-US" dirty="0" smtClean="0"/>
              <a:t>分解和加权图正则非负矩阵分解</a:t>
            </a:r>
            <a:endParaRPr lang="zh-CN" altLang="en-US" dirty="0"/>
          </a:p>
        </p:txBody>
      </p:sp>
      <p:sp>
        <p:nvSpPr>
          <p:cNvPr id="3" name="内容占位符 2"/>
          <p:cNvSpPr>
            <a:spLocks noGrp="1"/>
          </p:cNvSpPr>
          <p:nvPr>
            <p:ph idx="1"/>
          </p:nvPr>
        </p:nvSpPr>
        <p:spPr>
          <a:xfrm>
            <a:off x="471488" y="1258888"/>
            <a:ext cx="8348662" cy="4476109"/>
          </a:xfrm>
        </p:spPr>
        <p:txBody>
          <a:bodyPr/>
          <a:lstStyle/>
          <a:p>
            <a:r>
              <a:rPr lang="zh-CN" altLang="en-US" dirty="0" smtClean="0"/>
              <a:t>区间矩阵分解方法</a:t>
            </a:r>
            <a:endParaRPr lang="en-US" altLang="zh-CN" dirty="0" smtClean="0"/>
          </a:p>
          <a:p>
            <a:pPr lvl="1"/>
            <a:r>
              <a:rPr lang="zh-CN" altLang="en-US" dirty="0" smtClean="0"/>
              <a:t>区间非负矩阵分解、区间概率矩阵分解</a:t>
            </a:r>
            <a:endParaRPr lang="en-US" altLang="zh-CN" dirty="0" smtClean="0"/>
          </a:p>
          <a:p>
            <a:pPr lvl="1"/>
            <a:r>
              <a:rPr lang="zh-CN" altLang="en-US" dirty="0"/>
              <a:t>人脸识别</a:t>
            </a:r>
            <a:r>
              <a:rPr lang="en-US" altLang="zh-CN" dirty="0"/>
              <a:t>/</a:t>
            </a:r>
            <a:r>
              <a:rPr lang="zh-CN" altLang="en-US" dirty="0"/>
              <a:t>聚类、协同</a:t>
            </a:r>
            <a:r>
              <a:rPr lang="zh-CN" altLang="en-US" dirty="0" smtClean="0"/>
              <a:t>过滤</a:t>
            </a:r>
            <a:endParaRPr lang="en-US" altLang="zh-CN" dirty="0" smtClean="0"/>
          </a:p>
          <a:p>
            <a:pPr lvl="1"/>
            <a:endParaRPr lang="en-US" altLang="zh-CN" dirty="0" smtClean="0"/>
          </a:p>
          <a:p>
            <a:pPr lvl="1"/>
            <a:endParaRPr lang="en-US" altLang="zh-CN" dirty="0" smtClean="0"/>
          </a:p>
          <a:p>
            <a:pPr algn="just"/>
            <a:r>
              <a:rPr lang="zh-CN" altLang="en-US" dirty="0" smtClean="0"/>
              <a:t>加权图正则非负矩阵分解</a:t>
            </a:r>
            <a:endParaRPr lang="en-US" altLang="zh-CN" dirty="0" smtClean="0"/>
          </a:p>
          <a:p>
            <a:pPr lvl="1" algn="just"/>
            <a:r>
              <a:rPr lang="zh-CN" altLang="en-US" dirty="0" smtClean="0"/>
              <a:t>聚类集成</a:t>
            </a:r>
            <a:r>
              <a:rPr lang="en-US" altLang="zh-CN" dirty="0" smtClean="0"/>
              <a:t>/</a:t>
            </a:r>
            <a:r>
              <a:rPr lang="zh-CN" altLang="en-US" dirty="0" smtClean="0"/>
              <a:t>聚类分析</a:t>
            </a:r>
            <a:endParaRPr lang="en-US" altLang="zh-CN" dirty="0" smtClean="0"/>
          </a:p>
          <a:p>
            <a:pPr lvl="1"/>
            <a:endParaRPr lang="en-US" altLang="zh-CN" dirty="0"/>
          </a:p>
          <a:p>
            <a:pPr lvl="1"/>
            <a:endParaRPr lang="zh-CN" altLang="en-US" dirty="0"/>
          </a:p>
        </p:txBody>
      </p:sp>
      <p:sp>
        <p:nvSpPr>
          <p:cNvPr id="6" name="TextBox 5"/>
          <p:cNvSpPr txBox="1"/>
          <p:nvPr/>
        </p:nvSpPr>
        <p:spPr>
          <a:xfrm>
            <a:off x="755576" y="2996952"/>
            <a:ext cx="7822798" cy="646331"/>
          </a:xfrm>
          <a:prstGeom prst="rect">
            <a:avLst/>
          </a:prstGeom>
          <a:noFill/>
        </p:spPr>
        <p:txBody>
          <a:bodyPr wrap="square" rtlCol="0">
            <a:spAutoFit/>
          </a:bodyPr>
          <a:lstStyle/>
          <a:p>
            <a:r>
              <a:rPr lang="en-US" altLang="zh-CN" dirty="0" err="1" smtClean="0"/>
              <a:t>Zhiyong</a:t>
            </a:r>
            <a:r>
              <a:rPr lang="en-US" altLang="zh-CN" dirty="0" smtClean="0"/>
              <a:t> </a:t>
            </a:r>
            <a:r>
              <a:rPr lang="en-US" altLang="zh-CN" dirty="0" err="1" smtClean="0"/>
              <a:t>Shen</a:t>
            </a:r>
            <a:r>
              <a:rPr lang="en-US" altLang="zh-CN" dirty="0" smtClean="0"/>
              <a:t>, Liang Du, </a:t>
            </a:r>
            <a:r>
              <a:rPr lang="en-US" altLang="zh-CN" dirty="0" err="1" smtClean="0"/>
              <a:t>Xukun</a:t>
            </a:r>
            <a:r>
              <a:rPr lang="en-US" altLang="zh-CN" dirty="0" smtClean="0"/>
              <a:t> </a:t>
            </a:r>
            <a:r>
              <a:rPr lang="en-US" altLang="zh-CN" dirty="0" err="1" smtClean="0"/>
              <a:t>Shen</a:t>
            </a:r>
            <a:r>
              <a:rPr lang="en-US" altLang="zh-CN" dirty="0" smtClean="0"/>
              <a:t> and Yi-Dong </a:t>
            </a:r>
            <a:r>
              <a:rPr lang="en-US" altLang="zh-CN" dirty="0" err="1" smtClean="0"/>
              <a:t>Shen</a:t>
            </a:r>
            <a:r>
              <a:rPr lang="en-US" altLang="zh-CN" dirty="0" smtClean="0"/>
              <a:t>. Interval-valued matrix factorization with applications. ICDM 2010.</a:t>
            </a:r>
            <a:endParaRPr lang="zh-CN" altLang="en-US" dirty="0"/>
          </a:p>
        </p:txBody>
      </p:sp>
      <p:sp>
        <p:nvSpPr>
          <p:cNvPr id="7" name="TextBox 6"/>
          <p:cNvSpPr txBox="1"/>
          <p:nvPr/>
        </p:nvSpPr>
        <p:spPr>
          <a:xfrm>
            <a:off x="755576" y="5158933"/>
            <a:ext cx="7404656" cy="646331"/>
          </a:xfrm>
          <a:prstGeom prst="rect">
            <a:avLst/>
          </a:prstGeom>
          <a:noFill/>
        </p:spPr>
        <p:txBody>
          <a:bodyPr wrap="none" rtlCol="0">
            <a:spAutoFit/>
          </a:bodyPr>
          <a:lstStyle/>
          <a:p>
            <a:pPr marL="0" lvl="1"/>
            <a:r>
              <a:rPr lang="en-US" altLang="zh-CN" dirty="0"/>
              <a:t>Liang Du, </a:t>
            </a:r>
            <a:r>
              <a:rPr lang="en-US" altLang="zh-CN" dirty="0" err="1"/>
              <a:t>Xuan</a:t>
            </a:r>
            <a:r>
              <a:rPr lang="en-US" altLang="zh-CN" dirty="0"/>
              <a:t> Li and Yi-Dong </a:t>
            </a:r>
            <a:r>
              <a:rPr lang="en-US" altLang="zh-CN" dirty="0" err="1"/>
              <a:t>Shen</a:t>
            </a:r>
            <a:r>
              <a:rPr lang="en-US" altLang="zh-CN" dirty="0"/>
              <a:t>. Cluster ensembles via weighted </a:t>
            </a:r>
            <a:endParaRPr lang="en-US" altLang="zh-CN" dirty="0" smtClean="0"/>
          </a:p>
          <a:p>
            <a:pPr marL="0" lvl="1"/>
            <a:r>
              <a:rPr lang="en-US" altLang="zh-CN" dirty="0" smtClean="0"/>
              <a:t>graph </a:t>
            </a:r>
            <a:r>
              <a:rPr lang="en-US" altLang="zh-CN" dirty="0"/>
              <a:t>regularized nonnegative matrix factorization. ADMA 2011</a:t>
            </a:r>
            <a:r>
              <a:rPr lang="en-US" altLang="zh-CN" dirty="0" smtClean="0"/>
              <a:t>.</a:t>
            </a:r>
            <a:endParaRPr lang="en-US" altLang="zh-CN" dirty="0"/>
          </a:p>
        </p:txBody>
      </p:sp>
    </p:spTree>
    <p:extLst>
      <p:ext uri="{BB962C8B-B14F-4D97-AF65-F5344CB8AC3E}">
        <p14:creationId xmlns:p14="http://schemas.microsoft.com/office/powerpoint/2010/main" val="3594930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研究成果</a:t>
            </a:r>
          </a:p>
        </p:txBody>
      </p:sp>
      <p:sp>
        <p:nvSpPr>
          <p:cNvPr id="3" name="内容占位符 2"/>
          <p:cNvSpPr>
            <a:spLocks noGrp="1"/>
          </p:cNvSpPr>
          <p:nvPr>
            <p:ph idx="1"/>
          </p:nvPr>
        </p:nvSpPr>
        <p:spPr/>
        <p:txBody>
          <a:bodyPr/>
          <a:lstStyle/>
          <a:p>
            <a:endParaRPr lang="en-US" altLang="zh-CN" dirty="0" smtClean="0"/>
          </a:p>
          <a:p>
            <a:r>
              <a:rPr lang="zh-CN" altLang="en-US" dirty="0" smtClean="0"/>
              <a:t>提出基于半二次最小化的鲁棒非负矩阵分解方法</a:t>
            </a:r>
            <a:endParaRPr lang="en-US" altLang="zh-CN" dirty="0" smtClean="0"/>
          </a:p>
          <a:p>
            <a:r>
              <a:rPr lang="zh-CN" altLang="en-US" dirty="0" smtClean="0"/>
              <a:t>提出基于稀疏噪声的鲁棒联合聚类方法</a:t>
            </a:r>
          </a:p>
          <a:p>
            <a:r>
              <a:rPr lang="zh-CN" altLang="en-US" dirty="0" smtClean="0"/>
              <a:t>提出区间非负矩阵分解方法</a:t>
            </a:r>
            <a:endParaRPr lang="en-US" altLang="zh-CN" dirty="0" smtClean="0"/>
          </a:p>
          <a:p>
            <a:r>
              <a:rPr lang="zh-CN" altLang="en-US" dirty="0" smtClean="0"/>
              <a:t>提出加权图正则非负矩阵分解方法</a:t>
            </a:r>
            <a:endParaRPr lang="zh-CN" altLang="en-US" dirty="0"/>
          </a:p>
        </p:txBody>
      </p:sp>
    </p:spTree>
    <p:extLst>
      <p:ext uri="{BB962C8B-B14F-4D97-AF65-F5344CB8AC3E}">
        <p14:creationId xmlns:p14="http://schemas.microsoft.com/office/powerpoint/2010/main" val="1725858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sp>
        <p:nvSpPr>
          <p:cNvPr id="3" name="内容占位符 2"/>
          <p:cNvSpPr>
            <a:spLocks noGrp="1"/>
          </p:cNvSpPr>
          <p:nvPr>
            <p:ph idx="1"/>
          </p:nvPr>
        </p:nvSpPr>
        <p:spPr/>
        <p:txBody>
          <a:bodyPr/>
          <a:lstStyle/>
          <a:p>
            <a:r>
              <a:rPr lang="zh-CN" altLang="en-US" dirty="0" smtClean="0"/>
              <a:t>非负矩阵分解研究现状</a:t>
            </a:r>
            <a:endParaRPr lang="en-US" altLang="zh-CN" dirty="0" smtClean="0"/>
          </a:p>
          <a:p>
            <a:pPr lvl="1"/>
            <a:r>
              <a:rPr lang="zh-CN" altLang="en-US" dirty="0" smtClean="0"/>
              <a:t>损失函数</a:t>
            </a:r>
            <a:endParaRPr lang="en-US" altLang="zh-CN" dirty="0" smtClean="0"/>
          </a:p>
          <a:p>
            <a:pPr lvl="2"/>
            <a:r>
              <a:rPr lang="zh-CN" altLang="en-US" dirty="0" smtClean="0"/>
              <a:t>测度近似的好坏</a:t>
            </a:r>
            <a:endParaRPr lang="en-US" altLang="zh-CN" dirty="0" smtClean="0"/>
          </a:p>
          <a:p>
            <a:pPr lvl="2"/>
            <a:r>
              <a:rPr lang="zh-CN" altLang="en-US" dirty="0" smtClean="0"/>
              <a:t>常见损失：</a:t>
            </a:r>
            <a:r>
              <a:rPr lang="en-US" altLang="zh-CN" dirty="0" smtClean="0"/>
              <a:t>l2(</a:t>
            </a:r>
            <a:r>
              <a:rPr lang="zh-CN" altLang="en-US" dirty="0" smtClean="0"/>
              <a:t>平方损失</a:t>
            </a:r>
            <a:r>
              <a:rPr lang="en-US" altLang="zh-CN" dirty="0" smtClean="0"/>
              <a:t>)</a:t>
            </a:r>
            <a:r>
              <a:rPr lang="zh-CN" altLang="en-US" dirty="0" smtClean="0"/>
              <a:t>，</a:t>
            </a:r>
            <a:r>
              <a:rPr lang="en-US" altLang="zh-CN" dirty="0" smtClean="0"/>
              <a:t>KL</a:t>
            </a:r>
            <a:r>
              <a:rPr lang="zh-CN" altLang="en-US" dirty="0" smtClean="0"/>
              <a:t>失真度等</a:t>
            </a:r>
            <a:endParaRPr lang="en-US" altLang="zh-CN" dirty="0" smtClean="0"/>
          </a:p>
          <a:p>
            <a:pPr lvl="1"/>
            <a:r>
              <a:rPr lang="zh-CN" altLang="en-US" dirty="0"/>
              <a:t>受限的非负矩阵分解</a:t>
            </a:r>
            <a:endParaRPr lang="en-US" altLang="zh-CN" dirty="0"/>
          </a:p>
          <a:p>
            <a:pPr lvl="2"/>
            <a:r>
              <a:rPr lang="zh-CN" altLang="en-US" dirty="0"/>
              <a:t>稀疏性约束</a:t>
            </a:r>
            <a:endParaRPr lang="en-US" altLang="zh-CN" dirty="0"/>
          </a:p>
          <a:p>
            <a:pPr lvl="2"/>
            <a:r>
              <a:rPr lang="zh-CN" altLang="en-US" dirty="0"/>
              <a:t>正交、对称性约束</a:t>
            </a:r>
            <a:endParaRPr lang="en-US" altLang="zh-CN" dirty="0"/>
          </a:p>
          <a:p>
            <a:pPr lvl="2"/>
            <a:r>
              <a:rPr lang="zh-CN" altLang="en-US" dirty="0"/>
              <a:t>流形约束</a:t>
            </a:r>
            <a:endParaRPr lang="en-US" altLang="zh-CN" dirty="0"/>
          </a:p>
          <a:p>
            <a:pPr lvl="2"/>
            <a:r>
              <a:rPr lang="zh-CN" altLang="en-US" dirty="0"/>
              <a:t>判别式</a:t>
            </a:r>
            <a:r>
              <a:rPr lang="zh-CN" altLang="en-US" dirty="0" smtClean="0"/>
              <a:t>约束</a:t>
            </a:r>
            <a:endParaRPr lang="en-US" altLang="zh-CN" dirty="0" smtClean="0"/>
          </a:p>
          <a:p>
            <a:pPr lvl="1"/>
            <a:r>
              <a:rPr lang="zh-CN" altLang="en-US" dirty="0" smtClean="0"/>
              <a:t>优化方法</a:t>
            </a:r>
            <a:endParaRPr lang="en-US" altLang="zh-CN" dirty="0" smtClean="0"/>
          </a:p>
          <a:p>
            <a:pPr lvl="2"/>
            <a:r>
              <a:rPr lang="zh-CN" altLang="en-US" dirty="0" smtClean="0"/>
              <a:t>学习非负因子</a:t>
            </a:r>
            <a:endParaRPr lang="en-US" altLang="zh-CN" dirty="0" smtClean="0"/>
          </a:p>
          <a:p>
            <a:pPr lvl="2"/>
            <a:r>
              <a:rPr lang="zh-CN" altLang="en-US" dirty="0" smtClean="0"/>
              <a:t>如：乘法更新公式</a:t>
            </a:r>
            <a:endParaRPr lang="en-US" altLang="zh-CN" dirty="0" smtClean="0"/>
          </a:p>
          <a:p>
            <a:pPr lvl="1"/>
            <a:endParaRPr lang="zh-CN" alt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523" y="4581128"/>
            <a:ext cx="26765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7846" y="3212976"/>
            <a:ext cx="3561498" cy="108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6718851" y="1988840"/>
            <a:ext cx="1990725" cy="576064"/>
            <a:chOff x="6718851" y="1988840"/>
            <a:chExt cx="1990725" cy="576064"/>
          </a:xfrm>
        </p:grpSpPr>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851" y="2007121"/>
              <a:ext cx="19907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bwMode="auto">
            <a:xfrm>
              <a:off x="6718851" y="1988840"/>
              <a:ext cx="1990725" cy="576064"/>
            </a:xfrm>
            <a:prstGeom prst="roundRect">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3" name="圆角矩形 12"/>
          <p:cNvSpPr/>
          <p:nvPr/>
        </p:nvSpPr>
        <p:spPr bwMode="auto">
          <a:xfrm>
            <a:off x="6325592" y="3212976"/>
            <a:ext cx="2776112" cy="720080"/>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6287492" y="3971156"/>
            <a:ext cx="1584176" cy="363290"/>
          </a:xfrm>
          <a:prstGeom prst="roundRect">
            <a:avLst/>
          </a:prstGeom>
          <a:noFill/>
          <a:ln w="22225" cap="flat" cmpd="sng" algn="ctr">
            <a:solidFill>
              <a:schemeClr val="bg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圆角矩形 14"/>
          <p:cNvSpPr/>
          <p:nvPr/>
        </p:nvSpPr>
        <p:spPr bwMode="auto">
          <a:xfrm>
            <a:off x="6012160" y="4615036"/>
            <a:ext cx="2808312" cy="1642492"/>
          </a:xfrm>
          <a:prstGeom prst="round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5302062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已发表</a:t>
            </a:r>
            <a:r>
              <a:rPr lang="zh-CN" altLang="en-US" dirty="0" smtClean="0"/>
              <a:t>论文</a:t>
            </a:r>
            <a:r>
              <a:rPr lang="en-US" altLang="zh-CN" dirty="0" smtClean="0"/>
              <a:t>(1)</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sz="1800" dirty="0"/>
              <a:t>Liang Du and Yi-Dong </a:t>
            </a:r>
            <a:r>
              <a:rPr lang="en-US" altLang="zh-CN" sz="1800" dirty="0" err="1"/>
              <a:t>Shen</a:t>
            </a:r>
            <a:r>
              <a:rPr lang="en-US" altLang="zh-CN" sz="1800" dirty="0"/>
              <a:t>. Towards robust co-clustering. The 23rd International Joint Conference on Artificial Intelligence (IJCAI), 2013, (Oral paper, accepted rate 195/1473 = 13.2</a:t>
            </a:r>
            <a:r>
              <a:rPr lang="en-US" altLang="zh-CN" sz="1800" dirty="0" smtClean="0"/>
              <a:t>%).</a:t>
            </a:r>
          </a:p>
          <a:p>
            <a:pPr marL="514350" indent="-514350">
              <a:buFont typeface="+mj-lt"/>
              <a:buAutoNum type="arabicPeriod"/>
            </a:pPr>
            <a:r>
              <a:rPr lang="en-US" altLang="zh-CN" sz="1800" dirty="0"/>
              <a:t>Liang Du, </a:t>
            </a:r>
            <a:r>
              <a:rPr lang="en-US" altLang="zh-CN" sz="1800" dirty="0" err="1"/>
              <a:t>Xuan</a:t>
            </a:r>
            <a:r>
              <a:rPr lang="en-US" altLang="zh-CN" sz="1800" dirty="0"/>
              <a:t> Li and Yi-Dong </a:t>
            </a:r>
            <a:r>
              <a:rPr lang="en-US" altLang="zh-CN" sz="1800" dirty="0" err="1"/>
              <a:t>Shen</a:t>
            </a:r>
            <a:r>
              <a:rPr lang="en-US" altLang="zh-CN" sz="1800" dirty="0"/>
              <a:t>. Robust nonnegative matrix factorization via half-quadratic minimization. In Proceedings of IEEE 12th International Conference on Data Mining (ICDM), 2012, pages 201-210. </a:t>
            </a:r>
            <a:r>
              <a:rPr lang="en-US" altLang="zh-CN" sz="1800" dirty="0" smtClean="0"/>
              <a:t>(Full </a:t>
            </a:r>
            <a:r>
              <a:rPr lang="en-US" altLang="zh-CN" sz="1800" dirty="0"/>
              <a:t>paper, accepted rate 81/756 = 10.7</a:t>
            </a:r>
            <a:r>
              <a:rPr lang="en-US" altLang="zh-CN" sz="1800" dirty="0" smtClean="0"/>
              <a:t>%).</a:t>
            </a:r>
          </a:p>
          <a:p>
            <a:pPr marL="514350" indent="-514350">
              <a:buFont typeface="+mj-lt"/>
              <a:buAutoNum type="arabicPeriod"/>
            </a:pPr>
            <a:r>
              <a:rPr lang="en-US" altLang="zh-CN" sz="1800" dirty="0" err="1"/>
              <a:t>Xuan</a:t>
            </a:r>
            <a:r>
              <a:rPr lang="en-US" altLang="zh-CN" sz="1800" dirty="0"/>
              <a:t> Li, Liang Du and Yi-Dong </a:t>
            </a:r>
            <a:r>
              <a:rPr lang="en-US" altLang="zh-CN" sz="1800" dirty="0" err="1"/>
              <a:t>Shen</a:t>
            </a:r>
            <a:r>
              <a:rPr lang="en-US" altLang="zh-CN" sz="1800" dirty="0"/>
              <a:t>. Update summarization via graph-based sentence ranking. IEEE Transactions on Knowledge and Data Engineering (TKDE), May 2013, vol.25, no.5, pp.1162-1174</a:t>
            </a:r>
            <a:r>
              <a:rPr lang="en-US" altLang="zh-CN" sz="1800" dirty="0" smtClean="0"/>
              <a:t>.</a:t>
            </a:r>
          </a:p>
          <a:p>
            <a:pPr marL="514350" indent="-514350">
              <a:buFont typeface="+mj-lt"/>
              <a:buAutoNum type="arabicPeriod"/>
            </a:pPr>
            <a:r>
              <a:rPr lang="en-US" altLang="zh-CN" sz="1800" dirty="0" err="1"/>
              <a:t>Zhiyong</a:t>
            </a:r>
            <a:r>
              <a:rPr lang="en-US" altLang="zh-CN" sz="1800" dirty="0"/>
              <a:t> </a:t>
            </a:r>
            <a:r>
              <a:rPr lang="en-US" altLang="zh-CN" sz="1800" dirty="0" err="1"/>
              <a:t>Shen</a:t>
            </a:r>
            <a:r>
              <a:rPr lang="en-US" altLang="zh-CN" sz="1800" dirty="0"/>
              <a:t>, Liang Du, </a:t>
            </a:r>
            <a:r>
              <a:rPr lang="en-US" altLang="zh-CN" sz="1800" dirty="0" err="1"/>
              <a:t>Xukun</a:t>
            </a:r>
            <a:r>
              <a:rPr lang="en-US" altLang="zh-CN" sz="1800" dirty="0"/>
              <a:t> </a:t>
            </a:r>
            <a:r>
              <a:rPr lang="en-US" altLang="zh-CN" sz="1800" dirty="0" err="1"/>
              <a:t>Shen</a:t>
            </a:r>
            <a:r>
              <a:rPr lang="en-US" altLang="zh-CN" sz="1800" dirty="0"/>
              <a:t> and Yi-Dong </a:t>
            </a:r>
            <a:r>
              <a:rPr lang="en-US" altLang="zh-CN" sz="1800" dirty="0" err="1"/>
              <a:t>Shen</a:t>
            </a:r>
            <a:r>
              <a:rPr lang="en-US" altLang="zh-CN" sz="1800" dirty="0"/>
              <a:t>. Interval-valued matrix factorization with applications. In Proceedings of the IEEE 10</a:t>
            </a:r>
            <a:r>
              <a:rPr lang="en-US" altLang="zh-CN" sz="1800" baseline="30000" dirty="0"/>
              <a:t>th</a:t>
            </a:r>
            <a:r>
              <a:rPr lang="en-US" altLang="zh-CN" sz="1800" dirty="0"/>
              <a:t> International Conference on Data Mining (ICDM), 2010, pages 1037-1042</a:t>
            </a:r>
            <a:r>
              <a:rPr lang="en-US" altLang="zh-CN" sz="1800" dirty="0" smtClean="0"/>
              <a:t>.</a:t>
            </a:r>
            <a:endParaRPr lang="zh-CN" altLang="en-US" sz="1800" dirty="0"/>
          </a:p>
        </p:txBody>
      </p:sp>
    </p:spTree>
    <p:extLst>
      <p:ext uri="{BB962C8B-B14F-4D97-AF65-F5344CB8AC3E}">
        <p14:creationId xmlns:p14="http://schemas.microsoft.com/office/powerpoint/2010/main" val="37486180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已发表</a:t>
            </a:r>
            <a:r>
              <a:rPr lang="zh-CN" altLang="en-US" dirty="0" smtClean="0"/>
              <a:t>论文</a:t>
            </a:r>
            <a:r>
              <a:rPr lang="en-US" altLang="zh-CN" dirty="0" smtClean="0"/>
              <a:t>(2)</a:t>
            </a:r>
            <a:endParaRPr lang="zh-CN" altLang="en-US" dirty="0"/>
          </a:p>
        </p:txBody>
      </p:sp>
      <p:sp>
        <p:nvSpPr>
          <p:cNvPr id="3" name="内容占位符 2"/>
          <p:cNvSpPr>
            <a:spLocks noGrp="1"/>
          </p:cNvSpPr>
          <p:nvPr>
            <p:ph idx="1"/>
          </p:nvPr>
        </p:nvSpPr>
        <p:spPr/>
        <p:txBody>
          <a:bodyPr/>
          <a:lstStyle/>
          <a:p>
            <a:pPr>
              <a:buFont typeface="+mj-lt"/>
              <a:buAutoNum type="arabicPeriod" startAt="5"/>
            </a:pPr>
            <a:r>
              <a:rPr lang="en-US" altLang="zh-CN" sz="1800" dirty="0"/>
              <a:t>Liang Du and Yi-Dong </a:t>
            </a:r>
            <a:r>
              <a:rPr lang="en-US" altLang="zh-CN" sz="1800" dirty="0" err="1"/>
              <a:t>Shen</a:t>
            </a:r>
            <a:r>
              <a:rPr lang="en-US" altLang="zh-CN" sz="1800" dirty="0"/>
              <a:t>. Joint clustering and feature selection. The 14th International Conference on Web-Age Information Management (WAIM), 2013, (Full paper, Accepted</a:t>
            </a:r>
            <a:r>
              <a:rPr lang="en-US" altLang="zh-CN" sz="1800" dirty="0" smtClean="0"/>
              <a:t>).</a:t>
            </a:r>
          </a:p>
          <a:p>
            <a:pPr>
              <a:buFont typeface="+mj-lt"/>
              <a:buAutoNum type="arabicPeriod" startAt="5"/>
            </a:pPr>
            <a:r>
              <a:rPr lang="en-US" altLang="zh-CN" sz="1800" dirty="0" smtClean="0"/>
              <a:t>Liang </a:t>
            </a:r>
            <a:r>
              <a:rPr lang="en-US" altLang="zh-CN" sz="1800" dirty="0"/>
              <a:t>Du, Yi-Dong </a:t>
            </a:r>
            <a:r>
              <a:rPr lang="en-US" altLang="zh-CN" sz="1800" dirty="0" err="1"/>
              <a:t>Shen</a:t>
            </a:r>
            <a:r>
              <a:rPr lang="en-US" altLang="zh-CN" sz="1800" dirty="0"/>
              <a:t>, </a:t>
            </a:r>
            <a:r>
              <a:rPr lang="en-US" altLang="zh-CN" sz="1800" dirty="0" err="1"/>
              <a:t>Zhiyong</a:t>
            </a:r>
            <a:r>
              <a:rPr lang="en-US" altLang="zh-CN" sz="1800" dirty="0"/>
              <a:t> </a:t>
            </a:r>
            <a:r>
              <a:rPr lang="en-US" altLang="zh-CN" sz="1800" dirty="0" err="1"/>
              <a:t>Shen</a:t>
            </a:r>
            <a:r>
              <a:rPr lang="en-US" altLang="zh-CN" sz="1800" dirty="0"/>
              <a:t>, </a:t>
            </a:r>
            <a:r>
              <a:rPr lang="en-US" altLang="zh-CN" sz="1800" dirty="0" err="1"/>
              <a:t>Jianying</a:t>
            </a:r>
            <a:r>
              <a:rPr lang="en-US" altLang="zh-CN" sz="1800" dirty="0"/>
              <a:t> Wang and </a:t>
            </a:r>
            <a:r>
              <a:rPr lang="en-US" altLang="zh-CN" sz="1800" dirty="0" err="1"/>
              <a:t>Zhiwu</a:t>
            </a:r>
            <a:r>
              <a:rPr lang="en-US" altLang="zh-CN" sz="1800" dirty="0"/>
              <a:t> </a:t>
            </a:r>
            <a:r>
              <a:rPr lang="en-US" altLang="zh-CN" sz="1800" dirty="0" err="1"/>
              <a:t>Xu</a:t>
            </a:r>
            <a:r>
              <a:rPr lang="en-US" altLang="zh-CN" sz="1800" dirty="0"/>
              <a:t>. A self-supervised framework for clustering ensemble. The 14th International Conference on Web-Age Information Management (WAIM), 2013, (Full paper, </a:t>
            </a:r>
            <a:r>
              <a:rPr lang="en-US" altLang="zh-CN" sz="1800" dirty="0" err="1"/>
              <a:t>ccepted</a:t>
            </a:r>
            <a:r>
              <a:rPr lang="en-US" altLang="zh-CN" sz="1800" dirty="0" smtClean="0"/>
              <a:t>).</a:t>
            </a:r>
          </a:p>
          <a:p>
            <a:pPr>
              <a:buFont typeface="+mj-lt"/>
              <a:buAutoNum type="arabicPeriod" startAt="5"/>
            </a:pPr>
            <a:r>
              <a:rPr lang="en-US" altLang="zh-CN" sz="1800" dirty="0" smtClean="0"/>
              <a:t>Liang </a:t>
            </a:r>
            <a:r>
              <a:rPr lang="en-US" altLang="zh-CN" sz="1800" dirty="0"/>
              <a:t>Du, </a:t>
            </a:r>
            <a:r>
              <a:rPr lang="en-US" altLang="zh-CN" sz="1800" dirty="0" err="1"/>
              <a:t>Xuan</a:t>
            </a:r>
            <a:r>
              <a:rPr lang="en-US" altLang="zh-CN" sz="1800" dirty="0"/>
              <a:t> Li and Yi-Dong </a:t>
            </a:r>
            <a:r>
              <a:rPr lang="en-US" altLang="zh-CN" sz="1800" dirty="0" err="1"/>
              <a:t>Shen</a:t>
            </a:r>
            <a:r>
              <a:rPr lang="en-US" altLang="zh-CN" sz="1800" dirty="0"/>
              <a:t>. Cluster ensembles via weighted graph regularized nonnegative matrix factorization. Advanced Data Mining and Applications (ADMA), 2011, pages </a:t>
            </a:r>
            <a:r>
              <a:rPr lang="en-US" altLang="zh-CN" sz="1800" dirty="0" smtClean="0"/>
              <a:t>215-228.</a:t>
            </a:r>
          </a:p>
          <a:p>
            <a:pPr>
              <a:buFont typeface="+mj-lt"/>
              <a:buAutoNum type="arabicPeriod" startAt="5"/>
            </a:pPr>
            <a:r>
              <a:rPr lang="en-US" altLang="zh-CN" sz="1800" dirty="0" smtClean="0"/>
              <a:t>Liang </a:t>
            </a:r>
            <a:r>
              <a:rPr lang="en-US" altLang="zh-CN" sz="1800" dirty="0"/>
              <a:t>Du, </a:t>
            </a:r>
            <a:r>
              <a:rPr lang="en-US" altLang="zh-CN" sz="1800" dirty="0" err="1"/>
              <a:t>Xuan</a:t>
            </a:r>
            <a:r>
              <a:rPr lang="en-US" altLang="zh-CN" sz="1800" dirty="0"/>
              <a:t> Li and Yi-Dong </a:t>
            </a:r>
            <a:r>
              <a:rPr lang="en-US" altLang="zh-CN" sz="1800" dirty="0" err="1"/>
              <a:t>Shen</a:t>
            </a:r>
            <a:r>
              <a:rPr lang="en-US" altLang="zh-CN" sz="1800" dirty="0"/>
              <a:t>. User graph regularized pairwise matrix factorization for item recommendation. Advanced Data Mining and Applications (ADMA), 2011, pages 372-385</a:t>
            </a:r>
            <a:r>
              <a:rPr lang="en-US" altLang="zh-CN" sz="1800" dirty="0" smtClean="0"/>
              <a:t>.</a:t>
            </a:r>
          </a:p>
          <a:p>
            <a:pPr>
              <a:buFont typeface="+mj-lt"/>
              <a:buAutoNum type="arabicPeriod" startAt="5"/>
            </a:pPr>
            <a:r>
              <a:rPr lang="en-US" altLang="zh-CN" sz="1800" dirty="0" err="1"/>
              <a:t>Xuan</a:t>
            </a:r>
            <a:r>
              <a:rPr lang="en-US" altLang="zh-CN" sz="1800" dirty="0"/>
              <a:t> Li, Liang Du and Yi-Dong </a:t>
            </a:r>
            <a:r>
              <a:rPr lang="en-US" altLang="zh-CN" sz="1800" dirty="0" err="1"/>
              <a:t>Shen</a:t>
            </a:r>
            <a:r>
              <a:rPr lang="en-US" altLang="zh-CN" sz="1800" dirty="0"/>
              <a:t>. Graph-based marginal ranking for update summarization. In Proceedings of the Eleventh SIAM International Conference on Data Mining (SDM), 2011, pages 486-497.</a:t>
            </a:r>
          </a:p>
          <a:p>
            <a:pPr>
              <a:buFont typeface="+mj-lt"/>
              <a:buAutoNum type="arabicPeriod" startAt="5"/>
            </a:pPr>
            <a:endParaRPr lang="zh-CN" altLang="en-US" sz="1800" dirty="0"/>
          </a:p>
        </p:txBody>
      </p:sp>
    </p:spTree>
    <p:extLst>
      <p:ext uri="{BB962C8B-B14F-4D97-AF65-F5344CB8AC3E}">
        <p14:creationId xmlns:p14="http://schemas.microsoft.com/office/powerpoint/2010/main" val="32814365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已发表论文</a:t>
            </a:r>
            <a:r>
              <a:rPr lang="en-US" altLang="zh-CN" dirty="0" smtClean="0"/>
              <a:t>(3)</a:t>
            </a:r>
            <a:endParaRPr lang="zh-CN" altLang="en-US" dirty="0"/>
          </a:p>
        </p:txBody>
      </p:sp>
      <p:sp>
        <p:nvSpPr>
          <p:cNvPr id="3" name="内容占位符 2"/>
          <p:cNvSpPr>
            <a:spLocks noGrp="1"/>
          </p:cNvSpPr>
          <p:nvPr>
            <p:ph idx="1"/>
          </p:nvPr>
        </p:nvSpPr>
        <p:spPr/>
        <p:txBody>
          <a:bodyPr/>
          <a:lstStyle/>
          <a:p>
            <a:pPr>
              <a:buFont typeface="+mj-lt"/>
              <a:buAutoNum type="arabicPeriod" startAt="10"/>
            </a:pPr>
            <a:r>
              <a:rPr lang="en-US" altLang="zh-CN" sz="1800" dirty="0" err="1" smtClean="0"/>
              <a:t>Xuan</a:t>
            </a:r>
            <a:r>
              <a:rPr lang="en-US" altLang="zh-CN" sz="1800" dirty="0" smtClean="0"/>
              <a:t> </a:t>
            </a:r>
            <a:r>
              <a:rPr lang="en-US" altLang="zh-CN" sz="1800" dirty="0"/>
              <a:t>Li, Yi-Dong </a:t>
            </a:r>
            <a:r>
              <a:rPr lang="en-US" altLang="zh-CN" sz="1800" dirty="0" err="1"/>
              <a:t>Shen</a:t>
            </a:r>
            <a:r>
              <a:rPr lang="en-US" altLang="zh-CN" sz="1800" dirty="0"/>
              <a:t>, Liang Du and Chen-Yan </a:t>
            </a:r>
            <a:r>
              <a:rPr lang="en-US" altLang="zh-CN" sz="1800" dirty="0" err="1"/>
              <a:t>Xiong</a:t>
            </a:r>
            <a:r>
              <a:rPr lang="en-US" altLang="zh-CN" sz="1800" dirty="0"/>
              <a:t>. Exploiting novelty, coverage and balance for topic-focused multi-document summarization. In Proceedings of the 19th ACM international conference on Information and knowledge management (CIKM), 2010, pages </a:t>
            </a:r>
            <a:r>
              <a:rPr lang="en-US" altLang="zh-CN" sz="1800" dirty="0" smtClean="0"/>
              <a:t>1765-1768.</a:t>
            </a:r>
          </a:p>
          <a:p>
            <a:pPr>
              <a:buFont typeface="+mj-lt"/>
              <a:buAutoNum type="arabicPeriod" startAt="10"/>
            </a:pPr>
            <a:r>
              <a:rPr lang="en-US" altLang="zh-CN" sz="1800" dirty="0" smtClean="0"/>
              <a:t>Liang </a:t>
            </a:r>
            <a:r>
              <a:rPr lang="en-US" altLang="zh-CN" sz="1800" dirty="0"/>
              <a:t>Wu, Alvin Chin, </a:t>
            </a:r>
            <a:r>
              <a:rPr lang="en-US" altLang="zh-CN" sz="1800" dirty="0" err="1"/>
              <a:t>Guandong</a:t>
            </a:r>
            <a:r>
              <a:rPr lang="en-US" altLang="zh-CN" sz="1800" dirty="0"/>
              <a:t> </a:t>
            </a:r>
            <a:r>
              <a:rPr lang="en-US" altLang="zh-CN" sz="1800" dirty="0" err="1"/>
              <a:t>Xu</a:t>
            </a:r>
            <a:r>
              <a:rPr lang="en-US" altLang="zh-CN" sz="1800" dirty="0"/>
              <a:t>, Liang Du, Xia Wang, </a:t>
            </a:r>
            <a:r>
              <a:rPr lang="en-US" altLang="zh-CN" sz="1800" dirty="0" err="1"/>
              <a:t>Kangjian</a:t>
            </a:r>
            <a:r>
              <a:rPr lang="en-US" altLang="zh-CN" sz="1800" dirty="0"/>
              <a:t> </a:t>
            </a:r>
            <a:r>
              <a:rPr lang="en-US" altLang="zh-CN" sz="1800" dirty="0" err="1"/>
              <a:t>Meng</a:t>
            </a:r>
            <a:r>
              <a:rPr lang="en-US" altLang="zh-CN" sz="1800" dirty="0"/>
              <a:t>, </a:t>
            </a:r>
            <a:r>
              <a:rPr lang="en-US" altLang="zh-CN" sz="1800" dirty="0" err="1"/>
              <a:t>Yonggang</a:t>
            </a:r>
            <a:r>
              <a:rPr lang="en-US" altLang="zh-CN" sz="1800" dirty="0"/>
              <a:t> </a:t>
            </a:r>
            <a:r>
              <a:rPr lang="en-US" altLang="zh-CN" sz="1800" dirty="0" err="1"/>
              <a:t>Guo</a:t>
            </a:r>
            <a:r>
              <a:rPr lang="en-US" altLang="zh-CN" sz="1800" dirty="0"/>
              <a:t> and </a:t>
            </a:r>
            <a:r>
              <a:rPr lang="en-US" altLang="zh-CN" sz="1800" dirty="0" err="1"/>
              <a:t>Yuanchun</a:t>
            </a:r>
            <a:r>
              <a:rPr lang="en-US" altLang="zh-CN" sz="1800" dirty="0"/>
              <a:t> Zhou. Who Will Follow Your Shop? Exploiting Multiple Information Sources in Finding Followers. The 18</a:t>
            </a:r>
            <a:r>
              <a:rPr lang="en-US" altLang="zh-CN" sz="1800" baseline="30000" dirty="0"/>
              <a:t>th</a:t>
            </a:r>
            <a:r>
              <a:rPr lang="en-US" altLang="zh-CN" sz="1800" dirty="0"/>
              <a:t> International Conference on Database Systems for Advanced Applications (DASFAA), 2013, </a:t>
            </a:r>
            <a:r>
              <a:rPr lang="en-US" altLang="zh-CN" sz="1800" dirty="0" smtClean="0"/>
              <a:t>pages 401-415</a:t>
            </a:r>
            <a:r>
              <a:rPr lang="en-US" altLang="zh-CN" sz="1800" dirty="0"/>
              <a:t>.</a:t>
            </a:r>
            <a:endParaRPr lang="zh-CN" altLang="en-US" sz="1800" dirty="0"/>
          </a:p>
        </p:txBody>
      </p:sp>
    </p:spTree>
    <p:extLst>
      <p:ext uri="{BB962C8B-B14F-4D97-AF65-F5344CB8AC3E}">
        <p14:creationId xmlns:p14="http://schemas.microsoft.com/office/powerpoint/2010/main" val="32810983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致谢</a:t>
            </a: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2411760" y="3251303"/>
            <a:ext cx="3888432" cy="1200329"/>
          </a:xfrm>
          <a:prstGeom prst="rect">
            <a:avLst/>
          </a:prstGeom>
          <a:noFill/>
        </p:spPr>
        <p:txBody>
          <a:bodyPr wrap="square" rtlCol="0">
            <a:spAutoFit/>
          </a:bodyPr>
          <a:lstStyle/>
          <a:p>
            <a:r>
              <a:rPr lang="zh-CN" altLang="en-US" sz="3600" dirty="0"/>
              <a:t>谢谢各位评委老师</a:t>
            </a:r>
            <a:r>
              <a:rPr lang="zh-CN" altLang="en-US" sz="3600" dirty="0" smtClean="0"/>
              <a:t>！</a:t>
            </a:r>
            <a:endParaRPr lang="en-US" altLang="zh-CN" sz="3600" dirty="0" smtClean="0"/>
          </a:p>
          <a:p>
            <a:pPr algn="ctr"/>
            <a:r>
              <a:rPr lang="en-US" altLang="zh-CN" sz="3600" dirty="0" smtClean="0"/>
              <a:t>QA</a:t>
            </a:r>
            <a:endParaRPr lang="zh-CN" altLang="en-US" sz="3600" dirty="0"/>
          </a:p>
        </p:txBody>
      </p:sp>
    </p:spTree>
    <p:extLst>
      <p:ext uri="{BB962C8B-B14F-4D97-AF65-F5344CB8AC3E}">
        <p14:creationId xmlns:p14="http://schemas.microsoft.com/office/powerpoint/2010/main" val="2453875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动机</a:t>
            </a:r>
            <a:endParaRPr lang="zh-CN" altLang="en-US" dirty="0"/>
          </a:p>
        </p:txBody>
      </p:sp>
      <p:sp>
        <p:nvSpPr>
          <p:cNvPr id="3" name="内容占位符 2"/>
          <p:cNvSpPr>
            <a:spLocks noGrp="1"/>
          </p:cNvSpPr>
          <p:nvPr>
            <p:ph idx="1"/>
          </p:nvPr>
        </p:nvSpPr>
        <p:spPr>
          <a:xfrm>
            <a:off x="471488" y="1258888"/>
            <a:ext cx="8348662" cy="5266456"/>
          </a:xfrm>
        </p:spPr>
        <p:txBody>
          <a:bodyPr/>
          <a:lstStyle/>
          <a:p>
            <a:r>
              <a:rPr lang="zh-CN" altLang="en-US" dirty="0" smtClean="0"/>
              <a:t>数据质量问题</a:t>
            </a:r>
            <a:endParaRPr lang="en-US" altLang="zh-CN" dirty="0" smtClean="0"/>
          </a:p>
          <a:p>
            <a:pPr lvl="1"/>
            <a:r>
              <a:rPr lang="zh-CN" altLang="en-US" dirty="0" smtClean="0"/>
              <a:t>数据质量问题是普遍</a:t>
            </a:r>
            <a:r>
              <a:rPr lang="zh-CN" altLang="en-US" dirty="0"/>
              <a:t>存在的</a:t>
            </a:r>
            <a:endParaRPr lang="en-US" altLang="zh-CN" dirty="0"/>
          </a:p>
          <a:p>
            <a:pPr lvl="2"/>
            <a:r>
              <a:rPr lang="zh-CN" altLang="en-US" dirty="0"/>
              <a:t>图像受光照、遮挡等因素干扰</a:t>
            </a:r>
            <a:endParaRPr lang="en-US" altLang="zh-CN" dirty="0"/>
          </a:p>
          <a:p>
            <a:pPr lvl="2"/>
            <a:r>
              <a:rPr lang="zh-CN" altLang="en-US" dirty="0"/>
              <a:t>文本中垃圾邮件、网页作弊</a:t>
            </a:r>
            <a:endParaRPr lang="en-US" altLang="zh-CN" dirty="0"/>
          </a:p>
          <a:p>
            <a:pPr lvl="2"/>
            <a:r>
              <a:rPr lang="zh-CN" altLang="en-US" dirty="0" smtClean="0"/>
              <a:t>基因数据中的测量</a:t>
            </a:r>
            <a:r>
              <a:rPr lang="zh-CN" altLang="en-US" dirty="0"/>
              <a:t>误差</a:t>
            </a:r>
            <a:endParaRPr lang="en-US" altLang="zh-CN" dirty="0"/>
          </a:p>
          <a:p>
            <a:pPr lvl="1"/>
            <a:r>
              <a:rPr lang="zh-CN" altLang="en-US" dirty="0" smtClean="0"/>
              <a:t>常见</a:t>
            </a:r>
            <a:r>
              <a:rPr lang="zh-CN" altLang="en-US" dirty="0"/>
              <a:t>形式</a:t>
            </a:r>
            <a:endParaRPr lang="en-US" altLang="zh-CN" dirty="0"/>
          </a:p>
          <a:p>
            <a:pPr lvl="2"/>
            <a:r>
              <a:rPr lang="zh-CN" altLang="en-US" dirty="0" smtClean="0"/>
              <a:t>噪声</a:t>
            </a:r>
            <a:endParaRPr lang="en-US" altLang="zh-CN" dirty="0" smtClean="0"/>
          </a:p>
          <a:p>
            <a:pPr lvl="3"/>
            <a:r>
              <a:rPr lang="zh-CN" altLang="en-US" dirty="0" smtClean="0"/>
              <a:t>高斯、泊松、拉普拉斯噪声</a:t>
            </a:r>
            <a:endParaRPr lang="en-US" altLang="zh-CN" dirty="0" smtClean="0"/>
          </a:p>
          <a:p>
            <a:pPr lvl="3"/>
            <a:r>
              <a:rPr lang="zh-CN" altLang="en-US" dirty="0" smtClean="0"/>
              <a:t>偏差期望值较大的噪声</a:t>
            </a:r>
            <a:r>
              <a:rPr lang="en-US" altLang="zh-CN" dirty="0" smtClean="0"/>
              <a:t>(gross error)</a:t>
            </a:r>
          </a:p>
          <a:p>
            <a:pPr lvl="3"/>
            <a:r>
              <a:rPr lang="zh-CN" altLang="en-US" dirty="0" smtClean="0"/>
              <a:t>结构性</a:t>
            </a:r>
            <a:r>
              <a:rPr lang="zh-CN" altLang="en-US" dirty="0"/>
              <a:t>：稀疏</a:t>
            </a:r>
            <a:r>
              <a:rPr lang="zh-CN" altLang="en-US" dirty="0" smtClean="0"/>
              <a:t>噪声、异常样本、异常特征</a:t>
            </a:r>
            <a:endParaRPr lang="en-US" altLang="zh-CN" dirty="0"/>
          </a:p>
          <a:p>
            <a:pPr lvl="2"/>
            <a:r>
              <a:rPr lang="zh-CN" altLang="en-US" dirty="0" smtClean="0"/>
              <a:t>误差</a:t>
            </a:r>
            <a:endParaRPr lang="en-US" altLang="zh-CN" dirty="0" smtClean="0"/>
          </a:p>
          <a:p>
            <a:pPr lvl="3"/>
            <a:r>
              <a:rPr lang="zh-CN" altLang="en-US" dirty="0" smtClean="0"/>
              <a:t>数据误差</a:t>
            </a:r>
            <a:r>
              <a:rPr lang="en-US" altLang="zh-CN" dirty="0" smtClean="0"/>
              <a:t>/</a:t>
            </a:r>
            <a:r>
              <a:rPr lang="zh-CN" altLang="en-US" dirty="0" smtClean="0"/>
              <a:t>图误差</a:t>
            </a:r>
            <a:endParaRPr lang="zh-CN" altLang="en-US" dirty="0"/>
          </a:p>
        </p:txBody>
      </p:sp>
      <p:sp>
        <p:nvSpPr>
          <p:cNvPr id="4" name="TextBox 3"/>
          <p:cNvSpPr txBox="1"/>
          <p:nvPr/>
        </p:nvSpPr>
        <p:spPr>
          <a:xfrm>
            <a:off x="4788024" y="3184366"/>
            <a:ext cx="4225350" cy="1107996"/>
          </a:xfrm>
          <a:prstGeom prst="rect">
            <a:avLst/>
          </a:prstGeom>
          <a:noFill/>
        </p:spPr>
        <p:txBody>
          <a:bodyPr wrap="square" rtlCol="0">
            <a:spAutoFit/>
          </a:bodyPr>
          <a:lstStyle/>
          <a:p>
            <a:r>
              <a:rPr lang="zh-CN" altLang="en-US" sz="2200" dirty="0" smtClean="0"/>
              <a:t>现有非负矩阵分解及其扩展模型</a:t>
            </a:r>
            <a:endParaRPr lang="en-US" altLang="zh-CN" sz="2200" dirty="0" smtClean="0"/>
          </a:p>
          <a:p>
            <a:r>
              <a:rPr lang="zh-CN" altLang="en-US" sz="2200" dirty="0" smtClean="0"/>
              <a:t>缺乏有效的方法处理</a:t>
            </a:r>
            <a:r>
              <a:rPr lang="zh-CN" altLang="en-US" sz="2200" dirty="0"/>
              <a:t>各类</a:t>
            </a:r>
            <a:r>
              <a:rPr lang="zh-CN" altLang="en-US" sz="2200" dirty="0" smtClean="0"/>
              <a:t>数据质量问题！</a:t>
            </a:r>
            <a:endParaRPr lang="zh-CN" altLang="en-US" sz="2200" dirty="0"/>
          </a:p>
        </p:txBody>
      </p:sp>
    </p:spTree>
    <p:extLst>
      <p:ext uri="{BB962C8B-B14F-4D97-AF65-F5344CB8AC3E}">
        <p14:creationId xmlns:p14="http://schemas.microsoft.com/office/powerpoint/2010/main" val="2005429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目的和意义</a:t>
            </a:r>
            <a:endParaRPr lang="zh-CN" altLang="en-US" dirty="0"/>
          </a:p>
        </p:txBody>
      </p:sp>
      <p:sp>
        <p:nvSpPr>
          <p:cNvPr id="3" name="内容占位符 2"/>
          <p:cNvSpPr>
            <a:spLocks noGrp="1"/>
          </p:cNvSpPr>
          <p:nvPr>
            <p:ph idx="1"/>
          </p:nvPr>
        </p:nvSpPr>
        <p:spPr/>
        <p:txBody>
          <a:bodyPr/>
          <a:lstStyle/>
          <a:p>
            <a:r>
              <a:rPr lang="zh-CN" altLang="en-US" dirty="0" smtClean="0"/>
              <a:t>提高非负矩阵分解的鲁棒性</a:t>
            </a:r>
            <a:endParaRPr lang="en-US" altLang="zh-CN" dirty="0" smtClean="0"/>
          </a:p>
          <a:p>
            <a:pPr lvl="1"/>
            <a:endParaRPr lang="en-US" altLang="zh-CN" dirty="0" smtClean="0"/>
          </a:p>
          <a:p>
            <a:endParaRPr lang="en-US" altLang="zh-CN" dirty="0"/>
          </a:p>
          <a:p>
            <a:endParaRPr lang="en-US" altLang="zh-CN" dirty="0" smtClean="0"/>
          </a:p>
          <a:p>
            <a:r>
              <a:rPr lang="zh-CN" altLang="en-US" dirty="0" smtClean="0"/>
              <a:t>提高聚类分析的效果</a:t>
            </a:r>
            <a:endParaRPr lang="zh-CN" altLang="en-US" dirty="0"/>
          </a:p>
        </p:txBody>
      </p:sp>
    </p:spTree>
    <p:extLst>
      <p:ext uri="{BB962C8B-B14F-4D97-AF65-F5344CB8AC3E}">
        <p14:creationId xmlns:p14="http://schemas.microsoft.com/office/powerpoint/2010/main" val="231717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t>研究背景</a:t>
            </a:r>
            <a:endParaRPr lang="en-US" altLang="zh-CN" dirty="0" smtClean="0"/>
          </a:p>
          <a:p>
            <a:r>
              <a:rPr lang="zh-CN" altLang="en-US" dirty="0" smtClean="0"/>
              <a:t>研究内容</a:t>
            </a:r>
            <a:endParaRPr lang="en-US" altLang="zh-CN" dirty="0" smtClean="0"/>
          </a:p>
          <a:p>
            <a:pPr lvl="1"/>
            <a:r>
              <a:rPr lang="zh-CN" altLang="en-US" sz="2600" dirty="0">
                <a:solidFill>
                  <a:srgbClr val="FF0000"/>
                </a:solidFill>
              </a:rPr>
              <a:t>鲁</a:t>
            </a:r>
            <a:r>
              <a:rPr lang="zh-CN" altLang="en-US" sz="2600" dirty="0" smtClean="0">
                <a:solidFill>
                  <a:srgbClr val="FF0000"/>
                </a:solidFill>
              </a:rPr>
              <a:t>棒非负矩阵分解</a:t>
            </a:r>
            <a:endParaRPr lang="en-US" altLang="zh-CN" sz="2600" dirty="0" smtClean="0">
              <a:solidFill>
                <a:srgbClr val="FF0000"/>
              </a:solidFill>
            </a:endParaRPr>
          </a:p>
          <a:p>
            <a:pPr lvl="1"/>
            <a:r>
              <a:rPr lang="zh-CN" altLang="en-US" dirty="0"/>
              <a:t>鲁</a:t>
            </a:r>
            <a:r>
              <a:rPr lang="zh-CN" altLang="en-US" dirty="0" smtClean="0"/>
              <a:t>棒联合聚类</a:t>
            </a:r>
            <a:endParaRPr lang="en-US" altLang="zh-CN" dirty="0" smtClean="0"/>
          </a:p>
          <a:p>
            <a:pPr lvl="1"/>
            <a:r>
              <a:rPr lang="zh-CN" altLang="en-US" dirty="0" smtClean="0"/>
              <a:t>区间矩阵分解</a:t>
            </a:r>
            <a:endParaRPr lang="en-US" altLang="zh-CN" dirty="0" smtClean="0"/>
          </a:p>
          <a:p>
            <a:pPr lvl="1"/>
            <a:r>
              <a:rPr lang="zh-CN" altLang="en-US" dirty="0" smtClean="0"/>
              <a:t>加权图正则非负矩阵分解</a:t>
            </a:r>
            <a:endParaRPr lang="en-US" altLang="zh-CN" dirty="0" smtClean="0"/>
          </a:p>
          <a:p>
            <a:r>
              <a:rPr lang="zh-CN" altLang="en-US" dirty="0"/>
              <a:t>总结</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169482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KL ISCAS">
  <a:themeElements>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fontScheme name="Artsy">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66"/>
        </a:solidFill>
        <a:ln w="9525" cap="flat" cmpd="sng" algn="ctr">
          <a:solidFill>
            <a:schemeClr val="tx1"/>
          </a:solidFill>
          <a:prstDash val="solid"/>
          <a:round/>
          <a:headEnd type="none" w="med" len="med"/>
          <a:tailEnd type="none" w="med" len="med"/>
        </a:ln>
        <a:effectLst>
          <a:outerShdw dist="107763" dir="18900000" algn="ctr" rotWithShape="0">
            <a:schemeClr val="bg2"/>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CC66"/>
        </a:solidFill>
        <a:ln w="9525" cap="flat" cmpd="sng" algn="ctr">
          <a:solidFill>
            <a:schemeClr val="tx1"/>
          </a:solidFill>
          <a:prstDash val="solid"/>
          <a:round/>
          <a:headEnd type="none" w="med" len="med"/>
          <a:tailEnd type="none" w="med" len="med"/>
        </a:ln>
        <a:effectLst>
          <a:outerShdw dist="107763" dir="18900000" algn="ctr" rotWithShape="0">
            <a:schemeClr val="bg2"/>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rtsy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Artsy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Artsy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Artsy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Artsy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Artsy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SKL ISCAS</Template>
  <TotalTime>10524</TotalTime>
  <Words>3046</Words>
  <Application>Microsoft Office PowerPoint</Application>
  <PresentationFormat>全屏显示(4:3)</PresentationFormat>
  <Paragraphs>588</Paragraphs>
  <Slides>63</Slides>
  <Notes>63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65" baseType="lpstr">
      <vt:lpstr>SKL ISCAS</vt:lpstr>
      <vt:lpstr>位图图像</vt:lpstr>
      <vt:lpstr>基于鲁棒非负矩阵分解 的聚类方法研究</vt:lpstr>
      <vt:lpstr>大纲</vt:lpstr>
      <vt:lpstr>研究背景</vt:lpstr>
      <vt:lpstr>研究背景</vt:lpstr>
      <vt:lpstr>研究背景</vt:lpstr>
      <vt:lpstr>研究背景</vt:lpstr>
      <vt:lpstr>动机</vt:lpstr>
      <vt:lpstr>目的和意义</vt:lpstr>
      <vt:lpstr>大纲</vt:lpstr>
      <vt:lpstr>动机</vt:lpstr>
      <vt:lpstr>动机</vt:lpstr>
      <vt:lpstr>鲁棒损失函数</vt:lpstr>
      <vt:lpstr>常见的鲁棒损失和分布</vt:lpstr>
      <vt:lpstr>鲁棒损失函数优化</vt:lpstr>
      <vt:lpstr>半二次最小化鲁棒非负矩阵分解</vt:lpstr>
      <vt:lpstr>例子：CIM-NMF</vt:lpstr>
      <vt:lpstr>CIM-NMF 优化方法(1)</vt:lpstr>
      <vt:lpstr>CIM-NMF 优化方法(2)</vt:lpstr>
      <vt:lpstr>其他例子</vt:lpstr>
      <vt:lpstr>基于非负矩阵分解的聚类分析</vt:lpstr>
      <vt:lpstr>实验结果(1)</vt:lpstr>
      <vt:lpstr>实验结果(2)</vt:lpstr>
      <vt:lpstr>实验结果(3)</vt:lpstr>
      <vt:lpstr>大纲</vt:lpstr>
      <vt:lpstr>基于非负矩阵分解的联合聚类</vt:lpstr>
      <vt:lpstr>鲁棒联合聚类</vt:lpstr>
      <vt:lpstr>鲁棒联合聚类</vt:lpstr>
      <vt:lpstr>问题形式化</vt:lpstr>
      <vt:lpstr>优化方法(1)</vt:lpstr>
      <vt:lpstr>优化方法(2-1)</vt:lpstr>
      <vt:lpstr>优化方法(2-2)</vt:lpstr>
      <vt:lpstr>优化方法(2-3)</vt:lpstr>
      <vt:lpstr>优化方法(2-4)</vt:lpstr>
      <vt:lpstr>优化方法(3)</vt:lpstr>
      <vt:lpstr>实验结果(1)</vt:lpstr>
      <vt:lpstr>实验结果(2)</vt:lpstr>
      <vt:lpstr>鲁棒联合聚类方法的半二次扩展</vt:lpstr>
      <vt:lpstr>鲁棒联合聚类方法的半二次扩展</vt:lpstr>
      <vt:lpstr>鲁棒联合聚类方法的半二次扩展</vt:lpstr>
      <vt:lpstr>大纲</vt:lpstr>
      <vt:lpstr>区间矩阵分解</vt:lpstr>
      <vt:lpstr>区间矩阵分解</vt:lpstr>
      <vt:lpstr>区间矩阵分解</vt:lpstr>
      <vt:lpstr>实验结果(1)</vt:lpstr>
      <vt:lpstr>实验结果(2)</vt:lpstr>
      <vt:lpstr>大纲</vt:lpstr>
      <vt:lpstr>加权图正则非负矩阵分解</vt:lpstr>
      <vt:lpstr>加权图正则非负矩阵分解</vt:lpstr>
      <vt:lpstr>加权图正则非负矩阵分解</vt:lpstr>
      <vt:lpstr>实验结果(1)</vt:lpstr>
      <vt:lpstr>实验结果(2)</vt:lpstr>
      <vt:lpstr>大纲</vt:lpstr>
      <vt:lpstr>研究成果</vt:lpstr>
      <vt:lpstr>鲁棒非负矩阵分解</vt:lpstr>
      <vt:lpstr>研究成果</vt:lpstr>
      <vt:lpstr>鲁棒联合聚类</vt:lpstr>
      <vt:lpstr>研究成果</vt:lpstr>
      <vt:lpstr>区间矩阵分解和加权图正则非负矩阵分解</vt:lpstr>
      <vt:lpstr>研究成果</vt:lpstr>
      <vt:lpstr>已发表论文(1)</vt:lpstr>
      <vt:lpstr>已发表论文(2)</vt:lpstr>
      <vt:lpstr>已发表论文(3)</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omg</dc:creator>
  <cp:lastModifiedBy>omg</cp:lastModifiedBy>
  <cp:revision>348</cp:revision>
  <dcterms:modified xsi:type="dcterms:W3CDTF">2013-05-27T06:14:24Z</dcterms:modified>
</cp:coreProperties>
</file>