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3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312381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82777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643003-72D2-4288-8702-4B08B5923E5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853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699475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643003-72D2-4288-8702-4B08B5923E5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2691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388829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420853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254518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75944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387460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283921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285196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393537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38506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93775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D65B0A9-0DD8-470E-A104-D6978B86D79D}"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347804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65B0A9-0DD8-470E-A104-D6978B86D79D}" type="datetimeFigureOut">
              <a:rPr lang="zh-CN" altLang="en-US" smtClean="0"/>
              <a:t>2018/5/28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2643003-72D2-4288-8702-4B08B5923E57}" type="slidenum">
              <a:rPr lang="zh-CN" altLang="en-US" smtClean="0"/>
              <a:t>‹#›</a:t>
            </a:fld>
            <a:endParaRPr lang="zh-CN" altLang="en-US"/>
          </a:p>
        </p:txBody>
      </p:sp>
    </p:spTree>
    <p:extLst>
      <p:ext uri="{BB962C8B-B14F-4D97-AF65-F5344CB8AC3E}">
        <p14:creationId xmlns:p14="http://schemas.microsoft.com/office/powerpoint/2010/main" val="152947405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9AD7B-859C-4B70-B91F-DA6F9FB27ECC}"/>
              </a:ext>
            </a:extLst>
          </p:cNvPr>
          <p:cNvSpPr>
            <a:spLocks noGrp="1"/>
          </p:cNvSpPr>
          <p:nvPr>
            <p:ph type="ctrTitle"/>
          </p:nvPr>
        </p:nvSpPr>
        <p:spPr>
          <a:xfrm>
            <a:off x="2151017" y="1166948"/>
            <a:ext cx="8124129" cy="1776791"/>
          </a:xfrm>
        </p:spPr>
        <p:txBody>
          <a:bodyPr>
            <a:normAutofit fontScale="90000"/>
          </a:bodyPr>
          <a:lstStyle/>
          <a:p>
            <a:r>
              <a:rPr lang="en-US" altLang="zh-CN" dirty="0"/>
              <a:t>             </a:t>
            </a:r>
            <a:r>
              <a:rPr lang="en-US" altLang="zh-CN" sz="3600" dirty="0"/>
              <a:t>A Discriminative</a:t>
            </a:r>
            <a:br>
              <a:rPr lang="en-US" altLang="zh-CN" sz="3600" dirty="0"/>
            </a:br>
            <a:r>
              <a:rPr lang="en-US" altLang="zh-CN" sz="3600" dirty="0"/>
              <a:t>        </a:t>
            </a:r>
            <a:r>
              <a:rPr lang="en-US" altLang="zh-CN" sz="3600" dirty="0" err="1"/>
              <a:t>Spatio</a:t>
            </a:r>
            <a:r>
              <a:rPr lang="en-US" altLang="zh-CN" sz="3600" dirty="0"/>
              <a:t>-temporal Mapping of Face          					for Liveness Detection</a:t>
            </a:r>
            <a:endParaRPr lang="zh-CN" altLang="en-US" sz="3600" dirty="0"/>
          </a:p>
        </p:txBody>
      </p:sp>
      <p:sp>
        <p:nvSpPr>
          <p:cNvPr id="3" name="副标题 2">
            <a:extLst>
              <a:ext uri="{FF2B5EF4-FFF2-40B4-BE49-F238E27FC236}">
                <a16:creationId xmlns:a16="http://schemas.microsoft.com/office/drawing/2014/main" id="{06A72BF9-0F3B-4C11-A4CD-5E6EF3A6256D}"/>
              </a:ext>
            </a:extLst>
          </p:cNvPr>
          <p:cNvSpPr>
            <a:spLocks noGrp="1"/>
          </p:cNvSpPr>
          <p:nvPr>
            <p:ph type="subTitle" idx="1"/>
          </p:nvPr>
        </p:nvSpPr>
        <p:spPr>
          <a:xfrm>
            <a:off x="2272937" y="3818468"/>
            <a:ext cx="9544594" cy="1484083"/>
          </a:xfrm>
        </p:spPr>
        <p:txBody>
          <a:bodyPr>
            <a:normAutofit/>
          </a:bodyPr>
          <a:lstStyle/>
          <a:p>
            <a:r>
              <a:rPr lang="en-US" altLang="zh-CN" dirty="0" err="1"/>
              <a:t>Nagashri</a:t>
            </a:r>
            <a:r>
              <a:rPr lang="en-US" altLang="zh-CN" dirty="0"/>
              <a:t> N </a:t>
            </a:r>
            <a:r>
              <a:rPr lang="en-US" altLang="zh-CN" dirty="0" err="1"/>
              <a:t>Lakshminarayana</a:t>
            </a:r>
            <a:r>
              <a:rPr lang="en-US" altLang="zh-CN" dirty="0"/>
              <a:t> ∗        </a:t>
            </a:r>
            <a:r>
              <a:rPr lang="en-US" altLang="zh-CN" dirty="0" err="1"/>
              <a:t>Neeti</a:t>
            </a:r>
            <a:r>
              <a:rPr lang="en-US" altLang="zh-CN" dirty="0"/>
              <a:t> Narayan ∗      Nils </a:t>
            </a:r>
            <a:r>
              <a:rPr lang="en-US" altLang="zh-CN" dirty="0" err="1"/>
              <a:t>Napp</a:t>
            </a:r>
            <a:r>
              <a:rPr lang="en-US" altLang="zh-CN" dirty="0"/>
              <a:t> </a:t>
            </a:r>
          </a:p>
          <a:p>
            <a:r>
              <a:rPr lang="en-US" altLang="zh-CN" dirty="0"/>
              <a:t>                </a:t>
            </a:r>
            <a:r>
              <a:rPr lang="en-US" altLang="zh-CN" dirty="0" err="1"/>
              <a:t>Srirangaraj</a:t>
            </a:r>
            <a:r>
              <a:rPr lang="en-US" altLang="zh-CN" dirty="0"/>
              <a:t> </a:t>
            </a:r>
            <a:r>
              <a:rPr lang="en-US" altLang="zh-CN" dirty="0" err="1"/>
              <a:t>Setlur</a:t>
            </a:r>
            <a:r>
              <a:rPr lang="en-US" altLang="zh-CN" dirty="0"/>
              <a:t>  </a:t>
            </a:r>
            <a:r>
              <a:rPr lang="en-US" altLang="zh-CN" dirty="0" err="1"/>
              <a:t>Venu</a:t>
            </a:r>
            <a:r>
              <a:rPr lang="en-US" altLang="zh-CN" dirty="0"/>
              <a:t> </a:t>
            </a:r>
            <a:r>
              <a:rPr lang="en-US" altLang="zh-CN" dirty="0" err="1"/>
              <a:t>Govindaraju</a:t>
            </a:r>
            <a:endParaRPr lang="en-US" altLang="zh-CN" dirty="0"/>
          </a:p>
          <a:p>
            <a:r>
              <a:rPr lang="en-US" altLang="zh-CN" dirty="0"/>
              <a:t>Department of Computer Science and Engineering, University at Buffalo, NY, USA</a:t>
            </a:r>
            <a:endParaRPr lang="zh-CN" altLang="en-US" dirty="0"/>
          </a:p>
        </p:txBody>
      </p:sp>
      <p:sp>
        <p:nvSpPr>
          <p:cNvPr id="4" name="矩形 3">
            <a:extLst>
              <a:ext uri="{FF2B5EF4-FFF2-40B4-BE49-F238E27FC236}">
                <a16:creationId xmlns:a16="http://schemas.microsoft.com/office/drawing/2014/main" id="{3A81DBF5-AE25-466B-B856-6CB01ED2F1A6}"/>
              </a:ext>
            </a:extLst>
          </p:cNvPr>
          <p:cNvSpPr/>
          <p:nvPr/>
        </p:nvSpPr>
        <p:spPr>
          <a:xfrm>
            <a:off x="4878940" y="3059910"/>
            <a:ext cx="4335944" cy="400110"/>
          </a:xfrm>
          <a:prstGeom prst="rect">
            <a:avLst/>
          </a:prstGeom>
        </p:spPr>
        <p:txBody>
          <a:bodyPr wrap="square">
            <a:spAutoFit/>
          </a:bodyPr>
          <a:lstStyle/>
          <a:p>
            <a:r>
              <a:rPr lang="zh-CN" altLang="en-US" sz="2000" dirty="0"/>
              <a:t>活体检测的人脸判别时空映射</a:t>
            </a:r>
          </a:p>
        </p:txBody>
      </p:sp>
      <p:sp>
        <p:nvSpPr>
          <p:cNvPr id="5" name="副标题 2">
            <a:extLst>
              <a:ext uri="{FF2B5EF4-FFF2-40B4-BE49-F238E27FC236}">
                <a16:creationId xmlns:a16="http://schemas.microsoft.com/office/drawing/2014/main" id="{316AA33B-D2A6-4BED-9DC7-54C32B4CD635}"/>
              </a:ext>
            </a:extLst>
          </p:cNvPr>
          <p:cNvSpPr txBox="1">
            <a:spLocks/>
          </p:cNvSpPr>
          <p:nvPr/>
        </p:nvSpPr>
        <p:spPr>
          <a:xfrm>
            <a:off x="8795657" y="5302551"/>
            <a:ext cx="2290354" cy="6715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zh-CN" altLang="en-US" dirty="0"/>
              <a:t>                                                                                                       汇报人：刘团团</a:t>
            </a:r>
            <a:r>
              <a:rPr lang="en-US" altLang="zh-CN" dirty="0"/>
              <a:t> </a:t>
            </a:r>
          </a:p>
        </p:txBody>
      </p:sp>
    </p:spTree>
    <p:extLst>
      <p:ext uri="{BB962C8B-B14F-4D97-AF65-F5344CB8AC3E}">
        <p14:creationId xmlns:p14="http://schemas.microsoft.com/office/powerpoint/2010/main" val="44603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E51356-21F7-4093-AAD5-3BDE8342035D}"/>
              </a:ext>
            </a:extLst>
          </p:cNvPr>
          <p:cNvSpPr>
            <a:spLocks noGrp="1"/>
          </p:cNvSpPr>
          <p:nvPr>
            <p:ph idx="1"/>
          </p:nvPr>
        </p:nvSpPr>
        <p:spPr>
          <a:xfrm>
            <a:off x="1752600" y="788953"/>
            <a:ext cx="9699761" cy="3777622"/>
          </a:xfrm>
        </p:spPr>
        <p:txBody>
          <a:bodyPr/>
          <a:lstStyle/>
          <a:p>
            <a:r>
              <a:rPr lang="zh-CN" altLang="en-US" dirty="0"/>
              <a:t>本文</a:t>
            </a:r>
            <a:r>
              <a:rPr lang="zh-CN" altLang="zh-CN" dirty="0"/>
              <a:t>基于脉冲的特征与明显定义活跃度的其他空间和时间信息融合来提高面部反欺骗系统的性能</a:t>
            </a:r>
            <a:r>
              <a:rPr lang="zh-CN" altLang="en-US" dirty="0"/>
              <a:t>。</a:t>
            </a:r>
            <a:endParaRPr lang="en-US" altLang="zh-CN" dirty="0"/>
          </a:p>
          <a:p>
            <a:pPr marL="0" indent="0">
              <a:buNone/>
            </a:pPr>
            <a:r>
              <a:rPr lang="zh-CN" altLang="en-US" dirty="0"/>
              <a:t>基于</a:t>
            </a:r>
            <a:r>
              <a:rPr lang="en-US" altLang="zh-CN" dirty="0"/>
              <a:t>2010</a:t>
            </a:r>
            <a:r>
              <a:rPr lang="zh-CN" altLang="en-US" dirty="0"/>
              <a:t>年发表的</a:t>
            </a:r>
            <a:endParaRPr lang="en-US" altLang="zh-CN" dirty="0"/>
          </a:p>
          <a:p>
            <a:pPr marL="0" indent="0">
              <a:buNone/>
            </a:pPr>
            <a:r>
              <a:rPr lang="en-US" altLang="zh-CN" dirty="0"/>
              <a:t>                         Non-</a:t>
            </a:r>
            <a:r>
              <a:rPr lang="en-US" altLang="zh-CN" dirty="0" err="1"/>
              <a:t>contact,automated</a:t>
            </a:r>
            <a:r>
              <a:rPr lang="en-US" altLang="zh-CN" dirty="0"/>
              <a:t> cardiac pulse measurements using video</a:t>
            </a:r>
          </a:p>
          <a:p>
            <a:pPr marL="0" indent="0">
              <a:buNone/>
            </a:pPr>
            <a:r>
              <a:rPr lang="en-US" altLang="zh-CN" dirty="0"/>
              <a:t>                                 imaging and blind source separation</a:t>
            </a:r>
            <a:endParaRPr lang="zh-CN" altLang="zh-CN" dirty="0"/>
          </a:p>
          <a:p>
            <a:endParaRPr lang="zh-CN" altLang="en-US" dirty="0"/>
          </a:p>
        </p:txBody>
      </p:sp>
      <p:pic>
        <p:nvPicPr>
          <p:cNvPr id="4" name="图片 3">
            <a:extLst>
              <a:ext uri="{FF2B5EF4-FFF2-40B4-BE49-F238E27FC236}">
                <a16:creationId xmlns:a16="http://schemas.microsoft.com/office/drawing/2014/main" id="{9CD964CE-AA21-4885-A76E-A1A8DD832083}"/>
              </a:ext>
            </a:extLst>
          </p:cNvPr>
          <p:cNvPicPr>
            <a:picLocks noChangeAspect="1"/>
          </p:cNvPicPr>
          <p:nvPr/>
        </p:nvPicPr>
        <p:blipFill>
          <a:blip r:embed="rId2"/>
          <a:stretch>
            <a:fillRect/>
          </a:stretch>
        </p:blipFill>
        <p:spPr>
          <a:xfrm>
            <a:off x="6942665" y="2811918"/>
            <a:ext cx="3869267" cy="3509313"/>
          </a:xfrm>
          <a:prstGeom prst="rect">
            <a:avLst/>
          </a:prstGeom>
        </p:spPr>
      </p:pic>
      <p:sp>
        <p:nvSpPr>
          <p:cNvPr id="5" name="矩形 4">
            <a:extLst>
              <a:ext uri="{FF2B5EF4-FFF2-40B4-BE49-F238E27FC236}">
                <a16:creationId xmlns:a16="http://schemas.microsoft.com/office/drawing/2014/main" id="{49765B8D-DD92-4A5C-83C8-D737048E7E79}"/>
              </a:ext>
            </a:extLst>
          </p:cNvPr>
          <p:cNvSpPr/>
          <p:nvPr/>
        </p:nvSpPr>
        <p:spPr>
          <a:xfrm>
            <a:off x="1380068" y="3543068"/>
            <a:ext cx="5222412" cy="1200329"/>
          </a:xfrm>
          <a:prstGeom prst="rect">
            <a:avLst/>
          </a:prstGeom>
        </p:spPr>
        <p:txBody>
          <a:bodyPr wrap="square">
            <a:spAutoFit/>
          </a:bodyPr>
          <a:lstStyle/>
          <a:p>
            <a:r>
              <a:rPr lang="zh-CN" altLang="en-US" dirty="0">
                <a:solidFill>
                  <a:schemeClr val="tx1">
                    <a:lumMod val="75000"/>
                    <a:lumOff val="25000"/>
                  </a:schemeClr>
                </a:solidFill>
              </a:rPr>
              <a:t>在本文中，我们介绍一种新的技术来解决此问题。这种新奇的方法可以应用于人脸彩色视频记录，通过自动人脸跟踪并且基于颜色频段而采用独立成分分析方法进行盲源分离。</a:t>
            </a:r>
          </a:p>
        </p:txBody>
      </p:sp>
    </p:spTree>
    <p:extLst>
      <p:ext uri="{BB962C8B-B14F-4D97-AF65-F5344CB8AC3E}">
        <p14:creationId xmlns:p14="http://schemas.microsoft.com/office/powerpoint/2010/main" val="349689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B525-9831-40A8-8251-7DD355CDD784}"/>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55F02478-FA21-4433-A4BE-B37489293893}"/>
              </a:ext>
            </a:extLst>
          </p:cNvPr>
          <p:cNvPicPr>
            <a:picLocks noGrp="1" noChangeAspect="1"/>
          </p:cNvPicPr>
          <p:nvPr>
            <p:ph idx="1"/>
          </p:nvPr>
        </p:nvPicPr>
        <p:blipFill>
          <a:blip r:embed="rId2"/>
          <a:stretch>
            <a:fillRect/>
          </a:stretch>
        </p:blipFill>
        <p:spPr>
          <a:xfrm>
            <a:off x="1490253" y="624110"/>
            <a:ext cx="9047117" cy="2734491"/>
          </a:xfrm>
          <a:prstGeom prst="rect">
            <a:avLst/>
          </a:prstGeom>
        </p:spPr>
      </p:pic>
      <p:sp>
        <p:nvSpPr>
          <p:cNvPr id="6" name="文本框 5">
            <a:extLst>
              <a:ext uri="{FF2B5EF4-FFF2-40B4-BE49-F238E27FC236}">
                <a16:creationId xmlns:a16="http://schemas.microsoft.com/office/drawing/2014/main" id="{102CEE44-A594-49A5-A53A-55E6E961ADA3}"/>
              </a:ext>
            </a:extLst>
          </p:cNvPr>
          <p:cNvSpPr txBox="1"/>
          <p:nvPr/>
        </p:nvSpPr>
        <p:spPr>
          <a:xfrm>
            <a:off x="2020388" y="4556999"/>
            <a:ext cx="8386354" cy="369332"/>
          </a:xfrm>
          <a:prstGeom prst="rect">
            <a:avLst/>
          </a:prstGeom>
          <a:noFill/>
        </p:spPr>
        <p:txBody>
          <a:bodyPr wrap="square" rtlCol="0">
            <a:spAutoFit/>
          </a:bodyPr>
          <a:lstStyle/>
          <a:p>
            <a:r>
              <a:rPr lang="zh-CN" altLang="en-US" dirty="0"/>
              <a:t>将</a:t>
            </a:r>
            <a:r>
              <a:rPr lang="en-US" altLang="zh-CN" dirty="0"/>
              <a:t>Bandpass </a:t>
            </a:r>
            <a:r>
              <a:rPr lang="en-US" altLang="zh-CN" dirty="0" err="1"/>
              <a:t>Fiter</a:t>
            </a:r>
            <a:r>
              <a:rPr lang="zh-CN" altLang="en-US" dirty="0"/>
              <a:t>的频率范围调为</a:t>
            </a:r>
            <a:r>
              <a:rPr lang="en-US" altLang="zh-CN" dirty="0"/>
              <a:t>[0.7,2.6],</a:t>
            </a:r>
            <a:r>
              <a:rPr lang="zh-CN" altLang="en-US" dirty="0"/>
              <a:t>时间和空间频率会更好的捕获</a:t>
            </a:r>
          </a:p>
        </p:txBody>
      </p:sp>
      <p:sp>
        <p:nvSpPr>
          <p:cNvPr id="7" name="矩形 6">
            <a:extLst>
              <a:ext uri="{FF2B5EF4-FFF2-40B4-BE49-F238E27FC236}">
                <a16:creationId xmlns:a16="http://schemas.microsoft.com/office/drawing/2014/main" id="{962244E1-9455-4D52-B936-F61F0A0316DE}"/>
              </a:ext>
            </a:extLst>
          </p:cNvPr>
          <p:cNvSpPr/>
          <p:nvPr/>
        </p:nvSpPr>
        <p:spPr>
          <a:xfrm>
            <a:off x="2020388" y="3947159"/>
            <a:ext cx="8911687" cy="369332"/>
          </a:xfrm>
          <a:prstGeom prst="rect">
            <a:avLst/>
          </a:prstGeom>
        </p:spPr>
        <p:txBody>
          <a:bodyPr wrap="square">
            <a:spAutoFit/>
          </a:bodyPr>
          <a:lstStyle/>
          <a:p>
            <a:r>
              <a:rPr lang="zh-CN" altLang="en-US" dirty="0">
                <a:solidFill>
                  <a:srgbClr val="333333"/>
                </a:solidFill>
                <a:latin typeface="VrFontsFix"/>
              </a:rPr>
              <a:t>带通滤波器（</a:t>
            </a:r>
            <a:r>
              <a:rPr lang="en-US" altLang="zh-CN" dirty="0">
                <a:solidFill>
                  <a:srgbClr val="333333"/>
                </a:solidFill>
                <a:latin typeface="VrFontsFix"/>
              </a:rPr>
              <a:t>band-pass filter</a:t>
            </a:r>
            <a:r>
              <a:rPr lang="zh-CN" altLang="en-US" dirty="0">
                <a:solidFill>
                  <a:srgbClr val="333333"/>
                </a:solidFill>
                <a:latin typeface="VrFontsFix"/>
              </a:rPr>
              <a:t>）是一个允许特定频段的波通过同时屏蔽其他频段的设备</a:t>
            </a:r>
            <a:endParaRPr lang="zh-CN" altLang="en-US" dirty="0"/>
          </a:p>
        </p:txBody>
      </p:sp>
      <p:pic>
        <p:nvPicPr>
          <p:cNvPr id="8" name="图片 7">
            <a:extLst>
              <a:ext uri="{FF2B5EF4-FFF2-40B4-BE49-F238E27FC236}">
                <a16:creationId xmlns:a16="http://schemas.microsoft.com/office/drawing/2014/main" id="{754524C0-EFE3-4B46-8602-E8E80A84C710}"/>
              </a:ext>
            </a:extLst>
          </p:cNvPr>
          <p:cNvPicPr>
            <a:picLocks noChangeAspect="1"/>
          </p:cNvPicPr>
          <p:nvPr/>
        </p:nvPicPr>
        <p:blipFill>
          <a:blip r:embed="rId3"/>
          <a:stretch>
            <a:fillRect/>
          </a:stretch>
        </p:blipFill>
        <p:spPr>
          <a:xfrm>
            <a:off x="6963910" y="5424366"/>
            <a:ext cx="3000000" cy="809524"/>
          </a:xfrm>
          <a:prstGeom prst="rect">
            <a:avLst/>
          </a:prstGeom>
        </p:spPr>
      </p:pic>
    </p:spTree>
    <p:extLst>
      <p:ext uri="{BB962C8B-B14F-4D97-AF65-F5344CB8AC3E}">
        <p14:creationId xmlns:p14="http://schemas.microsoft.com/office/powerpoint/2010/main" val="408201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FD7A8-B76C-481F-96FB-E99AA8B25BB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836E10C4-E996-418A-8C57-A922AD0C89B0}"/>
              </a:ext>
            </a:extLst>
          </p:cNvPr>
          <p:cNvPicPr>
            <a:picLocks noGrp="1" noChangeAspect="1"/>
          </p:cNvPicPr>
          <p:nvPr>
            <p:ph idx="1"/>
          </p:nvPr>
        </p:nvPicPr>
        <p:blipFill>
          <a:blip r:embed="rId2"/>
          <a:stretch>
            <a:fillRect/>
          </a:stretch>
        </p:blipFill>
        <p:spPr>
          <a:xfrm>
            <a:off x="3742801" y="1010195"/>
            <a:ext cx="5493528" cy="3778250"/>
          </a:xfrm>
          <a:prstGeom prst="rect">
            <a:avLst/>
          </a:prstGeom>
        </p:spPr>
      </p:pic>
    </p:spTree>
    <p:extLst>
      <p:ext uri="{BB962C8B-B14F-4D97-AF65-F5344CB8AC3E}">
        <p14:creationId xmlns:p14="http://schemas.microsoft.com/office/powerpoint/2010/main" val="323096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E9E18-BE2E-4E51-8784-8C843BED7D73}"/>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D288A5E6-7D14-4845-8AE4-7D5E9B4C8031}"/>
              </a:ext>
            </a:extLst>
          </p:cNvPr>
          <p:cNvPicPr>
            <a:picLocks noGrp="1" noChangeAspect="1"/>
          </p:cNvPicPr>
          <p:nvPr>
            <p:ph idx="1"/>
          </p:nvPr>
        </p:nvPicPr>
        <p:blipFill>
          <a:blip r:embed="rId2"/>
          <a:stretch>
            <a:fillRect/>
          </a:stretch>
        </p:blipFill>
        <p:spPr>
          <a:xfrm>
            <a:off x="1641105" y="1702484"/>
            <a:ext cx="4367809" cy="3083740"/>
          </a:xfrm>
          <a:prstGeom prst="rect">
            <a:avLst/>
          </a:prstGeom>
        </p:spPr>
      </p:pic>
      <p:pic>
        <p:nvPicPr>
          <p:cNvPr id="5" name="图片 4">
            <a:extLst>
              <a:ext uri="{FF2B5EF4-FFF2-40B4-BE49-F238E27FC236}">
                <a16:creationId xmlns:a16="http://schemas.microsoft.com/office/drawing/2014/main" id="{A27EBD35-5FF0-43F1-AE2B-B55AA221E3C8}"/>
              </a:ext>
            </a:extLst>
          </p:cNvPr>
          <p:cNvPicPr>
            <a:picLocks noChangeAspect="1"/>
          </p:cNvPicPr>
          <p:nvPr/>
        </p:nvPicPr>
        <p:blipFill>
          <a:blip r:embed="rId3"/>
          <a:stretch>
            <a:fillRect/>
          </a:stretch>
        </p:blipFill>
        <p:spPr>
          <a:xfrm>
            <a:off x="6740551" y="1702484"/>
            <a:ext cx="4367809" cy="3083740"/>
          </a:xfrm>
          <a:prstGeom prst="rect">
            <a:avLst/>
          </a:prstGeom>
        </p:spPr>
      </p:pic>
      <p:sp>
        <p:nvSpPr>
          <p:cNvPr id="6" name="文本框 5">
            <a:extLst>
              <a:ext uri="{FF2B5EF4-FFF2-40B4-BE49-F238E27FC236}">
                <a16:creationId xmlns:a16="http://schemas.microsoft.com/office/drawing/2014/main" id="{EE200E37-1B84-43AE-9AE0-667603EBE082}"/>
              </a:ext>
            </a:extLst>
          </p:cNvPr>
          <p:cNvSpPr txBox="1"/>
          <p:nvPr/>
        </p:nvSpPr>
        <p:spPr>
          <a:xfrm>
            <a:off x="7397111" y="5155516"/>
            <a:ext cx="5207725" cy="369332"/>
          </a:xfrm>
          <a:prstGeom prst="rect">
            <a:avLst/>
          </a:prstGeom>
          <a:noFill/>
        </p:spPr>
        <p:txBody>
          <a:bodyPr wrap="square" rtlCol="0">
            <a:spAutoFit/>
          </a:bodyPr>
          <a:lstStyle/>
          <a:p>
            <a:r>
              <a:rPr lang="zh-CN" altLang="en-US" dirty="0"/>
              <a:t>最后通过</a:t>
            </a:r>
            <a:r>
              <a:rPr lang="en-US" altLang="zh-CN" dirty="0" err="1"/>
              <a:t>softmax</a:t>
            </a:r>
            <a:r>
              <a:rPr lang="zh-CN" altLang="en-US" dirty="0"/>
              <a:t>分类</a:t>
            </a:r>
            <a:endParaRPr lang="en-US" altLang="zh-CN" dirty="0"/>
          </a:p>
        </p:txBody>
      </p:sp>
    </p:spTree>
    <p:extLst>
      <p:ext uri="{BB962C8B-B14F-4D97-AF65-F5344CB8AC3E}">
        <p14:creationId xmlns:p14="http://schemas.microsoft.com/office/powerpoint/2010/main" val="122160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47EED-81B8-4158-B14F-8C3E5AC53478}"/>
              </a:ext>
            </a:extLst>
          </p:cNvPr>
          <p:cNvSpPr>
            <a:spLocks noGrp="1"/>
          </p:cNvSpPr>
          <p:nvPr>
            <p:ph type="title"/>
          </p:nvPr>
        </p:nvSpPr>
        <p:spPr>
          <a:xfrm>
            <a:off x="1640156" y="446310"/>
            <a:ext cx="2313777" cy="595090"/>
          </a:xfrm>
        </p:spPr>
        <p:txBody>
          <a:bodyPr>
            <a:normAutofit/>
          </a:bodyPr>
          <a:lstStyle/>
          <a:p>
            <a:r>
              <a:rPr lang="zh-CN" altLang="en-US" sz="2400" b="1" dirty="0"/>
              <a:t>实验结果分析</a:t>
            </a:r>
          </a:p>
        </p:txBody>
      </p:sp>
      <p:sp>
        <p:nvSpPr>
          <p:cNvPr id="3" name="内容占位符 2">
            <a:extLst>
              <a:ext uri="{FF2B5EF4-FFF2-40B4-BE49-F238E27FC236}">
                <a16:creationId xmlns:a16="http://schemas.microsoft.com/office/drawing/2014/main" id="{7F6358FB-4837-4919-BA73-3556BA4D59EB}"/>
              </a:ext>
            </a:extLst>
          </p:cNvPr>
          <p:cNvSpPr>
            <a:spLocks noGrp="1"/>
          </p:cNvSpPr>
          <p:nvPr>
            <p:ph idx="1"/>
          </p:nvPr>
        </p:nvSpPr>
        <p:spPr>
          <a:xfrm>
            <a:off x="2047346" y="1202266"/>
            <a:ext cx="8915400" cy="3777622"/>
          </a:xfrm>
        </p:spPr>
        <p:txBody>
          <a:bodyPr/>
          <a:lstStyle/>
          <a:p>
            <a:r>
              <a:rPr lang="zh-CN" altLang="en-US" dirty="0"/>
              <a:t>基于两种测试方法，</a:t>
            </a:r>
            <a:r>
              <a:rPr lang="en-US" altLang="zh-CN" dirty="0"/>
              <a:t>intra-test</a:t>
            </a:r>
            <a:r>
              <a:rPr lang="zh-CN" altLang="en-US" dirty="0"/>
              <a:t>和</a:t>
            </a:r>
            <a:r>
              <a:rPr lang="en-US" altLang="zh-CN" dirty="0"/>
              <a:t>inter-test</a:t>
            </a:r>
            <a:r>
              <a:rPr lang="zh-CN" altLang="en-US" dirty="0"/>
              <a:t>。</a:t>
            </a:r>
            <a:endParaRPr lang="en-US" altLang="zh-CN" dirty="0"/>
          </a:p>
          <a:p>
            <a:r>
              <a:rPr lang="en-US" altLang="zh-CN" dirty="0"/>
              <a:t>Intra-test</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Inter-test</a:t>
            </a:r>
            <a:r>
              <a:rPr lang="zh-CN" altLang="en-US" dirty="0"/>
              <a:t>：</a:t>
            </a:r>
            <a:endParaRPr lang="en-US" altLang="zh-CN" dirty="0"/>
          </a:p>
          <a:p>
            <a:endParaRPr lang="zh-CN" altLang="en-US" dirty="0"/>
          </a:p>
        </p:txBody>
      </p:sp>
      <p:pic>
        <p:nvPicPr>
          <p:cNvPr id="4" name="图片 3">
            <a:extLst>
              <a:ext uri="{FF2B5EF4-FFF2-40B4-BE49-F238E27FC236}">
                <a16:creationId xmlns:a16="http://schemas.microsoft.com/office/drawing/2014/main" id="{C1C0F884-30ED-403B-BCF3-2E6F56BAC487}"/>
              </a:ext>
            </a:extLst>
          </p:cNvPr>
          <p:cNvPicPr>
            <a:picLocks noChangeAspect="1"/>
          </p:cNvPicPr>
          <p:nvPr/>
        </p:nvPicPr>
        <p:blipFill>
          <a:blip r:embed="rId2"/>
          <a:stretch>
            <a:fillRect/>
          </a:stretch>
        </p:blipFill>
        <p:spPr>
          <a:xfrm>
            <a:off x="3135712" y="2137411"/>
            <a:ext cx="6561905" cy="1685714"/>
          </a:xfrm>
          <a:prstGeom prst="rect">
            <a:avLst/>
          </a:prstGeom>
        </p:spPr>
      </p:pic>
      <p:pic>
        <p:nvPicPr>
          <p:cNvPr id="5" name="图片 4">
            <a:extLst>
              <a:ext uri="{FF2B5EF4-FFF2-40B4-BE49-F238E27FC236}">
                <a16:creationId xmlns:a16="http://schemas.microsoft.com/office/drawing/2014/main" id="{86D29489-5682-4A27-886D-5D5246B63147}"/>
              </a:ext>
            </a:extLst>
          </p:cNvPr>
          <p:cNvPicPr>
            <a:picLocks noChangeAspect="1"/>
          </p:cNvPicPr>
          <p:nvPr/>
        </p:nvPicPr>
        <p:blipFill>
          <a:blip r:embed="rId3"/>
          <a:stretch>
            <a:fillRect/>
          </a:stretch>
        </p:blipFill>
        <p:spPr>
          <a:xfrm>
            <a:off x="3135713" y="4491195"/>
            <a:ext cx="6561904" cy="2103257"/>
          </a:xfrm>
          <a:prstGeom prst="rect">
            <a:avLst/>
          </a:prstGeom>
        </p:spPr>
      </p:pic>
    </p:spTree>
    <p:extLst>
      <p:ext uri="{BB962C8B-B14F-4D97-AF65-F5344CB8AC3E}">
        <p14:creationId xmlns:p14="http://schemas.microsoft.com/office/powerpoint/2010/main" val="199241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6E588-AD8E-44ED-A06B-832480FCB91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94DC3158-418F-40AB-9906-61B41178E548}"/>
              </a:ext>
            </a:extLst>
          </p:cNvPr>
          <p:cNvPicPr>
            <a:picLocks noGrp="1" noChangeAspect="1"/>
          </p:cNvPicPr>
          <p:nvPr>
            <p:ph idx="1"/>
          </p:nvPr>
        </p:nvPicPr>
        <p:blipFill>
          <a:blip r:embed="rId2"/>
          <a:stretch>
            <a:fillRect/>
          </a:stretch>
        </p:blipFill>
        <p:spPr>
          <a:xfrm>
            <a:off x="3042569" y="1586143"/>
            <a:ext cx="6247619" cy="3685714"/>
          </a:xfrm>
          <a:prstGeom prst="rect">
            <a:avLst/>
          </a:prstGeom>
        </p:spPr>
      </p:pic>
    </p:spTree>
    <p:extLst>
      <p:ext uri="{BB962C8B-B14F-4D97-AF65-F5344CB8AC3E}">
        <p14:creationId xmlns:p14="http://schemas.microsoft.com/office/powerpoint/2010/main" val="2571343589"/>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TotalTime>
  <Words>198</Words>
  <Application>Microsoft Office PowerPoint</Application>
  <PresentationFormat>宽屏</PresentationFormat>
  <Paragraphs>23</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VrFontsFix</vt:lpstr>
      <vt:lpstr>幼圆</vt:lpstr>
      <vt:lpstr>Arial</vt:lpstr>
      <vt:lpstr>Century Gothic</vt:lpstr>
      <vt:lpstr>Wingdings 3</vt:lpstr>
      <vt:lpstr>丝状</vt:lpstr>
      <vt:lpstr>             A Discriminative         Spatio-temporal Mapping of Face               for Liveness Detection</vt:lpstr>
      <vt:lpstr>PowerPoint 演示文稿</vt:lpstr>
      <vt:lpstr>PowerPoint 演示文稿</vt:lpstr>
      <vt:lpstr>PowerPoint 演示文稿</vt:lpstr>
      <vt:lpstr>PowerPoint 演示文稿</vt:lpstr>
      <vt:lpstr>实验结果分析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Discriminative  Spatio-temporal Mapping of                  Face for Liveness Detection</dc:title>
  <dc:creator>China</dc:creator>
  <cp:lastModifiedBy>China</cp:lastModifiedBy>
  <cp:revision>24</cp:revision>
  <dcterms:created xsi:type="dcterms:W3CDTF">2018-05-28T07:18:48Z</dcterms:created>
  <dcterms:modified xsi:type="dcterms:W3CDTF">2018-05-28T08:24:12Z</dcterms:modified>
</cp:coreProperties>
</file>