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E219AC5-0803-4423-8920-7D7FE7FDBB17}">
          <p14:sldIdLst>
            <p14:sldId id="256"/>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D200222-6ACF-4C89-A619-5D612997AFEF}" type="datetimeFigureOut">
              <a:rPr lang="zh-CN" altLang="en-US" smtClean="0"/>
              <a:t>2018/5/21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52BC59-3CE6-4D95-94DF-7A9749C10092}" type="slidenum">
              <a:rPr lang="zh-CN" altLang="en-US" smtClean="0"/>
              <a:t>‹#›</a:t>
            </a:fld>
            <a:endParaRPr lang="zh-CN" altLang="en-US"/>
          </a:p>
        </p:txBody>
      </p:sp>
    </p:spTree>
    <p:extLst>
      <p:ext uri="{BB962C8B-B14F-4D97-AF65-F5344CB8AC3E}">
        <p14:creationId xmlns:p14="http://schemas.microsoft.com/office/powerpoint/2010/main" val="396732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D200222-6ACF-4C89-A619-5D612997AFEF}" type="datetimeFigureOut">
              <a:rPr lang="zh-CN" altLang="en-US" smtClean="0"/>
              <a:t>2018/5/21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52BC59-3CE6-4D95-94DF-7A9749C10092}" type="slidenum">
              <a:rPr lang="zh-CN" altLang="en-US" smtClean="0"/>
              <a:t>‹#›</a:t>
            </a:fld>
            <a:endParaRPr lang="zh-CN" altLang="en-US"/>
          </a:p>
        </p:txBody>
      </p:sp>
    </p:spTree>
    <p:extLst>
      <p:ext uri="{BB962C8B-B14F-4D97-AF65-F5344CB8AC3E}">
        <p14:creationId xmlns:p14="http://schemas.microsoft.com/office/powerpoint/2010/main" val="405317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D200222-6ACF-4C89-A619-5D612997AFEF}" type="datetimeFigureOut">
              <a:rPr lang="zh-CN" altLang="en-US" smtClean="0"/>
              <a:t>2018/5/21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52BC59-3CE6-4D95-94DF-7A9749C10092}"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88607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D200222-6ACF-4C89-A619-5D612997AFEF}" type="datetimeFigureOut">
              <a:rPr lang="zh-CN" altLang="en-US" smtClean="0"/>
              <a:t>2018/5/21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52BC59-3CE6-4D95-94DF-7A9749C10092}" type="slidenum">
              <a:rPr lang="zh-CN" altLang="en-US" smtClean="0"/>
              <a:t>‹#›</a:t>
            </a:fld>
            <a:endParaRPr lang="zh-CN" altLang="en-US"/>
          </a:p>
        </p:txBody>
      </p:sp>
    </p:spTree>
    <p:extLst>
      <p:ext uri="{BB962C8B-B14F-4D97-AF65-F5344CB8AC3E}">
        <p14:creationId xmlns:p14="http://schemas.microsoft.com/office/powerpoint/2010/main" val="1507799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D200222-6ACF-4C89-A619-5D612997AFEF}" type="datetimeFigureOut">
              <a:rPr lang="zh-CN" altLang="en-US" smtClean="0"/>
              <a:t>2018/5/21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52BC59-3CE6-4D95-94DF-7A9749C10092}"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8398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D200222-6ACF-4C89-A619-5D612997AFEF}" type="datetimeFigureOut">
              <a:rPr lang="zh-CN" altLang="en-US" smtClean="0"/>
              <a:t>2018/5/21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52BC59-3CE6-4D95-94DF-7A9749C10092}" type="slidenum">
              <a:rPr lang="zh-CN" altLang="en-US" smtClean="0"/>
              <a:t>‹#›</a:t>
            </a:fld>
            <a:endParaRPr lang="zh-CN" altLang="en-US"/>
          </a:p>
        </p:txBody>
      </p:sp>
    </p:spTree>
    <p:extLst>
      <p:ext uri="{BB962C8B-B14F-4D97-AF65-F5344CB8AC3E}">
        <p14:creationId xmlns:p14="http://schemas.microsoft.com/office/powerpoint/2010/main" val="1063915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200222-6ACF-4C89-A619-5D612997AFEF}" type="datetimeFigureOut">
              <a:rPr lang="zh-CN" altLang="en-US" smtClean="0"/>
              <a:t>2018/5/21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52BC59-3CE6-4D95-94DF-7A9749C10092}" type="slidenum">
              <a:rPr lang="zh-CN" altLang="en-US" smtClean="0"/>
              <a:t>‹#›</a:t>
            </a:fld>
            <a:endParaRPr lang="zh-CN" altLang="en-US"/>
          </a:p>
        </p:txBody>
      </p:sp>
    </p:spTree>
    <p:extLst>
      <p:ext uri="{BB962C8B-B14F-4D97-AF65-F5344CB8AC3E}">
        <p14:creationId xmlns:p14="http://schemas.microsoft.com/office/powerpoint/2010/main" val="2260206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200222-6ACF-4C89-A619-5D612997AFEF}" type="datetimeFigureOut">
              <a:rPr lang="zh-CN" altLang="en-US" smtClean="0"/>
              <a:t>2018/5/21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52BC59-3CE6-4D95-94DF-7A9749C10092}" type="slidenum">
              <a:rPr lang="zh-CN" altLang="en-US" smtClean="0"/>
              <a:t>‹#›</a:t>
            </a:fld>
            <a:endParaRPr lang="zh-CN" altLang="en-US"/>
          </a:p>
        </p:txBody>
      </p:sp>
    </p:spTree>
    <p:extLst>
      <p:ext uri="{BB962C8B-B14F-4D97-AF65-F5344CB8AC3E}">
        <p14:creationId xmlns:p14="http://schemas.microsoft.com/office/powerpoint/2010/main" val="382345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200222-6ACF-4C89-A619-5D612997AFEF}" type="datetimeFigureOut">
              <a:rPr lang="zh-CN" altLang="en-US" smtClean="0"/>
              <a:t>2018/5/21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52BC59-3CE6-4D95-94DF-7A9749C10092}" type="slidenum">
              <a:rPr lang="zh-CN" altLang="en-US" smtClean="0"/>
              <a:t>‹#›</a:t>
            </a:fld>
            <a:endParaRPr lang="zh-CN" altLang="en-US"/>
          </a:p>
        </p:txBody>
      </p:sp>
    </p:spTree>
    <p:extLst>
      <p:ext uri="{BB962C8B-B14F-4D97-AF65-F5344CB8AC3E}">
        <p14:creationId xmlns:p14="http://schemas.microsoft.com/office/powerpoint/2010/main" val="29667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D200222-6ACF-4C89-A619-5D612997AFEF}" type="datetimeFigureOut">
              <a:rPr lang="zh-CN" altLang="en-US" smtClean="0"/>
              <a:t>2018/5/21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52BC59-3CE6-4D95-94DF-7A9749C10092}" type="slidenum">
              <a:rPr lang="zh-CN" altLang="en-US" smtClean="0"/>
              <a:t>‹#›</a:t>
            </a:fld>
            <a:endParaRPr lang="zh-CN" altLang="en-US"/>
          </a:p>
        </p:txBody>
      </p:sp>
    </p:spTree>
    <p:extLst>
      <p:ext uri="{BB962C8B-B14F-4D97-AF65-F5344CB8AC3E}">
        <p14:creationId xmlns:p14="http://schemas.microsoft.com/office/powerpoint/2010/main" val="408318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D200222-6ACF-4C89-A619-5D612997AFEF}" type="datetimeFigureOut">
              <a:rPr lang="zh-CN" altLang="en-US" smtClean="0"/>
              <a:t>2018/5/21 Monday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52BC59-3CE6-4D95-94DF-7A9749C10092}" type="slidenum">
              <a:rPr lang="zh-CN" altLang="en-US" smtClean="0"/>
              <a:t>‹#›</a:t>
            </a:fld>
            <a:endParaRPr lang="zh-CN" altLang="en-US"/>
          </a:p>
        </p:txBody>
      </p:sp>
    </p:spTree>
    <p:extLst>
      <p:ext uri="{BB962C8B-B14F-4D97-AF65-F5344CB8AC3E}">
        <p14:creationId xmlns:p14="http://schemas.microsoft.com/office/powerpoint/2010/main" val="186442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D200222-6ACF-4C89-A619-5D612997AFEF}" type="datetimeFigureOut">
              <a:rPr lang="zh-CN" altLang="en-US" smtClean="0"/>
              <a:t>2018/5/21 Monday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852BC59-3CE6-4D95-94DF-7A9749C10092}" type="slidenum">
              <a:rPr lang="zh-CN" altLang="en-US" smtClean="0"/>
              <a:t>‹#›</a:t>
            </a:fld>
            <a:endParaRPr lang="zh-CN" altLang="en-US"/>
          </a:p>
        </p:txBody>
      </p:sp>
    </p:spTree>
    <p:extLst>
      <p:ext uri="{BB962C8B-B14F-4D97-AF65-F5344CB8AC3E}">
        <p14:creationId xmlns:p14="http://schemas.microsoft.com/office/powerpoint/2010/main" val="404369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D200222-6ACF-4C89-A619-5D612997AFEF}" type="datetimeFigureOut">
              <a:rPr lang="zh-CN" altLang="en-US" smtClean="0"/>
              <a:t>2018/5/21 Monday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852BC59-3CE6-4D95-94DF-7A9749C10092}" type="slidenum">
              <a:rPr lang="zh-CN" altLang="en-US" smtClean="0"/>
              <a:t>‹#›</a:t>
            </a:fld>
            <a:endParaRPr lang="zh-CN" altLang="en-US"/>
          </a:p>
        </p:txBody>
      </p:sp>
    </p:spTree>
    <p:extLst>
      <p:ext uri="{BB962C8B-B14F-4D97-AF65-F5344CB8AC3E}">
        <p14:creationId xmlns:p14="http://schemas.microsoft.com/office/powerpoint/2010/main" val="409083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00222-6ACF-4C89-A619-5D612997AFEF}" type="datetimeFigureOut">
              <a:rPr lang="zh-CN" altLang="en-US" smtClean="0"/>
              <a:t>2018/5/21 Monday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852BC59-3CE6-4D95-94DF-7A9749C10092}" type="slidenum">
              <a:rPr lang="zh-CN" altLang="en-US" smtClean="0"/>
              <a:t>‹#›</a:t>
            </a:fld>
            <a:endParaRPr lang="zh-CN" altLang="en-US"/>
          </a:p>
        </p:txBody>
      </p:sp>
    </p:spTree>
    <p:extLst>
      <p:ext uri="{BB962C8B-B14F-4D97-AF65-F5344CB8AC3E}">
        <p14:creationId xmlns:p14="http://schemas.microsoft.com/office/powerpoint/2010/main" val="12917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D200222-6ACF-4C89-A619-5D612997AFEF}" type="datetimeFigureOut">
              <a:rPr lang="zh-CN" altLang="en-US" smtClean="0"/>
              <a:t>2018/5/21 Monday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52BC59-3CE6-4D95-94DF-7A9749C10092}" type="slidenum">
              <a:rPr lang="zh-CN" altLang="en-US" smtClean="0"/>
              <a:t>‹#›</a:t>
            </a:fld>
            <a:endParaRPr lang="zh-CN" altLang="en-US"/>
          </a:p>
        </p:txBody>
      </p:sp>
    </p:spTree>
    <p:extLst>
      <p:ext uri="{BB962C8B-B14F-4D97-AF65-F5344CB8AC3E}">
        <p14:creationId xmlns:p14="http://schemas.microsoft.com/office/powerpoint/2010/main" val="1781167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D200222-6ACF-4C89-A619-5D612997AFEF}" type="datetimeFigureOut">
              <a:rPr lang="zh-CN" altLang="en-US" smtClean="0"/>
              <a:t>2018/5/21 Monday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52BC59-3CE6-4D95-94DF-7A9749C10092}" type="slidenum">
              <a:rPr lang="zh-CN" altLang="en-US" smtClean="0"/>
              <a:t>‹#›</a:t>
            </a:fld>
            <a:endParaRPr lang="zh-CN" altLang="en-US"/>
          </a:p>
        </p:txBody>
      </p:sp>
    </p:spTree>
    <p:extLst>
      <p:ext uri="{BB962C8B-B14F-4D97-AF65-F5344CB8AC3E}">
        <p14:creationId xmlns:p14="http://schemas.microsoft.com/office/powerpoint/2010/main" val="2483476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200222-6ACF-4C89-A619-5D612997AFEF}" type="datetimeFigureOut">
              <a:rPr lang="zh-CN" altLang="en-US" smtClean="0"/>
              <a:t>2018/5/21 Monday</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52BC59-3CE6-4D95-94DF-7A9749C10092}" type="slidenum">
              <a:rPr lang="zh-CN" altLang="en-US" smtClean="0"/>
              <a:t>‹#›</a:t>
            </a:fld>
            <a:endParaRPr lang="zh-CN" altLang="en-US"/>
          </a:p>
        </p:txBody>
      </p:sp>
    </p:spTree>
    <p:extLst>
      <p:ext uri="{BB962C8B-B14F-4D97-AF65-F5344CB8AC3E}">
        <p14:creationId xmlns:p14="http://schemas.microsoft.com/office/powerpoint/2010/main" val="3524008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90550" y="1747318"/>
            <a:ext cx="8011024" cy="1425331"/>
          </a:xfrm>
        </p:spPr>
        <p:txBody>
          <a:bodyPr/>
          <a:lstStyle/>
          <a:p>
            <a:r>
              <a:rPr lang="en-US" altLang="zh-CN" sz="3200" dirty="0"/>
              <a:t>Face liveness detection </a:t>
            </a:r>
            <a:r>
              <a:rPr lang="en-US" altLang="zh-CN" sz="3200" dirty="0" smtClean="0"/>
              <a:t>using</a:t>
            </a:r>
            <a:br>
              <a:rPr lang="en-US" altLang="zh-CN" sz="3200" dirty="0" smtClean="0"/>
            </a:br>
            <a:r>
              <a:rPr lang="en-US" altLang="zh-CN" sz="3200" dirty="0" smtClean="0"/>
              <a:t> </a:t>
            </a:r>
            <a:r>
              <a:rPr lang="en-US" altLang="zh-CN" sz="3200" dirty="0"/>
              <a:t>color gradient features</a:t>
            </a:r>
            <a:endParaRPr lang="zh-CN" altLang="en-US" sz="3200" dirty="0"/>
          </a:p>
        </p:txBody>
      </p:sp>
      <p:sp>
        <p:nvSpPr>
          <p:cNvPr id="3" name="副标题 2"/>
          <p:cNvSpPr>
            <a:spLocks noGrp="1"/>
          </p:cNvSpPr>
          <p:nvPr>
            <p:ph type="subTitle" idx="1"/>
          </p:nvPr>
        </p:nvSpPr>
        <p:spPr>
          <a:xfrm>
            <a:off x="7396681" y="4793217"/>
            <a:ext cx="1732465" cy="484953"/>
          </a:xfrm>
        </p:spPr>
        <p:txBody>
          <a:bodyPr/>
          <a:lstStyle/>
          <a:p>
            <a:r>
              <a:rPr lang="zh-CN" altLang="en-US" dirty="0" smtClean="0"/>
              <a:t>刘团团</a:t>
            </a:r>
            <a:endParaRPr lang="zh-CN" altLang="en-US" dirty="0"/>
          </a:p>
        </p:txBody>
      </p:sp>
      <p:sp>
        <p:nvSpPr>
          <p:cNvPr id="4" name="副标题 2"/>
          <p:cNvSpPr txBox="1">
            <a:spLocks/>
          </p:cNvSpPr>
          <p:nvPr/>
        </p:nvSpPr>
        <p:spPr>
          <a:xfrm>
            <a:off x="3719464" y="3741935"/>
            <a:ext cx="5569391" cy="97187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altLang="zh-CN" dirty="0" err="1"/>
              <a:t>Jixiang</a:t>
            </a:r>
            <a:r>
              <a:rPr lang="en-US" altLang="zh-CN" dirty="0"/>
              <a:t> </a:t>
            </a:r>
            <a:r>
              <a:rPr lang="en-US" altLang="zh-CN" dirty="0" smtClean="0"/>
              <a:t>Dong</a:t>
            </a:r>
            <a:r>
              <a:rPr lang="zh-CN" altLang="en-US" dirty="0" smtClean="0"/>
              <a:t>，</a:t>
            </a:r>
            <a:r>
              <a:rPr lang="en-US" altLang="zh-CN" dirty="0" err="1"/>
              <a:t>Chunwei</a:t>
            </a:r>
            <a:r>
              <a:rPr lang="en-US" altLang="zh-CN" dirty="0"/>
              <a:t> </a:t>
            </a:r>
            <a:r>
              <a:rPr lang="en-US" altLang="zh-CN" dirty="0" smtClean="0"/>
              <a:t>Tian</a:t>
            </a:r>
            <a:r>
              <a:rPr lang="zh-CN" altLang="en-US" dirty="0" smtClean="0"/>
              <a:t>，</a:t>
            </a:r>
            <a:r>
              <a:rPr lang="en-US" altLang="zh-CN" dirty="0"/>
              <a:t>Yong </a:t>
            </a:r>
            <a:r>
              <a:rPr lang="en-US" altLang="zh-CN" dirty="0" smtClean="0"/>
              <a:t>Xu</a:t>
            </a:r>
          </a:p>
          <a:p>
            <a:r>
              <a:rPr lang="en-US" altLang="zh-CN" dirty="0"/>
              <a:t>Harbin Institute of Technology</a:t>
            </a:r>
            <a:endParaRPr lang="en-US" altLang="zh-CN" dirty="0" smtClean="0"/>
          </a:p>
          <a:p>
            <a:endParaRPr lang="zh-CN" altLang="en-US" dirty="0"/>
          </a:p>
        </p:txBody>
      </p:sp>
      <p:sp>
        <p:nvSpPr>
          <p:cNvPr id="5" name="矩形 4"/>
          <p:cNvSpPr/>
          <p:nvPr/>
        </p:nvSpPr>
        <p:spPr>
          <a:xfrm>
            <a:off x="1101504" y="353582"/>
            <a:ext cx="6096000" cy="646331"/>
          </a:xfrm>
          <a:prstGeom prst="rect">
            <a:avLst/>
          </a:prstGeom>
        </p:spPr>
        <p:txBody>
          <a:bodyPr>
            <a:spAutoFit/>
          </a:bodyPr>
          <a:lstStyle/>
          <a:p>
            <a:r>
              <a:rPr lang="en-US" altLang="zh-CN" dirty="0" smtClean="0"/>
              <a:t>2017 International Conference on Security, Pattern </a:t>
            </a:r>
            <a:r>
              <a:rPr lang="en-US" altLang="zh-CN" dirty="0" err="1" smtClean="0"/>
              <a:t>Analysis,and</a:t>
            </a:r>
            <a:r>
              <a:rPr lang="en-US" altLang="zh-CN" dirty="0" smtClean="0"/>
              <a:t> Cybernetics (SPAC</a:t>
            </a:r>
            <a:r>
              <a:rPr lang="en-US" altLang="zh-CN" dirty="0"/>
              <a:t>)</a:t>
            </a:r>
            <a:endParaRPr lang="zh-CN" altLang="en-US" dirty="0"/>
          </a:p>
        </p:txBody>
      </p:sp>
    </p:spTree>
    <p:extLst>
      <p:ext uri="{BB962C8B-B14F-4D97-AF65-F5344CB8AC3E}">
        <p14:creationId xmlns:p14="http://schemas.microsoft.com/office/powerpoint/2010/main" val="2390552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4784" y="796705"/>
            <a:ext cx="8596668" cy="5540721"/>
          </a:xfrm>
        </p:spPr>
        <p:txBody>
          <a:bodyPr>
            <a:normAutofit/>
          </a:bodyPr>
          <a:lstStyle/>
          <a:p>
            <a:r>
              <a:rPr lang="zh-CN" altLang="en-US" dirty="0"/>
              <a:t>活体</a:t>
            </a:r>
            <a:r>
              <a:rPr lang="zh-CN" altLang="en-US" dirty="0" smtClean="0"/>
              <a:t>检测常用三种方法：</a:t>
            </a:r>
            <a:endParaRPr lang="en-US" altLang="zh-CN" dirty="0" smtClean="0"/>
          </a:p>
          <a:p>
            <a:endParaRPr lang="en-US" altLang="zh-CN" dirty="0" smtClean="0"/>
          </a:p>
          <a:p>
            <a:r>
              <a:rPr lang="en-US" altLang="zh-CN" dirty="0" smtClean="0">
                <a:solidFill>
                  <a:srgbClr val="002060"/>
                </a:solidFill>
              </a:rPr>
              <a:t>motion-based methods</a:t>
            </a:r>
          </a:p>
          <a:p>
            <a:r>
              <a:rPr lang="en-US" altLang="zh-CN" dirty="0"/>
              <a:t> </a:t>
            </a:r>
            <a:r>
              <a:rPr lang="en-US" altLang="zh-CN" dirty="0" smtClean="0"/>
              <a:t>     </a:t>
            </a:r>
            <a:r>
              <a:rPr lang="zh-CN" altLang="zh-CN" dirty="0" smtClean="0"/>
              <a:t>眨眼</a:t>
            </a:r>
            <a:r>
              <a:rPr lang="zh-CN" altLang="zh-CN" dirty="0"/>
              <a:t>，嘴唇移动，头部旋转。缺点是，他们无法防止</a:t>
            </a:r>
            <a:r>
              <a:rPr lang="en-US" altLang="zh-CN" dirty="0"/>
              <a:t>CASIA</a:t>
            </a:r>
            <a:r>
              <a:rPr lang="zh-CN" altLang="zh-CN" dirty="0"/>
              <a:t>面临反欺骗</a:t>
            </a:r>
            <a:r>
              <a:rPr lang="zh-CN" altLang="zh-CN" dirty="0" smtClean="0"/>
              <a:t>数据库中</a:t>
            </a:r>
            <a:r>
              <a:rPr lang="zh-CN" altLang="zh-CN" dirty="0"/>
              <a:t>存在的修改过的攻击，例如裁剪的眼睛或裁剪后的照片。这种方法也包含了利用前景和背景区域之间的面部运动的差异的方法，他们利用光流检测运动相关性和</a:t>
            </a:r>
            <a:r>
              <a:rPr lang="zh-CN" altLang="zh-CN" dirty="0" smtClean="0"/>
              <a:t>面部表情</a:t>
            </a:r>
            <a:endParaRPr lang="en-US" altLang="zh-CN" dirty="0" smtClean="0"/>
          </a:p>
          <a:p>
            <a:endParaRPr lang="en-US" altLang="zh-CN" dirty="0" smtClean="0"/>
          </a:p>
          <a:p>
            <a:r>
              <a:rPr lang="en-US" altLang="zh-CN" dirty="0">
                <a:solidFill>
                  <a:srgbClr val="002060"/>
                </a:solidFill>
              </a:rPr>
              <a:t>texture-based methods</a:t>
            </a:r>
            <a:endParaRPr lang="en-US" altLang="zh-CN" dirty="0">
              <a:solidFill>
                <a:srgbClr val="002060"/>
              </a:solidFill>
            </a:endParaRPr>
          </a:p>
          <a:p>
            <a:r>
              <a:rPr lang="en-US" altLang="zh-CN" dirty="0" smtClean="0"/>
              <a:t>     </a:t>
            </a:r>
            <a:r>
              <a:rPr lang="zh-CN" altLang="zh-CN" dirty="0" smtClean="0"/>
              <a:t>通常</a:t>
            </a:r>
            <a:r>
              <a:rPr lang="zh-CN" altLang="zh-CN" dirty="0"/>
              <a:t>使用局部二值模式</a:t>
            </a:r>
            <a:r>
              <a:rPr lang="en-US" altLang="zh-CN" dirty="0"/>
              <a:t>(LBP)</a:t>
            </a:r>
            <a:r>
              <a:rPr lang="zh-CN" altLang="zh-CN" dirty="0"/>
              <a:t>来识别图像的空间域中的纹理图案。或者利用其他设备</a:t>
            </a:r>
          </a:p>
          <a:p>
            <a:endParaRPr lang="en-US" altLang="zh-CN" dirty="0" smtClean="0"/>
          </a:p>
          <a:p>
            <a:r>
              <a:rPr lang="en-US" altLang="zh-CN" dirty="0">
                <a:solidFill>
                  <a:srgbClr val="002060"/>
                </a:solidFill>
              </a:rPr>
              <a:t>image quality-based </a:t>
            </a:r>
            <a:r>
              <a:rPr lang="en-US" altLang="zh-CN" dirty="0" smtClean="0">
                <a:solidFill>
                  <a:srgbClr val="002060"/>
                </a:solidFill>
              </a:rPr>
              <a:t>methods</a:t>
            </a:r>
          </a:p>
          <a:p>
            <a:r>
              <a:rPr lang="zh-CN" altLang="zh-CN" dirty="0"/>
              <a:t>基于图片质量的方法，往往是利用图片前后信息的缺失来判断是真人脸或是假脸，常用傅里叶转换或者小波转换，镜面反射或者模糊特征等方法。</a:t>
            </a:r>
            <a:endParaRPr lang="zh-CN" altLang="en-US" dirty="0">
              <a:solidFill>
                <a:srgbClr val="002060"/>
              </a:solidFill>
            </a:endParaRPr>
          </a:p>
        </p:txBody>
      </p:sp>
    </p:spTree>
    <p:extLst>
      <p:ext uri="{BB962C8B-B14F-4D97-AF65-F5344CB8AC3E}">
        <p14:creationId xmlns:p14="http://schemas.microsoft.com/office/powerpoint/2010/main" val="4094965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9639" y="874997"/>
            <a:ext cx="8596668" cy="3880773"/>
          </a:xfrm>
        </p:spPr>
        <p:txBody>
          <a:bodyPr/>
          <a:lstStyle/>
          <a:p>
            <a:r>
              <a:rPr lang="zh-CN" altLang="en-US" dirty="0" smtClean="0"/>
              <a:t>实验提出的理论依据</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125639" y="2038543"/>
            <a:ext cx="5609524" cy="3323809"/>
          </a:xfrm>
          <a:prstGeom prst="rect">
            <a:avLst/>
          </a:prstGeom>
        </p:spPr>
      </p:pic>
    </p:spTree>
    <p:extLst>
      <p:ext uri="{BB962C8B-B14F-4D97-AF65-F5344CB8AC3E}">
        <p14:creationId xmlns:p14="http://schemas.microsoft.com/office/powerpoint/2010/main" val="174660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508740"/>
          </a:xfrm>
        </p:spPr>
        <p:txBody>
          <a:bodyPr>
            <a:noAutofit/>
          </a:bodyPr>
          <a:lstStyle/>
          <a:p>
            <a:r>
              <a:rPr lang="zh-CN" altLang="en-US" sz="2400" dirty="0" smtClean="0"/>
              <a:t>实验流程图</a:t>
            </a:r>
            <a:endParaRPr lang="zh-CN" altLang="en-US" sz="2400" dirty="0"/>
          </a:p>
        </p:txBody>
      </p:sp>
      <p:pic>
        <p:nvPicPr>
          <p:cNvPr id="102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6973" y="1118340"/>
            <a:ext cx="4200525"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4281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467762"/>
          </a:xfrm>
        </p:spPr>
        <p:txBody>
          <a:bodyPr>
            <a:normAutofit/>
          </a:bodyPr>
          <a:lstStyle/>
          <a:p>
            <a:r>
              <a:rPr lang="zh-CN" altLang="en-US" sz="2400" dirty="0" smtClean="0"/>
              <a:t>实验提出新的算法思想</a:t>
            </a:r>
            <a:endParaRPr lang="zh-CN" altLang="en-US" sz="2400" dirty="0"/>
          </a:p>
        </p:txBody>
      </p:sp>
      <p:pic>
        <p:nvPicPr>
          <p:cNvPr id="4" name="内容占位符 3"/>
          <p:cNvPicPr>
            <a:picLocks noGrp="1" noChangeAspect="1"/>
          </p:cNvPicPr>
          <p:nvPr>
            <p:ph idx="1"/>
          </p:nvPr>
        </p:nvPicPr>
        <p:blipFill>
          <a:blip r:embed="rId2"/>
          <a:stretch>
            <a:fillRect/>
          </a:stretch>
        </p:blipFill>
        <p:spPr>
          <a:xfrm>
            <a:off x="2645392" y="1258603"/>
            <a:ext cx="4190476" cy="3476190"/>
          </a:xfrm>
          <a:prstGeom prst="rect">
            <a:avLst/>
          </a:prstGeom>
        </p:spPr>
      </p:pic>
      <p:sp>
        <p:nvSpPr>
          <p:cNvPr id="5" name="文本框 4"/>
          <p:cNvSpPr txBox="1"/>
          <p:nvPr/>
        </p:nvSpPr>
        <p:spPr>
          <a:xfrm>
            <a:off x="832919" y="5251012"/>
            <a:ext cx="8664166" cy="369332"/>
          </a:xfrm>
          <a:prstGeom prst="rect">
            <a:avLst/>
          </a:prstGeom>
          <a:noFill/>
        </p:spPr>
        <p:txBody>
          <a:bodyPr wrap="square" rtlCol="0">
            <a:spAutoFit/>
          </a:bodyPr>
          <a:lstStyle/>
          <a:p>
            <a:r>
              <a:rPr lang="zh-CN" altLang="en-US" dirty="0" smtClean="0"/>
              <a:t>基于</a:t>
            </a:r>
            <a:r>
              <a:rPr lang="en-US" altLang="zh-CN" dirty="0" err="1" smtClean="0"/>
              <a:t>roberts</a:t>
            </a:r>
            <a:r>
              <a:rPr lang="en-US" altLang="zh-CN" dirty="0" smtClean="0"/>
              <a:t> cross operator</a:t>
            </a:r>
            <a:r>
              <a:rPr lang="zh-CN" altLang="en-US" dirty="0" smtClean="0"/>
              <a:t>的改进，提出</a:t>
            </a:r>
            <a:r>
              <a:rPr lang="en-US" altLang="zh-CN" dirty="0" smtClean="0"/>
              <a:t>variant </a:t>
            </a:r>
            <a:r>
              <a:rPr lang="en-US" altLang="zh-CN" dirty="0" err="1" smtClean="0"/>
              <a:t>roberts</a:t>
            </a:r>
            <a:r>
              <a:rPr lang="en-US" altLang="zh-CN" dirty="0" smtClean="0"/>
              <a:t> cross operator(VCRCO)</a:t>
            </a:r>
            <a:endParaRPr lang="zh-CN" altLang="en-US" dirty="0"/>
          </a:p>
        </p:txBody>
      </p:sp>
    </p:spTree>
    <p:extLst>
      <p:ext uri="{BB962C8B-B14F-4D97-AF65-F5344CB8AC3E}">
        <p14:creationId xmlns:p14="http://schemas.microsoft.com/office/powerpoint/2010/main" val="432622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smtClean="0"/>
              <a:t>实验结果</a:t>
            </a:r>
            <a:endParaRPr lang="zh-CN" altLang="en-US" sz="2400" dirty="0"/>
          </a:p>
        </p:txBody>
      </p:sp>
      <p:pic>
        <p:nvPicPr>
          <p:cNvPr id="4" name="内容占位符 3"/>
          <p:cNvPicPr>
            <a:picLocks noGrp="1" noChangeAspect="1"/>
          </p:cNvPicPr>
          <p:nvPr>
            <p:ph idx="1"/>
          </p:nvPr>
        </p:nvPicPr>
        <p:blipFill>
          <a:blip r:embed="rId2"/>
          <a:stretch>
            <a:fillRect/>
          </a:stretch>
        </p:blipFill>
        <p:spPr>
          <a:xfrm>
            <a:off x="445825" y="1388988"/>
            <a:ext cx="4099087" cy="3814872"/>
          </a:xfrm>
          <a:prstGeom prst="rect">
            <a:avLst/>
          </a:prstGeom>
        </p:spPr>
      </p:pic>
      <p:pic>
        <p:nvPicPr>
          <p:cNvPr id="5" name="图片 4"/>
          <p:cNvPicPr>
            <a:picLocks noChangeAspect="1"/>
          </p:cNvPicPr>
          <p:nvPr/>
        </p:nvPicPr>
        <p:blipFill>
          <a:blip r:embed="rId3"/>
          <a:stretch>
            <a:fillRect/>
          </a:stretch>
        </p:blipFill>
        <p:spPr>
          <a:xfrm>
            <a:off x="5614864" y="1356583"/>
            <a:ext cx="4217199" cy="3879683"/>
          </a:xfrm>
          <a:prstGeom prst="rect">
            <a:avLst/>
          </a:prstGeom>
        </p:spPr>
      </p:pic>
      <p:sp>
        <p:nvSpPr>
          <p:cNvPr id="6" name="文本框 5"/>
          <p:cNvSpPr txBox="1"/>
          <p:nvPr/>
        </p:nvSpPr>
        <p:spPr>
          <a:xfrm>
            <a:off x="5183897" y="5447895"/>
            <a:ext cx="5948127" cy="1200329"/>
          </a:xfrm>
          <a:prstGeom prst="rect">
            <a:avLst/>
          </a:prstGeom>
          <a:noFill/>
        </p:spPr>
        <p:txBody>
          <a:bodyPr wrap="square" rtlCol="0">
            <a:spAutoFit/>
          </a:bodyPr>
          <a:lstStyle/>
          <a:p>
            <a:r>
              <a:rPr lang="zh-CN" altLang="zh-CN" dirty="0"/>
              <a:t>包括七个方面</a:t>
            </a:r>
            <a:r>
              <a:rPr lang="en-US" altLang="zh-CN" dirty="0"/>
              <a:t>low quality, normal quality, high</a:t>
            </a:r>
            <a:endParaRPr lang="zh-CN" altLang="zh-CN" dirty="0"/>
          </a:p>
          <a:p>
            <a:r>
              <a:rPr lang="en-US" altLang="zh-CN" dirty="0"/>
              <a:t>quality, warped photo attacks, cut photo attacks, video </a:t>
            </a:r>
            <a:r>
              <a:rPr lang="en-US" altLang="zh-CN" dirty="0" smtClean="0"/>
              <a:t>attacks and </a:t>
            </a:r>
            <a:r>
              <a:rPr lang="en-US" altLang="zh-CN" dirty="0"/>
              <a:t>overall test by combining all the scenarios.</a:t>
            </a:r>
            <a:endParaRPr lang="zh-CN" altLang="zh-CN" dirty="0"/>
          </a:p>
          <a:p>
            <a:endParaRPr lang="zh-CN" altLang="en-US" dirty="0"/>
          </a:p>
        </p:txBody>
      </p:sp>
    </p:spTree>
    <p:extLst>
      <p:ext uri="{BB962C8B-B14F-4D97-AF65-F5344CB8AC3E}">
        <p14:creationId xmlns:p14="http://schemas.microsoft.com/office/powerpoint/2010/main" val="4163515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3126798" y="1617380"/>
            <a:ext cx="4332184" cy="3881437"/>
          </a:xfrm>
          <a:prstGeom prst="rect">
            <a:avLst/>
          </a:prstGeom>
        </p:spPr>
      </p:pic>
    </p:spTree>
    <p:extLst>
      <p:ext uri="{BB962C8B-B14F-4D97-AF65-F5344CB8AC3E}">
        <p14:creationId xmlns:p14="http://schemas.microsoft.com/office/powerpoint/2010/main" val="3925232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TotalTime>
  <Words>233</Words>
  <Application>Microsoft Office PowerPoint</Application>
  <PresentationFormat>宽屏</PresentationFormat>
  <Paragraphs>22</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方正姚体</vt:lpstr>
      <vt:lpstr>华文新魏</vt:lpstr>
      <vt:lpstr>Arial</vt:lpstr>
      <vt:lpstr>Trebuchet MS</vt:lpstr>
      <vt:lpstr>Wingdings 3</vt:lpstr>
      <vt:lpstr>平面</vt:lpstr>
      <vt:lpstr>Face liveness detection using  color gradient features</vt:lpstr>
      <vt:lpstr>PowerPoint 演示文稿</vt:lpstr>
      <vt:lpstr>PowerPoint 演示文稿</vt:lpstr>
      <vt:lpstr>实验流程图</vt:lpstr>
      <vt:lpstr>实验提出新的算法思想</vt:lpstr>
      <vt:lpstr>实验结果</vt:lpstr>
      <vt:lpstr>PowerPoint 演示文稿</vt:lpstr>
    </vt:vector>
  </TitlesOfParts>
  <Company>武汉大学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liveness detection using  color gradient features</dc:title>
  <dc:creator>heyboy</dc:creator>
  <cp:lastModifiedBy>heyboy</cp:lastModifiedBy>
  <cp:revision>15</cp:revision>
  <dcterms:created xsi:type="dcterms:W3CDTF">2018-05-21T08:15:16Z</dcterms:created>
  <dcterms:modified xsi:type="dcterms:W3CDTF">2018-05-21T09:31:52Z</dcterms:modified>
</cp:coreProperties>
</file>