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329" r:id="rId4"/>
    <p:sldId id="267" r:id="rId5"/>
    <p:sldId id="302" r:id="rId6"/>
    <p:sldId id="333" r:id="rId7"/>
    <p:sldId id="30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9A5306E-D8BE-4023-BB76-DA7B95095466}">
          <p14:sldIdLst>
            <p14:sldId id="256"/>
            <p14:sldId id="258"/>
            <p14:sldId id="329"/>
            <p14:sldId id="267"/>
            <p14:sldId id="302"/>
            <p14:sldId id="333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5375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070C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584" y="84"/>
      </p:cViewPr>
      <p:guideLst>
        <p:guide orient="horz" pos="346"/>
        <p:guide pos="5375"/>
        <p:guide pos="385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77B4-E4B4-4D3C-A9C5-EB900FF3B15E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D5EBB-275F-4C24-B082-C5EEF1435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9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2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5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4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7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2F-5E2D-4FF9-A986-02603DCE6FD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480861" y="2882303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武汉大学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85033" y="3424231"/>
            <a:ext cx="257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       </a:t>
            </a:r>
            <a:r>
              <a:rPr lang="zh-CN" altLang="en-US" dirty="0"/>
              <a:t>刘团团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564451" y="27168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16812"/>
            <a:ext cx="5991142" cy="1374587"/>
            <a:chOff x="0" y="2716812"/>
            <a:chExt cx="5991142" cy="1374587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endPara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7352" y="3720144"/>
              <a:ext cx="2743788" cy="37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9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" y="1921079"/>
            <a:ext cx="376713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41296" y="2449685"/>
            <a:ext cx="5609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        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Face Liveness Detection </a:t>
            </a:r>
          </a:p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        with Recaptured Feature Extraction </a:t>
            </a:r>
            <a:br>
              <a:rPr lang="en-US" altLang="zh-CN" sz="2400" dirty="0"/>
            </a:b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02281" y="3526903"/>
            <a:ext cx="439443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</a:p>
          <a:p>
            <a:r>
              <a:rPr lang="en-US" altLang="zh-CN" dirty="0"/>
              <a:t>     2017 International Conference on           </a:t>
            </a:r>
          </a:p>
          <a:p>
            <a:r>
              <a:rPr lang="en-US" altLang="zh-CN" dirty="0"/>
              <a:t>         Security,  Pattern Analysis,</a:t>
            </a:r>
            <a:br>
              <a:rPr lang="en-US" altLang="zh-CN" dirty="0"/>
            </a:br>
            <a:r>
              <a:rPr lang="en-US" altLang="zh-CN" dirty="0"/>
              <a:t>          and Cybernetics (SPAC)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endParaRPr lang="da-DK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1" y="3321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>
              <a:spLocks/>
            </p:cNvSpPr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/>
            </p:cNvSpPr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132092" y="3175268"/>
            <a:ext cx="291838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本文用到的三个实验特征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11188" y="2104975"/>
            <a:ext cx="548230" cy="547940"/>
            <a:chOff x="7618710" y="3833560"/>
            <a:chExt cx="548230" cy="547940"/>
          </a:xfrm>
          <a:solidFill>
            <a:schemeClr val="accent1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7618710" y="3833560"/>
              <a:ext cx="548230" cy="547940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34 h 68"/>
                <a:gd name="T4" fmla="*/ 34 w 68"/>
                <a:gd name="T5" fmla="*/ 68 h 68"/>
                <a:gd name="T6" fmla="*/ 68 w 68"/>
                <a:gd name="T7" fmla="*/ 34 h 68"/>
                <a:gd name="T8" fmla="*/ 34 w 68"/>
                <a:gd name="T9" fmla="*/ 0 h 68"/>
                <a:gd name="T10" fmla="*/ 34 w 68"/>
                <a:gd name="T11" fmla="*/ 48 h 68"/>
                <a:gd name="T12" fmla="*/ 19 w 68"/>
                <a:gd name="T13" fmla="*/ 34 h 68"/>
                <a:gd name="T14" fmla="*/ 34 w 68"/>
                <a:gd name="T15" fmla="*/ 19 h 68"/>
                <a:gd name="T16" fmla="*/ 49 w 68"/>
                <a:gd name="T17" fmla="*/ 34 h 68"/>
                <a:gd name="T18" fmla="*/ 34 w 68"/>
                <a:gd name="T19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8"/>
                    <a:pt x="34" y="68"/>
                  </a:cubicBezTo>
                  <a:cubicBezTo>
                    <a:pt x="53" y="68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48"/>
                  </a:moveTo>
                  <a:cubicBezTo>
                    <a:pt x="26" y="48"/>
                    <a:pt x="19" y="42"/>
                    <a:pt x="19" y="34"/>
                  </a:cubicBezTo>
                  <a:cubicBezTo>
                    <a:pt x="19" y="25"/>
                    <a:pt x="26" y="19"/>
                    <a:pt x="34" y="19"/>
                  </a:cubicBezTo>
                  <a:cubicBezTo>
                    <a:pt x="42" y="19"/>
                    <a:pt x="49" y="25"/>
                    <a:pt x="49" y="34"/>
                  </a:cubicBezTo>
                  <a:cubicBezTo>
                    <a:pt x="49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7779988" y="3994838"/>
              <a:ext cx="225674" cy="217552"/>
            </a:xfrm>
            <a:custGeom>
              <a:avLst/>
              <a:gdLst>
                <a:gd name="T0" fmla="*/ 14 w 28"/>
                <a:gd name="T1" fmla="*/ 0 h 27"/>
                <a:gd name="T2" fmla="*/ 0 w 28"/>
                <a:gd name="T3" fmla="*/ 14 h 27"/>
                <a:gd name="T4" fmla="*/ 14 w 28"/>
                <a:gd name="T5" fmla="*/ 27 h 27"/>
                <a:gd name="T6" fmla="*/ 28 w 28"/>
                <a:gd name="T7" fmla="*/ 14 h 27"/>
                <a:gd name="T8" fmla="*/ 14 w 28"/>
                <a:gd name="T9" fmla="*/ 0 h 27"/>
                <a:gd name="T10" fmla="*/ 14 w 28"/>
                <a:gd name="T11" fmla="*/ 22 h 27"/>
                <a:gd name="T12" fmla="*/ 6 w 28"/>
                <a:gd name="T13" fmla="*/ 14 h 27"/>
                <a:gd name="T14" fmla="*/ 14 w 28"/>
                <a:gd name="T15" fmla="*/ 5 h 27"/>
                <a:gd name="T16" fmla="*/ 22 w 28"/>
                <a:gd name="T17" fmla="*/ 14 h 27"/>
                <a:gd name="T18" fmla="*/ 14 w 28"/>
                <a:gd name="T19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7">
                  <a:moveTo>
                    <a:pt x="14" y="0"/>
                  </a:moveTo>
                  <a:cubicBezTo>
                    <a:pt x="7" y="0"/>
                    <a:pt x="0" y="6"/>
                    <a:pt x="0" y="14"/>
                  </a:cubicBezTo>
                  <a:cubicBezTo>
                    <a:pt x="0" y="21"/>
                    <a:pt x="7" y="27"/>
                    <a:pt x="14" y="27"/>
                  </a:cubicBezTo>
                  <a:cubicBezTo>
                    <a:pt x="22" y="27"/>
                    <a:pt x="28" y="21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lose/>
                  <a:moveTo>
                    <a:pt x="14" y="22"/>
                  </a:moveTo>
                  <a:cubicBezTo>
                    <a:pt x="10" y="22"/>
                    <a:pt x="6" y="18"/>
                    <a:pt x="6" y="14"/>
                  </a:cubicBezTo>
                  <a:cubicBezTo>
                    <a:pt x="6" y="9"/>
                    <a:pt x="10" y="5"/>
                    <a:pt x="14" y="5"/>
                  </a:cubicBezTo>
                  <a:cubicBezTo>
                    <a:pt x="19" y="5"/>
                    <a:pt x="22" y="9"/>
                    <a:pt x="22" y="14"/>
                  </a:cubicBezTo>
                  <a:cubicBezTo>
                    <a:pt x="22" y="18"/>
                    <a:pt x="19" y="22"/>
                    <a:pt x="1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611188" y="3279409"/>
            <a:ext cx="570193" cy="606660"/>
          </a:xfrm>
          <a:custGeom>
            <a:avLst/>
            <a:gdLst>
              <a:gd name="T0" fmla="*/ 40 w 70"/>
              <a:gd name="T1" fmla="*/ 42 h 74"/>
              <a:gd name="T2" fmla="*/ 41 w 70"/>
              <a:gd name="T3" fmla="*/ 48 h 74"/>
              <a:gd name="T4" fmla="*/ 37 w 70"/>
              <a:gd name="T5" fmla="*/ 59 h 74"/>
              <a:gd name="T6" fmla="*/ 29 w 70"/>
              <a:gd name="T7" fmla="*/ 69 h 74"/>
              <a:gd name="T8" fmla="*/ 18 w 70"/>
              <a:gd name="T9" fmla="*/ 74 h 74"/>
              <a:gd name="T10" fmla="*/ 6 w 70"/>
              <a:gd name="T11" fmla="*/ 70 h 74"/>
              <a:gd name="T12" fmla="*/ 6 w 70"/>
              <a:gd name="T13" fmla="*/ 70 h 74"/>
              <a:gd name="T14" fmla="*/ 1 w 70"/>
              <a:gd name="T15" fmla="*/ 59 h 74"/>
              <a:gd name="T16" fmla="*/ 5 w 70"/>
              <a:gd name="T17" fmla="*/ 47 h 74"/>
              <a:gd name="T18" fmla="*/ 13 w 70"/>
              <a:gd name="T19" fmla="*/ 38 h 74"/>
              <a:gd name="T20" fmla="*/ 24 w 70"/>
              <a:gd name="T21" fmla="*/ 33 h 74"/>
              <a:gd name="T22" fmla="*/ 30 w 70"/>
              <a:gd name="T23" fmla="*/ 33 h 74"/>
              <a:gd name="T24" fmla="*/ 23 w 70"/>
              <a:gd name="T25" fmla="*/ 42 h 74"/>
              <a:gd name="T26" fmla="*/ 19 w 70"/>
              <a:gd name="T27" fmla="*/ 44 h 74"/>
              <a:gd name="T28" fmla="*/ 11 w 70"/>
              <a:gd name="T29" fmla="*/ 53 h 74"/>
              <a:gd name="T30" fmla="*/ 9 w 70"/>
              <a:gd name="T31" fmla="*/ 58 h 74"/>
              <a:gd name="T32" fmla="*/ 12 w 70"/>
              <a:gd name="T33" fmla="*/ 64 h 74"/>
              <a:gd name="T34" fmla="*/ 12 w 70"/>
              <a:gd name="T35" fmla="*/ 64 h 74"/>
              <a:gd name="T36" fmla="*/ 17 w 70"/>
              <a:gd name="T37" fmla="*/ 65 h 74"/>
              <a:gd name="T38" fmla="*/ 23 w 70"/>
              <a:gd name="T39" fmla="*/ 63 h 74"/>
              <a:gd name="T40" fmla="*/ 31 w 70"/>
              <a:gd name="T41" fmla="*/ 54 h 74"/>
              <a:gd name="T42" fmla="*/ 32 w 70"/>
              <a:gd name="T43" fmla="*/ 50 h 74"/>
              <a:gd name="T44" fmla="*/ 40 w 70"/>
              <a:gd name="T45" fmla="*/ 42 h 74"/>
              <a:gd name="T46" fmla="*/ 64 w 70"/>
              <a:gd name="T47" fmla="*/ 4 h 74"/>
              <a:gd name="T48" fmla="*/ 52 w 70"/>
              <a:gd name="T49" fmla="*/ 0 h 74"/>
              <a:gd name="T50" fmla="*/ 41 w 70"/>
              <a:gd name="T51" fmla="*/ 5 h 74"/>
              <a:gd name="T52" fmla="*/ 33 w 70"/>
              <a:gd name="T53" fmla="*/ 15 h 74"/>
              <a:gd name="T54" fmla="*/ 29 w 70"/>
              <a:gd name="T55" fmla="*/ 26 h 74"/>
              <a:gd name="T56" fmla="*/ 31 w 70"/>
              <a:gd name="T57" fmla="*/ 32 h 74"/>
              <a:gd name="T58" fmla="*/ 38 w 70"/>
              <a:gd name="T59" fmla="*/ 24 h 74"/>
              <a:gd name="T60" fmla="*/ 40 w 70"/>
              <a:gd name="T61" fmla="*/ 20 h 74"/>
              <a:gd name="T62" fmla="*/ 47 w 70"/>
              <a:gd name="T63" fmla="*/ 11 h 74"/>
              <a:gd name="T64" fmla="*/ 53 w 70"/>
              <a:gd name="T65" fmla="*/ 9 h 74"/>
              <a:gd name="T66" fmla="*/ 58 w 70"/>
              <a:gd name="T67" fmla="*/ 10 h 74"/>
              <a:gd name="T68" fmla="*/ 58 w 70"/>
              <a:gd name="T69" fmla="*/ 10 h 74"/>
              <a:gd name="T70" fmla="*/ 61 w 70"/>
              <a:gd name="T71" fmla="*/ 16 h 74"/>
              <a:gd name="T72" fmla="*/ 59 w 70"/>
              <a:gd name="T73" fmla="*/ 21 h 74"/>
              <a:gd name="T74" fmla="*/ 51 w 70"/>
              <a:gd name="T75" fmla="*/ 30 h 74"/>
              <a:gd name="T76" fmla="*/ 48 w 70"/>
              <a:gd name="T77" fmla="*/ 32 h 74"/>
              <a:gd name="T78" fmla="*/ 41 w 70"/>
              <a:gd name="T79" fmla="*/ 41 h 74"/>
              <a:gd name="T80" fmla="*/ 46 w 70"/>
              <a:gd name="T81" fmla="*/ 41 h 74"/>
              <a:gd name="T82" fmla="*/ 57 w 70"/>
              <a:gd name="T83" fmla="*/ 36 h 74"/>
              <a:gd name="T84" fmla="*/ 65 w 70"/>
              <a:gd name="T85" fmla="*/ 27 h 74"/>
              <a:gd name="T86" fmla="*/ 69 w 70"/>
              <a:gd name="T87" fmla="*/ 15 h 74"/>
              <a:gd name="T88" fmla="*/ 64 w 70"/>
              <a:gd name="T89" fmla="*/ 4 h 74"/>
              <a:gd name="T90" fmla="*/ 64 w 70"/>
              <a:gd name="T91" fmla="*/ 4 h 74"/>
              <a:gd name="T92" fmla="*/ 49 w 70"/>
              <a:gd name="T93" fmla="*/ 21 h 74"/>
              <a:gd name="T94" fmla="*/ 43 w 70"/>
              <a:gd name="T95" fmla="*/ 21 h 74"/>
              <a:gd name="T96" fmla="*/ 22 w 70"/>
              <a:gd name="T97" fmla="*/ 45 h 74"/>
              <a:gd name="T98" fmla="*/ 23 w 70"/>
              <a:gd name="T99" fmla="*/ 52 h 74"/>
              <a:gd name="T100" fmla="*/ 23 w 70"/>
              <a:gd name="T101" fmla="*/ 52 h 74"/>
              <a:gd name="T102" fmla="*/ 29 w 70"/>
              <a:gd name="T103" fmla="*/ 51 h 74"/>
              <a:gd name="T104" fmla="*/ 50 w 70"/>
              <a:gd name="T105" fmla="*/ 27 h 74"/>
              <a:gd name="T106" fmla="*/ 49 w 70"/>
              <a:gd name="T107" fmla="*/ 2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0" h="74">
                <a:moveTo>
                  <a:pt x="40" y="42"/>
                </a:moveTo>
                <a:cubicBezTo>
                  <a:pt x="40" y="44"/>
                  <a:pt x="41" y="46"/>
                  <a:pt x="41" y="48"/>
                </a:cubicBezTo>
                <a:cubicBezTo>
                  <a:pt x="41" y="52"/>
                  <a:pt x="40" y="56"/>
                  <a:pt x="37" y="59"/>
                </a:cubicBezTo>
                <a:cubicBezTo>
                  <a:pt x="29" y="69"/>
                  <a:pt x="29" y="69"/>
                  <a:pt x="29" y="69"/>
                </a:cubicBezTo>
                <a:cubicBezTo>
                  <a:pt x="26" y="72"/>
                  <a:pt x="22" y="74"/>
                  <a:pt x="18" y="74"/>
                </a:cubicBezTo>
                <a:cubicBezTo>
                  <a:pt x="14" y="74"/>
                  <a:pt x="10" y="73"/>
                  <a:pt x="6" y="70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67"/>
                  <a:pt x="1" y="63"/>
                  <a:pt x="1" y="59"/>
                </a:cubicBezTo>
                <a:cubicBezTo>
                  <a:pt x="0" y="55"/>
                  <a:pt x="2" y="51"/>
                  <a:pt x="5" y="47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35"/>
                  <a:pt x="20" y="33"/>
                  <a:pt x="24" y="33"/>
                </a:cubicBezTo>
                <a:cubicBezTo>
                  <a:pt x="26" y="32"/>
                  <a:pt x="28" y="33"/>
                  <a:pt x="30" y="33"/>
                </a:cubicBezTo>
                <a:cubicBezTo>
                  <a:pt x="23" y="42"/>
                  <a:pt x="23" y="42"/>
                  <a:pt x="23" y="42"/>
                </a:cubicBezTo>
                <a:cubicBezTo>
                  <a:pt x="21" y="42"/>
                  <a:pt x="20" y="43"/>
                  <a:pt x="19" y="44"/>
                </a:cubicBezTo>
                <a:cubicBezTo>
                  <a:pt x="11" y="53"/>
                  <a:pt x="11" y="53"/>
                  <a:pt x="11" y="53"/>
                </a:cubicBezTo>
                <a:cubicBezTo>
                  <a:pt x="10" y="55"/>
                  <a:pt x="9" y="57"/>
                  <a:pt x="9" y="58"/>
                </a:cubicBezTo>
                <a:cubicBezTo>
                  <a:pt x="10" y="60"/>
                  <a:pt x="10" y="62"/>
                  <a:pt x="12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4" y="65"/>
                  <a:pt x="16" y="65"/>
                  <a:pt x="17" y="65"/>
                </a:cubicBezTo>
                <a:cubicBezTo>
                  <a:pt x="19" y="65"/>
                  <a:pt x="21" y="64"/>
                  <a:pt x="23" y="63"/>
                </a:cubicBezTo>
                <a:cubicBezTo>
                  <a:pt x="31" y="54"/>
                  <a:pt x="31" y="54"/>
                  <a:pt x="31" y="54"/>
                </a:cubicBezTo>
                <a:cubicBezTo>
                  <a:pt x="31" y="53"/>
                  <a:pt x="32" y="52"/>
                  <a:pt x="32" y="50"/>
                </a:cubicBezTo>
                <a:cubicBezTo>
                  <a:pt x="40" y="42"/>
                  <a:pt x="40" y="42"/>
                  <a:pt x="40" y="42"/>
                </a:cubicBezTo>
                <a:close/>
                <a:moveTo>
                  <a:pt x="64" y="4"/>
                </a:moveTo>
                <a:cubicBezTo>
                  <a:pt x="60" y="1"/>
                  <a:pt x="56" y="0"/>
                  <a:pt x="52" y="0"/>
                </a:cubicBezTo>
                <a:cubicBezTo>
                  <a:pt x="48" y="0"/>
                  <a:pt x="44" y="2"/>
                  <a:pt x="41" y="5"/>
                </a:cubicBezTo>
                <a:cubicBezTo>
                  <a:pt x="33" y="15"/>
                  <a:pt x="33" y="15"/>
                  <a:pt x="33" y="15"/>
                </a:cubicBezTo>
                <a:cubicBezTo>
                  <a:pt x="30" y="18"/>
                  <a:pt x="29" y="22"/>
                  <a:pt x="29" y="26"/>
                </a:cubicBezTo>
                <a:cubicBezTo>
                  <a:pt x="29" y="29"/>
                  <a:pt x="30" y="31"/>
                  <a:pt x="31" y="32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3"/>
                  <a:pt x="39" y="21"/>
                  <a:pt x="40" y="20"/>
                </a:cubicBezTo>
                <a:cubicBezTo>
                  <a:pt x="47" y="11"/>
                  <a:pt x="47" y="11"/>
                  <a:pt x="47" y="11"/>
                </a:cubicBezTo>
                <a:cubicBezTo>
                  <a:pt x="49" y="10"/>
                  <a:pt x="51" y="9"/>
                  <a:pt x="53" y="9"/>
                </a:cubicBezTo>
                <a:cubicBezTo>
                  <a:pt x="55" y="9"/>
                  <a:pt x="56" y="9"/>
                  <a:pt x="58" y="10"/>
                </a:cubicBezTo>
                <a:cubicBezTo>
                  <a:pt x="58" y="10"/>
                  <a:pt x="58" y="10"/>
                  <a:pt x="58" y="10"/>
                </a:cubicBezTo>
                <a:cubicBezTo>
                  <a:pt x="60" y="12"/>
                  <a:pt x="60" y="14"/>
                  <a:pt x="61" y="16"/>
                </a:cubicBezTo>
                <a:cubicBezTo>
                  <a:pt x="61" y="17"/>
                  <a:pt x="60" y="19"/>
                  <a:pt x="59" y="21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31"/>
                  <a:pt x="49" y="32"/>
                  <a:pt x="48" y="32"/>
                </a:cubicBezTo>
                <a:cubicBezTo>
                  <a:pt x="41" y="41"/>
                  <a:pt x="41" y="41"/>
                  <a:pt x="41" y="41"/>
                </a:cubicBezTo>
                <a:cubicBezTo>
                  <a:pt x="42" y="41"/>
                  <a:pt x="44" y="42"/>
                  <a:pt x="46" y="41"/>
                </a:cubicBezTo>
                <a:cubicBezTo>
                  <a:pt x="50" y="41"/>
                  <a:pt x="55" y="39"/>
                  <a:pt x="57" y="36"/>
                </a:cubicBezTo>
                <a:cubicBezTo>
                  <a:pt x="65" y="27"/>
                  <a:pt x="65" y="27"/>
                  <a:pt x="65" y="27"/>
                </a:cubicBezTo>
                <a:cubicBezTo>
                  <a:pt x="68" y="23"/>
                  <a:pt x="70" y="19"/>
                  <a:pt x="69" y="15"/>
                </a:cubicBezTo>
                <a:cubicBezTo>
                  <a:pt x="69" y="11"/>
                  <a:pt x="67" y="7"/>
                  <a:pt x="64" y="4"/>
                </a:cubicBezTo>
                <a:cubicBezTo>
                  <a:pt x="64" y="4"/>
                  <a:pt x="64" y="4"/>
                  <a:pt x="64" y="4"/>
                </a:cubicBezTo>
                <a:close/>
                <a:moveTo>
                  <a:pt x="49" y="21"/>
                </a:moveTo>
                <a:cubicBezTo>
                  <a:pt x="48" y="19"/>
                  <a:pt x="45" y="19"/>
                  <a:pt x="43" y="21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7"/>
                  <a:pt x="21" y="50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5" y="53"/>
                  <a:pt x="27" y="53"/>
                  <a:pt x="29" y="51"/>
                </a:cubicBezTo>
                <a:cubicBezTo>
                  <a:pt x="50" y="27"/>
                  <a:pt x="50" y="27"/>
                  <a:pt x="50" y="27"/>
                </a:cubicBezTo>
                <a:cubicBezTo>
                  <a:pt x="51" y="25"/>
                  <a:pt x="51" y="22"/>
                  <a:pt x="49" y="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9"/>
          <p:cNvSpPr>
            <a:spLocks noEditPoints="1"/>
          </p:cNvSpPr>
          <p:nvPr/>
        </p:nvSpPr>
        <p:spPr bwMode="auto">
          <a:xfrm>
            <a:off x="611188" y="4625417"/>
            <a:ext cx="640245" cy="453344"/>
          </a:xfrm>
          <a:custGeom>
            <a:avLst/>
            <a:gdLst>
              <a:gd name="T0" fmla="*/ 25 w 65"/>
              <a:gd name="T1" fmla="*/ 45 h 45"/>
              <a:gd name="T2" fmla="*/ 0 w 65"/>
              <a:gd name="T3" fmla="*/ 22 h 45"/>
              <a:gd name="T4" fmla="*/ 25 w 65"/>
              <a:gd name="T5" fmla="*/ 0 h 45"/>
              <a:gd name="T6" fmla="*/ 25 w 65"/>
              <a:gd name="T7" fmla="*/ 45 h 45"/>
              <a:gd name="T8" fmla="*/ 40 w 65"/>
              <a:gd name="T9" fmla="*/ 35 h 45"/>
              <a:gd name="T10" fmla="*/ 62 w 65"/>
              <a:gd name="T11" fmla="*/ 35 h 45"/>
              <a:gd name="T12" fmla="*/ 62 w 65"/>
              <a:gd name="T13" fmla="*/ 40 h 45"/>
              <a:gd name="T14" fmla="*/ 40 w 65"/>
              <a:gd name="T15" fmla="*/ 40 h 45"/>
              <a:gd name="T16" fmla="*/ 40 w 65"/>
              <a:gd name="T17" fmla="*/ 35 h 45"/>
              <a:gd name="T18" fmla="*/ 43 w 65"/>
              <a:gd name="T19" fmla="*/ 25 h 45"/>
              <a:gd name="T20" fmla="*/ 65 w 65"/>
              <a:gd name="T21" fmla="*/ 25 h 45"/>
              <a:gd name="T22" fmla="*/ 65 w 65"/>
              <a:gd name="T23" fmla="*/ 30 h 45"/>
              <a:gd name="T24" fmla="*/ 43 w 65"/>
              <a:gd name="T25" fmla="*/ 30 h 45"/>
              <a:gd name="T26" fmla="*/ 43 w 65"/>
              <a:gd name="T27" fmla="*/ 25 h 45"/>
              <a:gd name="T28" fmla="*/ 43 w 65"/>
              <a:gd name="T29" fmla="*/ 15 h 45"/>
              <a:gd name="T30" fmla="*/ 64 w 65"/>
              <a:gd name="T31" fmla="*/ 15 h 45"/>
              <a:gd name="T32" fmla="*/ 64 w 65"/>
              <a:gd name="T33" fmla="*/ 20 h 45"/>
              <a:gd name="T34" fmla="*/ 43 w 65"/>
              <a:gd name="T35" fmla="*/ 20 h 45"/>
              <a:gd name="T36" fmla="*/ 43 w 65"/>
              <a:gd name="T37" fmla="*/ 15 h 45"/>
              <a:gd name="T38" fmla="*/ 40 w 65"/>
              <a:gd name="T39" fmla="*/ 5 h 45"/>
              <a:gd name="T40" fmla="*/ 62 w 65"/>
              <a:gd name="T41" fmla="*/ 5 h 45"/>
              <a:gd name="T42" fmla="*/ 62 w 65"/>
              <a:gd name="T43" fmla="*/ 9 h 45"/>
              <a:gd name="T44" fmla="*/ 40 w 65"/>
              <a:gd name="T45" fmla="*/ 9 h 45"/>
              <a:gd name="T46" fmla="*/ 40 w 65"/>
              <a:gd name="T47" fmla="*/ 5 h 45"/>
              <a:gd name="T48" fmla="*/ 33 w 65"/>
              <a:gd name="T49" fmla="*/ 0 h 45"/>
              <a:gd name="T50" fmla="*/ 33 w 65"/>
              <a:gd name="T51" fmla="*/ 44 h 45"/>
              <a:gd name="T52" fmla="*/ 26 w 65"/>
              <a:gd name="T53" fmla="*/ 45 h 45"/>
              <a:gd name="T54" fmla="*/ 26 w 65"/>
              <a:gd name="T55" fmla="*/ 0 h 45"/>
              <a:gd name="T56" fmla="*/ 33 w 65"/>
              <a:gd name="T5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" h="45">
                <a:moveTo>
                  <a:pt x="25" y="45"/>
                </a:moveTo>
                <a:cubicBezTo>
                  <a:pt x="9" y="44"/>
                  <a:pt x="0" y="34"/>
                  <a:pt x="0" y="22"/>
                </a:cubicBezTo>
                <a:cubicBezTo>
                  <a:pt x="0" y="12"/>
                  <a:pt x="9" y="3"/>
                  <a:pt x="25" y="0"/>
                </a:cubicBezTo>
                <a:cubicBezTo>
                  <a:pt x="25" y="45"/>
                  <a:pt x="25" y="45"/>
                  <a:pt x="25" y="45"/>
                </a:cubicBezTo>
                <a:close/>
                <a:moveTo>
                  <a:pt x="40" y="35"/>
                </a:moveTo>
                <a:cubicBezTo>
                  <a:pt x="62" y="35"/>
                  <a:pt x="62" y="35"/>
                  <a:pt x="62" y="35"/>
                </a:cubicBezTo>
                <a:cubicBezTo>
                  <a:pt x="62" y="40"/>
                  <a:pt x="62" y="40"/>
                  <a:pt x="62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35"/>
                  <a:pt x="40" y="35"/>
                  <a:pt x="40" y="35"/>
                </a:cubicBezTo>
                <a:close/>
                <a:moveTo>
                  <a:pt x="43" y="25"/>
                </a:moveTo>
                <a:cubicBezTo>
                  <a:pt x="65" y="25"/>
                  <a:pt x="65" y="25"/>
                  <a:pt x="65" y="25"/>
                </a:cubicBezTo>
                <a:cubicBezTo>
                  <a:pt x="65" y="30"/>
                  <a:pt x="65" y="30"/>
                  <a:pt x="65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25"/>
                  <a:pt x="43" y="25"/>
                  <a:pt x="43" y="25"/>
                </a:cubicBezTo>
                <a:close/>
                <a:moveTo>
                  <a:pt x="43" y="15"/>
                </a:moveTo>
                <a:cubicBezTo>
                  <a:pt x="64" y="15"/>
                  <a:pt x="64" y="15"/>
                  <a:pt x="64" y="15"/>
                </a:cubicBezTo>
                <a:cubicBezTo>
                  <a:pt x="64" y="20"/>
                  <a:pt x="64" y="20"/>
                  <a:pt x="64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15"/>
                  <a:pt x="43" y="15"/>
                  <a:pt x="43" y="15"/>
                </a:cubicBezTo>
                <a:close/>
                <a:moveTo>
                  <a:pt x="40" y="5"/>
                </a:moveTo>
                <a:cubicBezTo>
                  <a:pt x="62" y="5"/>
                  <a:pt x="62" y="5"/>
                  <a:pt x="62" y="5"/>
                </a:cubicBezTo>
                <a:cubicBezTo>
                  <a:pt x="62" y="9"/>
                  <a:pt x="62" y="9"/>
                  <a:pt x="62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5"/>
                  <a:pt x="40" y="5"/>
                  <a:pt x="40" y="5"/>
                </a:cubicBezTo>
                <a:close/>
                <a:moveTo>
                  <a:pt x="33" y="0"/>
                </a:moveTo>
                <a:cubicBezTo>
                  <a:pt x="37" y="15"/>
                  <a:pt x="37" y="30"/>
                  <a:pt x="33" y="44"/>
                </a:cubicBezTo>
                <a:cubicBezTo>
                  <a:pt x="31" y="45"/>
                  <a:pt x="28" y="45"/>
                  <a:pt x="26" y="45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31" y="0"/>
                  <a:pt x="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8E973F4-EADC-4E30-9BAD-7B75F2484E11}"/>
              </a:ext>
            </a:extLst>
          </p:cNvPr>
          <p:cNvSpPr/>
          <p:nvPr/>
        </p:nvSpPr>
        <p:spPr>
          <a:xfrm>
            <a:off x="3418514" y="210497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b="1" dirty="0">
              <a:solidFill>
                <a:srgbClr val="000000"/>
              </a:solidFill>
              <a:latin typeface="TimesNewRomanPS-BoldMT"/>
            </a:endParaRPr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D9CB23-E686-4F0B-9D2C-C7359A376FFF}"/>
              </a:ext>
            </a:extLst>
          </p:cNvPr>
          <p:cNvSpPr/>
          <p:nvPr/>
        </p:nvSpPr>
        <p:spPr>
          <a:xfrm>
            <a:off x="1512326" y="2248329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TimesNewRomanPS-BoldMT"/>
              </a:rPr>
              <a:t>镜面反射率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EEE998-C3E3-4504-8A41-39EEAEEE3E3C}"/>
              </a:ext>
            </a:extLst>
          </p:cNvPr>
          <p:cNvSpPr/>
          <p:nvPr/>
        </p:nvSpPr>
        <p:spPr>
          <a:xfrm>
            <a:off x="1419575" y="335059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TimesNewRomanPS-BoldMT"/>
              </a:rPr>
              <a:t>色调通道分布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B331EF-644B-4B0C-BC66-1ADA6474246F}"/>
              </a:ext>
            </a:extLst>
          </p:cNvPr>
          <p:cNvSpPr/>
          <p:nvPr/>
        </p:nvSpPr>
        <p:spPr>
          <a:xfrm>
            <a:off x="1516557" y="4625417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TimesNewRomanPS-BoldMT"/>
              </a:rPr>
              <a:t>模糊度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A7C7D5-936A-4F4B-901F-C4AFF36BB0A8}"/>
              </a:ext>
            </a:extLst>
          </p:cNvPr>
          <p:cNvSpPr/>
          <p:nvPr/>
        </p:nvSpPr>
        <p:spPr>
          <a:xfrm>
            <a:off x="3502403" y="2155996"/>
            <a:ext cx="5297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Shafer提出了双色反射模型，物体表面的镜面反射      指示物体的几何形状。</a:t>
            </a:r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18EA64-AE26-4BBA-873C-0DD491F3F14E}"/>
              </a:ext>
            </a:extLst>
          </p:cNvPr>
          <p:cNvSpPr/>
          <p:nvPr/>
        </p:nvSpPr>
        <p:spPr>
          <a:xfrm>
            <a:off x="3502402" y="3121074"/>
            <a:ext cx="52078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在重新拍摄过程中，由于不同的渲染设备具有不同的色域，因此重新获取物理介质的成像会带来与设备有关的色调差异。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F84431D-5884-4827-9BD1-88B6737CE1C0}"/>
              </a:ext>
            </a:extLst>
          </p:cNvPr>
          <p:cNvSpPr/>
          <p:nvPr/>
        </p:nvSpPr>
        <p:spPr>
          <a:xfrm>
            <a:off x="3502401" y="4416386"/>
            <a:ext cx="5207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图像重现采样的过程中，信息发生丢失，导致图像模糊，越清晰模糊操作后效果越明显。</a:t>
            </a:r>
          </a:p>
        </p:txBody>
      </p:sp>
    </p:spTree>
    <p:extLst>
      <p:ext uri="{BB962C8B-B14F-4D97-AF65-F5344CB8AC3E}">
        <p14:creationId xmlns:p14="http://schemas.microsoft.com/office/powerpoint/2010/main" val="212649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NewRomanPS-BoldMT"/>
              </a:rPr>
              <a:t>基于镜面反射的实验结果</a:t>
            </a:r>
            <a:endParaRPr lang="en-US" altLang="zh-CN" sz="2400" b="1" dirty="0">
              <a:solidFill>
                <a:srgbClr val="000000"/>
              </a:solidFill>
              <a:latin typeface="TimesNewRomanPS-BoldM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4514" y="5855107"/>
            <a:ext cx="7994967" cy="90386"/>
            <a:chOff x="647702" y="5265146"/>
            <a:chExt cx="7921940" cy="90386"/>
          </a:xfrm>
        </p:grpSpPr>
        <p:cxnSp>
          <p:nvCxnSpPr>
            <p:cNvPr id="25" name="直接连接符 24"/>
            <p:cNvCxnSpPr>
              <a:endCxn id="35" idx="2"/>
            </p:cNvCxnSpPr>
            <p:nvPr/>
          </p:nvCxnSpPr>
          <p:spPr>
            <a:xfrm>
              <a:off x="705811" y="5310339"/>
              <a:ext cx="779017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647702" y="5265146"/>
              <a:ext cx="73658" cy="9038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8495984" y="5265146"/>
              <a:ext cx="73658" cy="9038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05651" y="5356756"/>
            <a:ext cx="7921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(a)(b)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是人脸和假脸，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(c)(d)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是其对应的镜面反射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663567" y="6503868"/>
            <a:ext cx="638628" cy="338554"/>
            <a:chOff x="8663567" y="6519446"/>
            <a:chExt cx="638628" cy="338554"/>
          </a:xfrm>
        </p:grpSpPr>
        <p:sp>
          <p:nvSpPr>
            <p:cNvPr id="20" name="矩形 1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A718ED2A-07BB-4BE1-9A47-064B8659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046" y="947989"/>
            <a:ext cx="4161905" cy="437142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0DF583D-F971-439A-9055-DC0A7814EBF6}"/>
              </a:ext>
            </a:extLst>
          </p:cNvPr>
          <p:cNvSpPr/>
          <p:nvPr/>
        </p:nvSpPr>
        <p:spPr>
          <a:xfrm>
            <a:off x="611188" y="6105290"/>
            <a:ext cx="7958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NewRomanPSMT"/>
              </a:rPr>
              <a:t>实验实现：将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RGB</a:t>
            </a:r>
            <a:r>
              <a:rPr lang="zh-CN" altLang="en-US" dirty="0">
                <a:solidFill>
                  <a:srgbClr val="000000"/>
                </a:solidFill>
                <a:latin typeface="TimesNewRomanPSMT"/>
              </a:rPr>
              <a:t>通道转换成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YUV</a:t>
            </a:r>
            <a:r>
              <a:rPr lang="zh-CN" altLang="en-US" dirty="0">
                <a:solidFill>
                  <a:srgbClr val="000000"/>
                </a:solidFill>
                <a:latin typeface="TimesNewRomanPSMT"/>
              </a:rPr>
              <a:t>通道</a:t>
            </a:r>
            <a:endParaRPr lang="en-US" altLang="zh-CN" dirty="0">
              <a:solidFill>
                <a:srgbClr val="000000"/>
              </a:solidFill>
              <a:latin typeface="TimesNewRomanPSMT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NewRomanPSMT"/>
              </a:rPr>
              <a:t>实验结果：与真人脸图像相比，假人脸图像的镜面反射比值更大，分布更平滑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3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NewRomanPS-BoldMT"/>
              </a:rPr>
              <a:t>色调通道分布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16600" y="2120117"/>
            <a:ext cx="3142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）真正的人脸图像，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）重新获取显示在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屏幕上的图像，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）重新获取印刷在纸上的图像。</a:t>
            </a:r>
            <a:endParaRPr lang="en-US" altLang="zh-C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75300" y="925733"/>
            <a:ext cx="0" cy="49797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2" name="矩形 21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2000EECB-0F19-402A-A404-91CFA348A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27" y="1539679"/>
            <a:ext cx="5209524" cy="223809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19C8253-1F04-4562-97FC-A392824D47ED}"/>
              </a:ext>
            </a:extLst>
          </p:cNvPr>
          <p:cNvSpPr txBox="1"/>
          <p:nvPr/>
        </p:nvSpPr>
        <p:spPr>
          <a:xfrm>
            <a:off x="589517" y="4733546"/>
            <a:ext cx="4520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实验实现：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通道转化为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HSV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通道，提取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通道值。</a:t>
            </a:r>
            <a:endParaRPr lang="en-US" altLang="zh-C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NewRomanPS-BoldMT"/>
              </a:rPr>
              <a:t>基于模糊特征的实验结果</a:t>
            </a:r>
            <a:endParaRPr lang="en-US" altLang="zh-CN" sz="2400" b="1" dirty="0">
              <a:solidFill>
                <a:srgbClr val="000000"/>
              </a:solidFill>
              <a:latin typeface="TimesNewRomanPS-BoldM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4514" y="5855107"/>
            <a:ext cx="7994967" cy="90386"/>
            <a:chOff x="647702" y="5265146"/>
            <a:chExt cx="7921940" cy="90386"/>
          </a:xfrm>
        </p:grpSpPr>
        <p:cxnSp>
          <p:nvCxnSpPr>
            <p:cNvPr id="25" name="直接连接符 24"/>
            <p:cNvCxnSpPr>
              <a:endCxn id="35" idx="2"/>
            </p:cNvCxnSpPr>
            <p:nvPr/>
          </p:nvCxnSpPr>
          <p:spPr>
            <a:xfrm>
              <a:off x="705811" y="5310339"/>
              <a:ext cx="779017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647702" y="5265146"/>
              <a:ext cx="73658" cy="9038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8495984" y="5265146"/>
              <a:ext cx="73658" cy="9038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05651" y="5356756"/>
            <a:ext cx="7921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(a)(b)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是人脸和假脸，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(c)(d)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是其对应的通过平均滤波后的结果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663567" y="6503868"/>
            <a:ext cx="638628" cy="338554"/>
            <a:chOff x="8663567" y="6519446"/>
            <a:chExt cx="638628" cy="338554"/>
          </a:xfrm>
        </p:grpSpPr>
        <p:sp>
          <p:nvSpPr>
            <p:cNvPr id="20" name="矩形 1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DF0A04D-0BE3-4BB1-9DA9-6299E3B9A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103" y="1029326"/>
            <a:ext cx="4438095" cy="405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8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11187" y="1194544"/>
            <a:ext cx="7921626" cy="3226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13" name="矩形 1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082FFF3-82CE-42FF-924B-0C0FD462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13" y="1218470"/>
            <a:ext cx="7793373" cy="317736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A49E6D4-58C4-4AD2-AD1C-4DF7C86F146E}"/>
              </a:ext>
            </a:extLst>
          </p:cNvPr>
          <p:cNvSpPr txBox="1"/>
          <p:nvPr/>
        </p:nvSpPr>
        <p:spPr>
          <a:xfrm>
            <a:off x="981512" y="4985789"/>
            <a:ext cx="6887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实验基于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NUAA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数据库，共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11974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张图片，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其中正样本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4652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张，假冒图像为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7322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张。实验采用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进行分类</a:t>
            </a:r>
          </a:p>
        </p:txBody>
      </p:sp>
    </p:spTree>
    <p:extLst>
      <p:ext uri="{BB962C8B-B14F-4D97-AF65-F5344CB8AC3E}">
        <p14:creationId xmlns:p14="http://schemas.microsoft.com/office/powerpoint/2010/main" val="132855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</TotalTime>
  <Words>299</Words>
  <Application>Microsoft Office PowerPoint</Application>
  <PresentationFormat>全屏显示(4:3)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TimesNewRomanPS-BoldMT</vt:lpstr>
      <vt:lpstr>TimesNewRomanPSMT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China</cp:lastModifiedBy>
  <cp:revision>248</cp:revision>
  <dcterms:created xsi:type="dcterms:W3CDTF">2015-01-13T10:49:01Z</dcterms:created>
  <dcterms:modified xsi:type="dcterms:W3CDTF">2018-05-14T10:56:53Z</dcterms:modified>
</cp:coreProperties>
</file>