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60" r:id="rId3"/>
    <p:sldId id="257" r:id="rId4"/>
    <p:sldId id="258" r:id="rId5"/>
    <p:sldId id="262" r:id="rId6"/>
    <p:sldId id="263" r:id="rId7"/>
    <p:sldId id="292" r:id="rId8"/>
    <p:sldId id="264" r:id="rId9"/>
    <p:sldId id="293" r:id="rId10"/>
    <p:sldId id="294" r:id="rId11"/>
    <p:sldId id="295" r:id="rId12"/>
    <p:sldId id="291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9" r:id="rId23"/>
    <p:sldId id="280" r:id="rId24"/>
    <p:sldId id="288" r:id="rId25"/>
    <p:sldId id="289" r:id="rId26"/>
    <p:sldId id="290" r:id="rId27"/>
    <p:sldId id="286" r:id="rId28"/>
    <p:sldId id="283" r:id="rId29"/>
    <p:sldId id="284" r:id="rId30"/>
    <p:sldId id="285" r:id="rId31"/>
    <p:sldId id="259" r:id="rId32"/>
    <p:sldId id="26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" y="592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7E50B-C097-4130-9961-8EEA28203B38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7FD6B-4168-4EFC-BA79-3C536E262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79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zh/docs/concepts/overview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niel-hutao.github.io/k8s-source-code-analysis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433232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5401096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uejin.im/post/5cc008745188250a9c356107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csdn.net/yan234280533/article/details/72567261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zh/docs/concepts/overview/working-with-objects/labels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kone.io/article/932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参考链接：</a:t>
            </a:r>
            <a:r>
              <a:rPr lang="en-US" altLang="zh-CN" dirty="0">
                <a:hlinkClick r:id="rId3"/>
              </a:rPr>
              <a:t>https://kubernetes.io/zh/docs/concepts/overview/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7FD6B-4168-4EFC-BA79-3C536E262D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81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参考：官网和</a:t>
            </a:r>
            <a:r>
              <a:rPr lang="en-US" altLang="zh-CN" dirty="0">
                <a:hlinkClick r:id="rId3"/>
              </a:rPr>
              <a:t>https://daniel-hutao.github.io/k8s-source-code-analysis/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7FD6B-4168-4EFC-BA79-3C536E262D7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205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7FD6B-4168-4EFC-BA79-3C536E262D7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98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服务发现参考：</a:t>
            </a:r>
            <a:r>
              <a:rPr lang="en-US" altLang="zh-CN" dirty="0">
                <a:hlinkClick r:id="rId3"/>
              </a:rPr>
              <a:t>https://zhuanlan.zhihu.com/p/34332329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7FD6B-4168-4EFC-BA79-3C536E262D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8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  <a:r>
              <a:rPr lang="en-US" altLang="zh-CN" dirty="0"/>
              <a:t>k8s</a:t>
            </a:r>
            <a:r>
              <a:rPr lang="zh-CN" altLang="en-US" dirty="0"/>
              <a:t>官方网站，</a:t>
            </a:r>
            <a:r>
              <a:rPr lang="en-US" altLang="zh-CN" dirty="0">
                <a:hlinkClick r:id="rId3"/>
              </a:rPr>
              <a:t>https://zhuanlan.zhihu.com/p/55401096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7FD6B-4168-4EFC-BA79-3C536E262D7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334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  <a:r>
              <a:rPr lang="en-US" altLang="zh-CN" dirty="0">
                <a:hlinkClick r:id="rId3"/>
              </a:rPr>
              <a:t>https://juejin.im/post/5cc008745188250a9c356107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>
                <a:hlinkClick r:id="rId4"/>
              </a:rPr>
              <a:t>https://blog.csdn.net/yan234280533/article/details/72567261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7FD6B-4168-4EFC-BA79-3C536E262D7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6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k8s</a:t>
            </a:r>
            <a:r>
              <a:rPr lang="zh-CN" altLang="en-US" dirty="0"/>
              <a:t>官方网站：</a:t>
            </a:r>
            <a:r>
              <a:rPr lang="en-US" altLang="zh-CN" dirty="0">
                <a:hlinkClick r:id="rId3"/>
              </a:rPr>
              <a:t>https://kubernetes.io/zh/docs/concepts/overview/working-with-objects/labels/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7FD6B-4168-4EFC-BA79-3C536E262D7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19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参考：官网和</a:t>
            </a:r>
            <a:r>
              <a:rPr lang="en-US" altLang="zh-CN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https://jimmysong.io/kubernetes-handbook/concepts/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7FD6B-4168-4EFC-BA79-3C536E262D7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35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7FD6B-4168-4EFC-BA79-3C536E262D7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281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参考链接：</a:t>
            </a:r>
            <a:r>
              <a:rPr lang="en-US" altLang="zh-CN" dirty="0">
                <a:hlinkClick r:id="rId3"/>
              </a:rPr>
              <a:t>http://www.dockone.io/article/932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7FD6B-4168-4EFC-BA79-3C536E262D7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92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参考官网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7FD6B-4168-4EFC-BA79-3C536E262D7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75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AD11-F4BB-4785-9B8F-9D4FF4EEAD8E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6CB9-E3DD-4644-9130-891226BA4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9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AD11-F4BB-4785-9B8F-9D4FF4EEAD8E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6CB9-E3DD-4644-9130-891226BA4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12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AD11-F4BB-4785-9B8F-9D4FF4EEAD8E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6CB9-E3DD-4644-9130-891226BA4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2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AD11-F4BB-4785-9B8F-9D4FF4EEAD8E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6CB9-E3DD-4644-9130-891226BA4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AD11-F4BB-4785-9B8F-9D4FF4EEAD8E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6CB9-E3DD-4644-9130-891226BA4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32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AD11-F4BB-4785-9B8F-9D4FF4EEAD8E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6CB9-E3DD-4644-9130-891226BA4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67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AD11-F4BB-4785-9B8F-9D4FF4EEAD8E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6CB9-E3DD-4644-9130-891226BA4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33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AD11-F4BB-4785-9B8F-9D4FF4EEAD8E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6CB9-E3DD-4644-9130-891226BA4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AD11-F4BB-4785-9B8F-9D4FF4EEAD8E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6CB9-E3DD-4644-9130-891226BA4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6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AD11-F4BB-4785-9B8F-9D4FF4EEAD8E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6CB9-E3DD-4644-9130-891226BA4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2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AD11-F4BB-4785-9B8F-9D4FF4EEAD8E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6CB9-E3DD-4644-9130-891226BA4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0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8AD11-F4BB-4785-9B8F-9D4FF4EEAD8E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6CB9-E3DD-4644-9130-891226BA4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33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618C62-75BB-4B82-92E5-E43646C5F84E}"/>
              </a:ext>
            </a:extLst>
          </p:cNvPr>
          <p:cNvSpPr txBox="1"/>
          <p:nvPr/>
        </p:nvSpPr>
        <p:spPr>
          <a:xfrm>
            <a:off x="1236280" y="2730768"/>
            <a:ext cx="6332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K8s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Research week1</a:t>
            </a:r>
          </a:p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k8s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介绍与工作计划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AA448D-0C7F-4F07-AF0C-F81151FEFCD3}"/>
              </a:ext>
            </a:extLst>
          </p:cNvPr>
          <p:cNvSpPr txBox="1"/>
          <p:nvPr/>
        </p:nvSpPr>
        <p:spPr>
          <a:xfrm>
            <a:off x="6874935" y="5818294"/>
            <a:ext cx="138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姚路路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2020.02.12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264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 Pod</a:t>
            </a:r>
            <a:r>
              <a:rPr lang="zh-CN" altLang="en-US" sz="3600" dirty="0"/>
              <a:t>创建过程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47030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API server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交互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与</a:t>
            </a:r>
            <a:r>
              <a:rPr lang="en-US" altLang="zh-CN" sz="2400" dirty="0"/>
              <a:t>scheduler</a:t>
            </a:r>
            <a:r>
              <a:rPr lang="zh-CN" altLang="en-US" sz="2400" dirty="0"/>
              <a:t>交互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4. Scheduler</a:t>
            </a:r>
            <a:r>
              <a:rPr lang="zh-CN" altLang="en-US" dirty="0"/>
              <a:t>通过</a:t>
            </a:r>
            <a:r>
              <a:rPr lang="en-US" altLang="zh-CN" dirty="0"/>
              <a:t>API server</a:t>
            </a:r>
            <a:r>
              <a:rPr lang="zh-CN" altLang="en-US" dirty="0"/>
              <a:t>监听到写入到</a:t>
            </a:r>
            <a:r>
              <a:rPr lang="en-US" altLang="zh-CN" dirty="0" err="1"/>
              <a:t>etcd</a:t>
            </a:r>
            <a:r>
              <a:rPr lang="zh-CN" altLang="en-US" dirty="0"/>
              <a:t>的</a:t>
            </a:r>
            <a:r>
              <a:rPr lang="en-US" altLang="zh-CN" dirty="0"/>
              <a:t>pod</a:t>
            </a:r>
            <a:r>
              <a:rPr lang="zh-CN" altLang="en-US" dirty="0"/>
              <a:t>信息，然后读取</a:t>
            </a:r>
            <a:r>
              <a:rPr lang="en-US" altLang="zh-CN" dirty="0"/>
              <a:t>pod</a:t>
            </a:r>
            <a:r>
              <a:rPr lang="zh-CN" altLang="en-US" dirty="0"/>
              <a:t>信息并对集群节点过滤、打分，选择最合适的节点来运行</a:t>
            </a:r>
            <a:r>
              <a:rPr lang="en-US" altLang="zh-CN" dirty="0"/>
              <a:t>Pod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5. scheduler</a:t>
            </a:r>
            <a:r>
              <a:rPr lang="zh-CN" altLang="en-US" dirty="0"/>
              <a:t>将调度结果通过</a:t>
            </a:r>
            <a:r>
              <a:rPr lang="en-US" altLang="zh-CN" dirty="0"/>
              <a:t>API server</a:t>
            </a:r>
            <a:r>
              <a:rPr lang="zh-CN" altLang="en-US" dirty="0"/>
              <a:t>更新到</a:t>
            </a:r>
            <a:r>
              <a:rPr lang="en-US" altLang="zh-CN" dirty="0" err="1"/>
              <a:t>etcd</a:t>
            </a:r>
            <a:r>
              <a:rPr lang="zh-CN" altLang="en-US" dirty="0"/>
              <a:t>中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chemeClr val="bg2">
                    <a:lumMod val="75000"/>
                  </a:schemeClr>
                </a:solidFill>
              </a:rPr>
              <a:t>kubelet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创建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pod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20" name="流程图: 决策 19">
            <a:extLst>
              <a:ext uri="{FF2B5EF4-FFF2-40B4-BE49-F238E27FC236}">
                <a16:creationId xmlns:a16="http://schemas.microsoft.com/office/drawing/2014/main" id="{6C64F38A-168C-4E1A-A41E-C35603C7F438}"/>
              </a:ext>
            </a:extLst>
          </p:cNvPr>
          <p:cNvSpPr/>
          <p:nvPr/>
        </p:nvSpPr>
        <p:spPr>
          <a:xfrm>
            <a:off x="5678593" y="1104053"/>
            <a:ext cx="1479551" cy="646331"/>
          </a:xfrm>
          <a:prstGeom prst="flowChartDecis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kubuctl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或</a:t>
            </a:r>
            <a:r>
              <a:rPr lang="en-US" altLang="zh-CN" sz="1400" dirty="0">
                <a:solidFill>
                  <a:schemeClr val="tx1"/>
                </a:solidFill>
              </a:rPr>
              <a:t>REST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17D9768-9144-45C0-9B48-50EE1868D8F9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6418369" y="1750384"/>
            <a:ext cx="0" cy="412174"/>
          </a:xfrm>
          <a:prstGeom prst="straightConnector1">
            <a:avLst/>
          </a:prstGeom>
          <a:ln w="12700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DC39B6E0-6429-402E-B99F-27703C948D07}"/>
              </a:ext>
            </a:extLst>
          </p:cNvPr>
          <p:cNvSpPr/>
          <p:nvPr/>
        </p:nvSpPr>
        <p:spPr>
          <a:xfrm>
            <a:off x="5932128" y="2162558"/>
            <a:ext cx="972482" cy="598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server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C1D5F99-DDB4-4C70-BCF4-B1B6DA9CE4FA}"/>
              </a:ext>
            </a:extLst>
          </p:cNvPr>
          <p:cNvSpPr/>
          <p:nvPr/>
        </p:nvSpPr>
        <p:spPr>
          <a:xfrm>
            <a:off x="5755428" y="3214442"/>
            <a:ext cx="1325880" cy="515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scheduler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1">
            <a:extLst>
              <a:ext uri="{FF2B5EF4-FFF2-40B4-BE49-F238E27FC236}">
                <a16:creationId xmlns:a16="http://schemas.microsoft.com/office/drawing/2014/main" id="{5D64A9DC-EDEB-48FF-907F-FC8C7A3C23CD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rot="5400000" flipH="1" flipV="1">
            <a:off x="6191547" y="2987621"/>
            <a:ext cx="453642" cy="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柱体 24">
            <a:extLst>
              <a:ext uri="{FF2B5EF4-FFF2-40B4-BE49-F238E27FC236}">
                <a16:creationId xmlns:a16="http://schemas.microsoft.com/office/drawing/2014/main" id="{420C2338-C856-420D-A38D-3AF45D4713FC}"/>
              </a:ext>
            </a:extLst>
          </p:cNvPr>
          <p:cNvSpPr/>
          <p:nvPr/>
        </p:nvSpPr>
        <p:spPr>
          <a:xfrm>
            <a:off x="4955784" y="2237322"/>
            <a:ext cx="508889" cy="448711"/>
          </a:xfrm>
          <a:prstGeom prst="ca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etcd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1F6982D-B3BE-468A-AEB9-A80CF9DC4A48}"/>
              </a:ext>
            </a:extLst>
          </p:cNvPr>
          <p:cNvCxnSpPr>
            <a:stCxn id="25" idx="4"/>
            <a:endCxn id="22" idx="2"/>
          </p:cNvCxnSpPr>
          <p:nvPr/>
        </p:nvCxnSpPr>
        <p:spPr>
          <a:xfrm>
            <a:off x="5464673" y="2461678"/>
            <a:ext cx="467455" cy="1"/>
          </a:xfrm>
          <a:prstGeom prst="straightConnector1">
            <a:avLst/>
          </a:prstGeom>
          <a:noFill/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124">
            <a:extLst>
              <a:ext uri="{FF2B5EF4-FFF2-40B4-BE49-F238E27FC236}">
                <a16:creationId xmlns:a16="http://schemas.microsoft.com/office/drawing/2014/main" id="{5B370DF4-CDDB-4955-9DB6-947654AA5130}"/>
              </a:ext>
            </a:extLst>
          </p:cNvPr>
          <p:cNvCxnSpPr>
            <a:cxnSpLocks/>
            <a:stCxn id="28" idx="1"/>
            <a:endCxn id="22" idx="6"/>
          </p:cNvCxnSpPr>
          <p:nvPr/>
        </p:nvCxnSpPr>
        <p:spPr>
          <a:xfrm rot="10800000">
            <a:off x="6904610" y="2461680"/>
            <a:ext cx="581618" cy="1"/>
          </a:xfrm>
          <a:prstGeom prst="bentConnector3">
            <a:avLst>
              <a:gd name="adj1" fmla="val 50000"/>
            </a:avLst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41E4D10-F26F-41B4-B136-F251F9BD4DA4}"/>
              </a:ext>
            </a:extLst>
          </p:cNvPr>
          <p:cNvSpPr/>
          <p:nvPr/>
        </p:nvSpPr>
        <p:spPr>
          <a:xfrm>
            <a:off x="7486228" y="2278934"/>
            <a:ext cx="1187025" cy="365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kubelet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BAAEA80-E156-439E-AB88-9A4E4894EAFF}"/>
              </a:ext>
            </a:extLst>
          </p:cNvPr>
          <p:cNvSpPr txBox="1"/>
          <p:nvPr/>
        </p:nvSpPr>
        <p:spPr>
          <a:xfrm>
            <a:off x="5565934" y="2422246"/>
            <a:ext cx="267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AD0C5A7-5A02-4E1B-941E-600A06BA30B3}"/>
              </a:ext>
            </a:extLst>
          </p:cNvPr>
          <p:cNvSpPr txBox="1"/>
          <p:nvPr/>
        </p:nvSpPr>
        <p:spPr>
          <a:xfrm>
            <a:off x="6418367" y="2808889"/>
            <a:ext cx="279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872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 Pod</a:t>
            </a:r>
            <a:r>
              <a:rPr lang="zh-CN" altLang="en-US" sz="3600" dirty="0"/>
              <a:t>创建过程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47030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API server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交互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scheduler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交互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kubelet</a:t>
            </a:r>
            <a:r>
              <a:rPr lang="zh-CN" altLang="en-US" sz="2400" dirty="0"/>
              <a:t>创建</a:t>
            </a:r>
            <a:r>
              <a:rPr lang="en-US" altLang="zh-CN" sz="2400" dirty="0"/>
              <a:t>pod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6. </a:t>
            </a:r>
            <a:r>
              <a:rPr lang="en-US" altLang="zh-CN" dirty="0" err="1"/>
              <a:t>kubelet</a:t>
            </a:r>
            <a:r>
              <a:rPr lang="zh-CN" altLang="en-US" dirty="0"/>
              <a:t>通过</a:t>
            </a:r>
            <a:r>
              <a:rPr lang="en-US" altLang="zh-CN" dirty="0"/>
              <a:t>API server</a:t>
            </a:r>
            <a:r>
              <a:rPr lang="zh-CN" altLang="en-US" dirty="0"/>
              <a:t>发现</a:t>
            </a:r>
            <a:r>
              <a:rPr lang="en-US" altLang="zh-CN" dirty="0" err="1"/>
              <a:t>etcd</a:t>
            </a:r>
            <a:r>
              <a:rPr lang="zh-CN" altLang="en-US" dirty="0"/>
              <a:t>中有新的</a:t>
            </a:r>
            <a:r>
              <a:rPr lang="en-US" altLang="zh-CN" dirty="0"/>
              <a:t>pod</a:t>
            </a:r>
            <a:r>
              <a:rPr lang="zh-CN" altLang="en-US" dirty="0"/>
              <a:t>需要绑定到本节点，则根据要求创建</a:t>
            </a:r>
            <a:r>
              <a:rPr lang="en-US" altLang="zh-CN" dirty="0"/>
              <a:t>pod.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7. </a:t>
            </a:r>
            <a:r>
              <a:rPr lang="en-US" altLang="zh-CN" dirty="0" err="1"/>
              <a:t>kubelet</a:t>
            </a:r>
            <a:r>
              <a:rPr lang="zh-CN" altLang="en-US" dirty="0"/>
              <a:t>告知</a:t>
            </a:r>
            <a:r>
              <a:rPr lang="en-US" altLang="zh-CN" dirty="0"/>
              <a:t>docker</a:t>
            </a:r>
            <a:r>
              <a:rPr lang="zh-CN" altLang="en-US" dirty="0"/>
              <a:t>启动容器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8. </a:t>
            </a:r>
            <a:r>
              <a:rPr lang="en-US" altLang="zh-CN" dirty="0" err="1"/>
              <a:t>kubelet</a:t>
            </a:r>
            <a:r>
              <a:rPr lang="zh-CN" altLang="en-US" dirty="0"/>
              <a:t>通过</a:t>
            </a:r>
            <a:r>
              <a:rPr lang="en-US" altLang="zh-CN" dirty="0"/>
              <a:t>API server</a:t>
            </a:r>
            <a:r>
              <a:rPr lang="zh-CN" altLang="en-US" dirty="0"/>
              <a:t>将</a:t>
            </a:r>
            <a:r>
              <a:rPr lang="en-US" altLang="zh-CN" dirty="0"/>
              <a:t>pod</a:t>
            </a:r>
            <a:r>
              <a:rPr lang="zh-CN" altLang="en-US" dirty="0"/>
              <a:t>的状态更新到</a:t>
            </a:r>
            <a:r>
              <a:rPr lang="en-US" altLang="zh-CN" dirty="0" err="1"/>
              <a:t>etcd</a:t>
            </a:r>
            <a:r>
              <a:rPr lang="zh-CN" altLang="en-US" dirty="0"/>
              <a:t>中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20" name="流程图: 决策 19">
            <a:extLst>
              <a:ext uri="{FF2B5EF4-FFF2-40B4-BE49-F238E27FC236}">
                <a16:creationId xmlns:a16="http://schemas.microsoft.com/office/drawing/2014/main" id="{6C64F38A-168C-4E1A-A41E-C35603C7F438}"/>
              </a:ext>
            </a:extLst>
          </p:cNvPr>
          <p:cNvSpPr/>
          <p:nvPr/>
        </p:nvSpPr>
        <p:spPr>
          <a:xfrm>
            <a:off x="5678593" y="1104053"/>
            <a:ext cx="1479551" cy="646331"/>
          </a:xfrm>
          <a:prstGeom prst="flowChartDecis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kubuctl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或</a:t>
            </a:r>
            <a:r>
              <a:rPr lang="en-US" altLang="zh-CN" sz="1400" dirty="0">
                <a:solidFill>
                  <a:schemeClr val="tx1"/>
                </a:solidFill>
              </a:rPr>
              <a:t>REST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17D9768-9144-45C0-9B48-50EE1868D8F9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6418369" y="1750384"/>
            <a:ext cx="0" cy="412174"/>
          </a:xfrm>
          <a:prstGeom prst="straightConnector1">
            <a:avLst/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DC39B6E0-6429-402E-B99F-27703C948D07}"/>
              </a:ext>
            </a:extLst>
          </p:cNvPr>
          <p:cNvSpPr/>
          <p:nvPr/>
        </p:nvSpPr>
        <p:spPr>
          <a:xfrm>
            <a:off x="5932128" y="2162558"/>
            <a:ext cx="972482" cy="598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server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C1D5F99-DDB4-4C70-BCF4-B1B6DA9CE4FA}"/>
              </a:ext>
            </a:extLst>
          </p:cNvPr>
          <p:cNvSpPr/>
          <p:nvPr/>
        </p:nvSpPr>
        <p:spPr>
          <a:xfrm>
            <a:off x="5755428" y="3214442"/>
            <a:ext cx="1325880" cy="515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scheduler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1">
            <a:extLst>
              <a:ext uri="{FF2B5EF4-FFF2-40B4-BE49-F238E27FC236}">
                <a16:creationId xmlns:a16="http://schemas.microsoft.com/office/drawing/2014/main" id="{5D64A9DC-EDEB-48FF-907F-FC8C7A3C23CD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rot="5400000" flipH="1" flipV="1">
            <a:off x="6191547" y="2987621"/>
            <a:ext cx="453642" cy="1"/>
          </a:xfrm>
          <a:prstGeom prst="bentConnector3">
            <a:avLst>
              <a:gd name="adj1" fmla="val 50000"/>
            </a:avLst>
          </a:prstGeom>
          <a:noFill/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柱体 24">
            <a:extLst>
              <a:ext uri="{FF2B5EF4-FFF2-40B4-BE49-F238E27FC236}">
                <a16:creationId xmlns:a16="http://schemas.microsoft.com/office/drawing/2014/main" id="{420C2338-C856-420D-A38D-3AF45D4713FC}"/>
              </a:ext>
            </a:extLst>
          </p:cNvPr>
          <p:cNvSpPr/>
          <p:nvPr/>
        </p:nvSpPr>
        <p:spPr>
          <a:xfrm>
            <a:off x="4955784" y="2237322"/>
            <a:ext cx="508889" cy="448711"/>
          </a:xfrm>
          <a:prstGeom prst="ca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etcd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1F6982D-B3BE-468A-AEB9-A80CF9DC4A48}"/>
              </a:ext>
            </a:extLst>
          </p:cNvPr>
          <p:cNvCxnSpPr>
            <a:stCxn id="25" idx="4"/>
            <a:endCxn id="22" idx="2"/>
          </p:cNvCxnSpPr>
          <p:nvPr/>
        </p:nvCxnSpPr>
        <p:spPr>
          <a:xfrm>
            <a:off x="5464673" y="2461678"/>
            <a:ext cx="467455" cy="1"/>
          </a:xfrm>
          <a:prstGeom prst="straightConnector1">
            <a:avLst/>
          </a:prstGeom>
          <a:noFill/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124">
            <a:extLst>
              <a:ext uri="{FF2B5EF4-FFF2-40B4-BE49-F238E27FC236}">
                <a16:creationId xmlns:a16="http://schemas.microsoft.com/office/drawing/2014/main" id="{5B370DF4-CDDB-4955-9DB6-947654AA5130}"/>
              </a:ext>
            </a:extLst>
          </p:cNvPr>
          <p:cNvCxnSpPr>
            <a:cxnSpLocks/>
            <a:stCxn id="28" idx="1"/>
            <a:endCxn id="22" idx="6"/>
          </p:cNvCxnSpPr>
          <p:nvPr/>
        </p:nvCxnSpPr>
        <p:spPr>
          <a:xfrm rot="10800000">
            <a:off x="6904610" y="2461680"/>
            <a:ext cx="581618" cy="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41E4D10-F26F-41B4-B136-F251F9BD4DA4}"/>
              </a:ext>
            </a:extLst>
          </p:cNvPr>
          <p:cNvSpPr/>
          <p:nvPr/>
        </p:nvSpPr>
        <p:spPr>
          <a:xfrm>
            <a:off x="7486228" y="2278934"/>
            <a:ext cx="1187025" cy="365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kubelet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BC2053A-5C23-431A-BED5-7F1E03305C0A}"/>
              </a:ext>
            </a:extLst>
          </p:cNvPr>
          <p:cNvSpPr txBox="1"/>
          <p:nvPr/>
        </p:nvSpPr>
        <p:spPr>
          <a:xfrm>
            <a:off x="5565320" y="2098550"/>
            <a:ext cx="22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8</a:t>
            </a:r>
            <a:endParaRPr lang="zh-CN" altLang="en-US" sz="16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3DFF2B7-DF4A-4BB5-AA74-77A9BD7D535C}"/>
              </a:ext>
            </a:extLst>
          </p:cNvPr>
          <p:cNvSpPr txBox="1"/>
          <p:nvPr/>
        </p:nvSpPr>
        <p:spPr>
          <a:xfrm>
            <a:off x="7014093" y="2109657"/>
            <a:ext cx="267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</a:t>
            </a:r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9E0DC42-6198-44EB-A5B5-B1A4CA3EDA4B}"/>
              </a:ext>
            </a:extLst>
          </p:cNvPr>
          <p:cNvSpPr txBox="1"/>
          <p:nvPr/>
        </p:nvSpPr>
        <p:spPr>
          <a:xfrm>
            <a:off x="8078665" y="2644426"/>
            <a:ext cx="267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7</a:t>
            </a:r>
            <a:endParaRPr lang="zh-CN" altLang="en-US" sz="1600" dirty="0"/>
          </a:p>
        </p:txBody>
      </p:sp>
      <p:pic>
        <p:nvPicPr>
          <p:cNvPr id="1026" name="Picture 2" descr="âdockerâçå¾çæç´¢ç»æ">
            <a:extLst>
              <a:ext uri="{FF2B5EF4-FFF2-40B4-BE49-F238E27FC236}">
                <a16:creationId xmlns:a16="http://schemas.microsoft.com/office/drawing/2014/main" id="{D0DB041F-4607-40D1-9504-D393D9638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239" y="3064012"/>
            <a:ext cx="507000" cy="41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4A228C8-356D-4082-B8BB-D3E5C6DB191C}"/>
              </a:ext>
            </a:extLst>
          </p:cNvPr>
          <p:cNvCxnSpPr>
            <a:stCxn id="28" idx="2"/>
            <a:endCxn id="1026" idx="0"/>
          </p:cNvCxnSpPr>
          <p:nvPr/>
        </p:nvCxnSpPr>
        <p:spPr>
          <a:xfrm flipH="1">
            <a:off x="8079739" y="2644426"/>
            <a:ext cx="2" cy="4195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70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 </a:t>
            </a:r>
            <a:r>
              <a:rPr lang="en-US" altLang="zh-CN" sz="3600" dirty="0"/>
              <a:t>Label</a:t>
            </a:r>
            <a:r>
              <a:rPr lang="zh-CN" altLang="en-US" sz="3600" dirty="0"/>
              <a:t>和</a:t>
            </a:r>
            <a:r>
              <a:rPr lang="en-US" altLang="zh-CN" sz="3600" dirty="0"/>
              <a:t>Selector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1794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Label(</a:t>
            </a:r>
            <a:r>
              <a:rPr lang="zh-CN" altLang="en-US" sz="2400" dirty="0"/>
              <a:t>标签</a:t>
            </a:r>
            <a:r>
              <a:rPr lang="en-US" altLang="zh-CN" sz="24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附加到</a:t>
            </a:r>
            <a:r>
              <a:rPr lang="en-US" altLang="zh-CN" dirty="0"/>
              <a:t>k8s</a:t>
            </a:r>
            <a:r>
              <a:rPr lang="zh-CN" altLang="en-US" dirty="0"/>
              <a:t>对象（如</a:t>
            </a:r>
            <a:r>
              <a:rPr lang="en-US" altLang="zh-CN" dirty="0"/>
              <a:t>Pod</a:t>
            </a:r>
            <a:r>
              <a:rPr lang="zh-CN" altLang="en-US" dirty="0"/>
              <a:t>）上的键值对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可以在创建时附加到对象，随后可以随时添加和修改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每个对象都可以定义一组键</a:t>
            </a:r>
            <a:r>
              <a:rPr lang="en-US" altLang="zh-CN" dirty="0"/>
              <a:t>/</a:t>
            </a:r>
            <a:r>
              <a:rPr lang="zh-CN" altLang="en-US" dirty="0"/>
              <a:t>值标签，不同的对象之间也可有相同标签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每个键对于给定对象必须是唯一的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标签用于索引和反向索引以实现高效查询和监视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Selector(</a:t>
            </a:r>
            <a:r>
              <a:rPr lang="zh-CN" altLang="en-US" sz="2400" dirty="0"/>
              <a:t>选择器</a:t>
            </a:r>
            <a:r>
              <a:rPr lang="en-US" altLang="zh-CN" sz="24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用于识别一组对象，且这组对象的标签符合选择器要求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有基于相等（</a:t>
            </a:r>
            <a:r>
              <a:rPr lang="en-US" altLang="zh-CN" dirty="0"/>
              <a:t>=</a:t>
            </a:r>
            <a:r>
              <a:rPr lang="zh-CN" altLang="en-US" dirty="0"/>
              <a:t>，</a:t>
            </a:r>
            <a:r>
              <a:rPr lang="en-US" altLang="zh-CN" dirty="0"/>
              <a:t>==</a:t>
            </a:r>
            <a:r>
              <a:rPr lang="zh-CN" altLang="en-US" dirty="0"/>
              <a:t>，</a:t>
            </a:r>
            <a:r>
              <a:rPr lang="en-US" altLang="zh-CN" dirty="0"/>
              <a:t>!=</a:t>
            </a:r>
            <a:r>
              <a:rPr lang="zh-CN" altLang="en-US" dirty="0"/>
              <a:t>）和集合（</a:t>
            </a:r>
            <a:r>
              <a:rPr lang="en-US" altLang="zh-CN" dirty="0"/>
              <a:t>in</a:t>
            </a:r>
            <a:r>
              <a:rPr lang="zh-CN" altLang="en-US" dirty="0"/>
              <a:t>，</a:t>
            </a:r>
            <a:r>
              <a:rPr lang="en-US" altLang="zh-CN" dirty="0" err="1"/>
              <a:t>notin</a:t>
            </a:r>
            <a:r>
              <a:rPr lang="zh-CN" altLang="en-US" dirty="0"/>
              <a:t>，</a:t>
            </a:r>
            <a:r>
              <a:rPr lang="en-US" altLang="zh-CN" dirty="0"/>
              <a:t>exists</a:t>
            </a:r>
            <a:r>
              <a:rPr lang="zh-CN" altLang="en-US" dirty="0"/>
              <a:t>）</a:t>
            </a:r>
            <a:r>
              <a:rPr lang="en-US" altLang="zh-CN" dirty="0"/>
              <a:t>2</a:t>
            </a:r>
            <a:r>
              <a:rPr lang="zh-CN" altLang="en-US" dirty="0"/>
              <a:t>种选择类型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标签选择器可以逗号分隔的多个需求组成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示例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$</a:t>
            </a:r>
            <a:r>
              <a:rPr lang="en-US" altLang="zh-CN" dirty="0" err="1"/>
              <a:t>kubectl</a:t>
            </a:r>
            <a:r>
              <a:rPr lang="en-US" altLang="zh-CN" dirty="0"/>
              <a:t> get pods -l environment=production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$ </a:t>
            </a:r>
            <a:r>
              <a:rPr lang="en-US" altLang="zh-CN" dirty="0" err="1"/>
              <a:t>kubectl</a:t>
            </a:r>
            <a:r>
              <a:rPr lang="en-US" altLang="zh-CN" dirty="0"/>
              <a:t> get pods -l 'environment in (production, </a:t>
            </a:r>
            <a:r>
              <a:rPr lang="en-US" altLang="zh-CN" dirty="0" err="1"/>
              <a:t>qa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099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对象</a:t>
            </a:r>
            <a:r>
              <a:rPr lang="en-US" altLang="zh-CN" sz="3600" dirty="0"/>
              <a:t>—</a:t>
            </a:r>
            <a:r>
              <a:rPr lang="zh-CN" altLang="en-US" sz="3600" dirty="0"/>
              <a:t>控制器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2853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ReplicationController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i="1" dirty="0" err="1"/>
              <a:t>ReplicationController</a:t>
            </a:r>
            <a:r>
              <a:rPr lang="en-US" altLang="zh-CN" dirty="0"/>
              <a:t> </a:t>
            </a:r>
            <a:r>
              <a:rPr lang="zh-CN" altLang="en-US" dirty="0"/>
              <a:t>确保在任何时候都有特定数量的 </a:t>
            </a:r>
            <a:r>
              <a:rPr lang="en-US" altLang="zh-CN" dirty="0"/>
              <a:t>pod </a:t>
            </a:r>
            <a:r>
              <a:rPr lang="zh-CN" altLang="en-US" dirty="0"/>
              <a:t>副本处于运行状态）。即数量少则启动新的容器，多则终止多余的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监控跨多个节点的多个</a:t>
            </a:r>
            <a:r>
              <a:rPr lang="en-US" altLang="zh-CN" dirty="0"/>
              <a:t>Pod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通过修改字段可以扩容</a:t>
            </a:r>
            <a:r>
              <a:rPr lang="en-US" altLang="zh-CN" dirty="0"/>
              <a:t>Pod</a:t>
            </a:r>
            <a:r>
              <a:rPr lang="zh-CN" altLang="en-US" dirty="0"/>
              <a:t>数目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只支持基于相等选择器需求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ReplicaSet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下一代</a:t>
            </a:r>
            <a:r>
              <a:rPr lang="en-US" altLang="zh-CN" dirty="0" err="1"/>
              <a:t>ReplicationController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支持基于集合的选择器需求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Deployment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为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 err="1"/>
              <a:t>ReplicaSet</a:t>
            </a:r>
            <a:r>
              <a:rPr lang="zh-CN" altLang="en-US" dirty="0"/>
              <a:t>提供声明式更新。即只需在</a:t>
            </a:r>
            <a:r>
              <a:rPr lang="en-US" altLang="zh-CN" dirty="0"/>
              <a:t>Deployment</a:t>
            </a:r>
            <a:r>
              <a:rPr lang="zh-CN" altLang="en-US" dirty="0"/>
              <a:t>中描述目标状态，</a:t>
            </a:r>
            <a:r>
              <a:rPr lang="en-US" altLang="zh-CN" dirty="0"/>
              <a:t>Deployment</a:t>
            </a:r>
            <a:r>
              <a:rPr lang="zh-CN" altLang="en-US" dirty="0"/>
              <a:t>控制器就会将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 err="1"/>
              <a:t>ReplicaSet</a:t>
            </a:r>
            <a:r>
              <a:rPr lang="zh-CN" altLang="en-US" dirty="0"/>
              <a:t>的实际状态改变成目标状态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1285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对象</a:t>
            </a:r>
            <a:r>
              <a:rPr lang="en-US" altLang="zh-CN" sz="3600" dirty="0"/>
              <a:t>—</a:t>
            </a:r>
            <a:r>
              <a:rPr lang="zh-CN" altLang="en-US" sz="3600" dirty="0"/>
              <a:t>控制器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1794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StatefulSets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用于管理有状态应用的工作负载</a:t>
            </a:r>
            <a:r>
              <a:rPr lang="en-US" altLang="zh-CN" dirty="0"/>
              <a:t>API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与</a:t>
            </a:r>
            <a:r>
              <a:rPr lang="en-US" altLang="zh-CN" dirty="0"/>
              <a:t>Deployment</a:t>
            </a:r>
            <a:r>
              <a:rPr lang="zh-CN" altLang="en-US" dirty="0"/>
              <a:t>相同，</a:t>
            </a:r>
            <a:r>
              <a:rPr lang="en-US" altLang="zh-CN" dirty="0" err="1"/>
              <a:t>StatefulSet</a:t>
            </a:r>
            <a:r>
              <a:rPr lang="zh-CN" altLang="en-US" dirty="0"/>
              <a:t>管理了基于相同容器定义的一组</a:t>
            </a:r>
            <a:r>
              <a:rPr lang="en-US" altLang="zh-CN" dirty="0"/>
              <a:t>Pod</a:t>
            </a:r>
            <a:r>
              <a:rPr lang="zh-CN" altLang="en-US" dirty="0"/>
              <a:t>。与之不同的时，</a:t>
            </a:r>
            <a:r>
              <a:rPr lang="en-US" altLang="zh-CN" dirty="0" err="1"/>
              <a:t>StatefulSet</a:t>
            </a:r>
            <a:r>
              <a:rPr lang="zh-CN" altLang="en-US" dirty="0"/>
              <a:t>为每一个</a:t>
            </a:r>
            <a:r>
              <a:rPr lang="en-US" altLang="zh-CN" dirty="0"/>
              <a:t>Pod</a:t>
            </a:r>
            <a:r>
              <a:rPr lang="zh-CN" altLang="en-US" dirty="0"/>
              <a:t>都维护了一个固定的</a:t>
            </a:r>
            <a:r>
              <a:rPr lang="en-US" altLang="zh-CN" dirty="0"/>
              <a:t>ID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应用场景：有序部署；有稳定持久的存储；有稳定且唯一的网络表示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DaemonSet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确保全部（或者某些）节点上运行一个 </a:t>
            </a:r>
            <a:r>
              <a:rPr lang="en-US" altLang="zh-CN" dirty="0"/>
              <a:t>Pod </a:t>
            </a:r>
            <a:r>
              <a:rPr lang="zh-CN" altLang="en-US" dirty="0"/>
              <a:t>的副本。当有节点加入集群时， 也会为之新增一个 </a:t>
            </a:r>
            <a:r>
              <a:rPr lang="en-US" altLang="zh-CN" dirty="0"/>
              <a:t>Pod </a:t>
            </a:r>
            <a:r>
              <a:rPr lang="zh-CN" altLang="en-US" dirty="0"/>
              <a:t>。当有节点从集群移除时，这些 </a:t>
            </a:r>
            <a:r>
              <a:rPr lang="en-US" altLang="zh-CN" dirty="0"/>
              <a:t>Pod </a:t>
            </a:r>
            <a:r>
              <a:rPr lang="zh-CN" altLang="en-US" dirty="0"/>
              <a:t>也会被回收。删除 </a:t>
            </a:r>
            <a:r>
              <a:rPr lang="en-US" altLang="zh-CN" dirty="0" err="1"/>
              <a:t>DaemonSet</a:t>
            </a:r>
            <a:r>
              <a:rPr lang="en-US" altLang="zh-CN" dirty="0"/>
              <a:t> </a:t>
            </a:r>
            <a:r>
              <a:rPr lang="zh-CN" altLang="en-US" dirty="0"/>
              <a:t>将会删除它创建的所有 </a:t>
            </a:r>
            <a:r>
              <a:rPr lang="en-US" altLang="zh-CN" dirty="0"/>
              <a:t>Pod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典型用法：每个节点上都运行日志收集</a:t>
            </a:r>
            <a:r>
              <a:rPr lang="en-US" altLang="zh-CN" dirty="0" err="1"/>
              <a:t>DaemonSet</a:t>
            </a:r>
            <a:r>
              <a:rPr lang="zh-CN" altLang="en-US" dirty="0"/>
              <a:t>；每个节点上都运行监控</a:t>
            </a:r>
            <a:r>
              <a:rPr lang="en-US" altLang="zh-CN" dirty="0" err="1"/>
              <a:t>DaemonSet</a:t>
            </a:r>
            <a:r>
              <a:rPr lang="zh-CN" altLang="en-US" dirty="0"/>
              <a:t>；每个节点上都运行集群存储</a:t>
            </a:r>
            <a:r>
              <a:rPr lang="en-US" altLang="zh-CN" dirty="0" err="1"/>
              <a:t>DaemonSet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垃圾收集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某些 </a:t>
            </a:r>
            <a:r>
              <a:rPr lang="en-US" altLang="zh-CN" dirty="0"/>
              <a:t>k8s </a:t>
            </a:r>
            <a:r>
              <a:rPr lang="zh-CN" altLang="en-US" dirty="0"/>
              <a:t>对象是其它一些对象的所有者。例如，一个 </a:t>
            </a:r>
            <a:r>
              <a:rPr lang="en-US" altLang="zh-CN" dirty="0" err="1"/>
              <a:t>ReplicaSet</a:t>
            </a:r>
            <a:r>
              <a:rPr lang="en-US" altLang="zh-CN" dirty="0"/>
              <a:t> </a:t>
            </a:r>
            <a:r>
              <a:rPr lang="zh-CN" altLang="en-US" dirty="0"/>
              <a:t>是一组 </a:t>
            </a:r>
            <a:r>
              <a:rPr lang="en-US" altLang="zh-CN" dirty="0"/>
              <a:t>Pod </a:t>
            </a:r>
            <a:r>
              <a:rPr lang="zh-CN" altLang="en-US" dirty="0"/>
              <a:t>的所有者。 具有所有者的对象被称为是所有者的附属。当删除对象时，可以指定该对象的附属者是否也自动删除掉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5235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服务发现</a:t>
            </a:r>
            <a:r>
              <a:rPr lang="en-US" altLang="zh-CN" sz="3600" dirty="0"/>
              <a:t>—Service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17947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动机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如果一组 </a:t>
            </a:r>
            <a:r>
              <a:rPr lang="en-US" altLang="zh-CN" dirty="0"/>
              <a:t>Pod</a:t>
            </a:r>
            <a:r>
              <a:rPr lang="zh-CN" altLang="en-US" dirty="0"/>
              <a:t>（称为“后端”）为群集内的其他 </a:t>
            </a:r>
            <a:r>
              <a:rPr lang="en-US" altLang="zh-CN" dirty="0"/>
              <a:t>Pod</a:t>
            </a:r>
            <a:r>
              <a:rPr lang="zh-CN" altLang="en-US" dirty="0"/>
              <a:t>（称为“前端”）提供功能，那么前端如何找出并跟踪要连接的 </a:t>
            </a:r>
            <a:r>
              <a:rPr lang="en-US" altLang="zh-CN" dirty="0"/>
              <a:t>IP </a:t>
            </a:r>
            <a:r>
              <a:rPr lang="zh-CN" altLang="en-US" dirty="0"/>
              <a:t>地址，以便前端可以使用工作量的后端部分？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Service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定义了一种抽象：逻辑上的一组 </a:t>
            </a:r>
            <a:r>
              <a:rPr lang="en-US" altLang="zh-CN" dirty="0"/>
              <a:t>Pod</a:t>
            </a:r>
            <a:r>
              <a:rPr lang="zh-CN" altLang="en-US" dirty="0"/>
              <a:t>及一种可以访问它们的策略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逻辑上的这一组</a:t>
            </a:r>
            <a:r>
              <a:rPr lang="en-US" altLang="zh-CN" dirty="0"/>
              <a:t>Pod</a:t>
            </a:r>
            <a:r>
              <a:rPr lang="zh-CN" altLang="en-US" dirty="0"/>
              <a:t>使用</a:t>
            </a:r>
            <a:r>
              <a:rPr lang="en-US" altLang="zh-CN" dirty="0"/>
              <a:t>Label</a:t>
            </a:r>
            <a:r>
              <a:rPr lang="zh-CN" altLang="en-US" dirty="0"/>
              <a:t>进行了标记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8724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服务发现</a:t>
            </a:r>
            <a:r>
              <a:rPr lang="en-US" altLang="zh-CN" sz="3600" dirty="0"/>
              <a:t>—Service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C40EF3-17EF-4B89-A749-68D07CC72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" b="702"/>
          <a:stretch/>
        </p:blipFill>
        <p:spPr>
          <a:xfrm>
            <a:off x="0" y="883920"/>
            <a:ext cx="9144000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3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服务发现</a:t>
            </a:r>
            <a:r>
              <a:rPr lang="en-US" altLang="zh-CN" sz="3600" dirty="0"/>
              <a:t>—Service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250308-A8C3-4D5C-AEB4-FEFE8B4CE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" b="1"/>
          <a:stretch/>
        </p:blipFill>
        <p:spPr>
          <a:xfrm>
            <a:off x="0" y="839892"/>
            <a:ext cx="9144000" cy="601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11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服务发现</a:t>
            </a:r>
            <a:r>
              <a:rPr lang="en-US" altLang="zh-CN" sz="3600" dirty="0"/>
              <a:t>—Service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B018F1-F815-4984-918C-FEBD74FD7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2" b="832"/>
          <a:stretch/>
        </p:blipFill>
        <p:spPr>
          <a:xfrm>
            <a:off x="0" y="870373"/>
            <a:ext cx="9144000" cy="598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88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服务发现</a:t>
            </a:r>
            <a:r>
              <a:rPr lang="en-US" altLang="zh-CN" sz="3600" dirty="0"/>
              <a:t>—Service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A9152A-471F-4ED3-9411-8CB2BD2CB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" b="470"/>
          <a:stretch/>
        </p:blipFill>
        <p:spPr>
          <a:xfrm>
            <a:off x="0" y="870374"/>
            <a:ext cx="9144000" cy="59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3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C44872D-7EF0-473D-8E33-D37D28697F7D}"/>
              </a:ext>
            </a:extLst>
          </p:cNvPr>
          <p:cNvSpPr txBox="1"/>
          <p:nvPr/>
        </p:nvSpPr>
        <p:spPr>
          <a:xfrm>
            <a:off x="372533" y="291253"/>
            <a:ext cx="460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背景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A381CE-BFB2-46CC-92A7-B6C9B6483663}"/>
              </a:ext>
            </a:extLst>
          </p:cNvPr>
          <p:cNvSpPr txBox="1"/>
          <p:nvPr/>
        </p:nvSpPr>
        <p:spPr>
          <a:xfrm>
            <a:off x="470747" y="1104053"/>
            <a:ext cx="820250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应用的三种部署方式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传统方式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虚拟化方式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容器方式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传统部署方式存在的问题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无法定义应用资源边界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虚拟化部署存在的问题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笨重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容器部署的优势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轻量级部署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松散耦合、分布式、弹性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资源利用高效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容器部署需要解决的问题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动态扩展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故障转移与恢复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自动部署</a:t>
            </a:r>
            <a:r>
              <a:rPr lang="en-US" altLang="zh-CN" dirty="0"/>
              <a:t>	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FDE2C3-62A4-4ACB-AD59-5008D70BB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198" y="1031824"/>
            <a:ext cx="2295525" cy="20943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5F67B8-689F-47E0-939C-4AF0876C1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723" y="1031823"/>
            <a:ext cx="2049357" cy="20943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E1034C-AD3E-4908-9C94-4B0341719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746" y="3593439"/>
            <a:ext cx="3518536" cy="288276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1EE190E-CC11-4072-8AC6-AEEADCA3CC40}"/>
              </a:ext>
            </a:extLst>
          </p:cNvPr>
          <p:cNvSpPr txBox="1"/>
          <p:nvPr/>
        </p:nvSpPr>
        <p:spPr>
          <a:xfrm>
            <a:off x="4632960" y="3224107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传统部署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4587AA-00EA-49C1-AC35-13ABF1CFD66E}"/>
              </a:ext>
            </a:extLst>
          </p:cNvPr>
          <p:cNvSpPr txBox="1"/>
          <p:nvPr/>
        </p:nvSpPr>
        <p:spPr>
          <a:xfrm>
            <a:off x="6747721" y="3204032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虚拟化部署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4DDC1A-D179-4B90-9010-34812E548325}"/>
              </a:ext>
            </a:extLst>
          </p:cNvPr>
          <p:cNvSpPr txBox="1"/>
          <p:nvPr/>
        </p:nvSpPr>
        <p:spPr>
          <a:xfrm>
            <a:off x="5924761" y="6397414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容器部署</a:t>
            </a:r>
          </a:p>
        </p:txBody>
      </p:sp>
    </p:spTree>
    <p:extLst>
      <p:ext uri="{BB962C8B-B14F-4D97-AF65-F5344CB8AC3E}">
        <p14:creationId xmlns:p14="http://schemas.microsoft.com/office/powerpoint/2010/main" val="3592563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服务发现</a:t>
            </a:r>
            <a:r>
              <a:rPr lang="en-US" altLang="zh-CN" sz="3600" dirty="0"/>
              <a:t>—Service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969E0F-C852-44D3-BD37-D7A7AB665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b="716"/>
          <a:stretch/>
        </p:blipFill>
        <p:spPr>
          <a:xfrm>
            <a:off x="0" y="850053"/>
            <a:ext cx="9144000" cy="600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74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服务发现</a:t>
            </a:r>
            <a:r>
              <a:rPr lang="en-US" altLang="zh-CN" sz="3600" dirty="0"/>
              <a:t>—Service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87EC63-691E-4027-9204-082F0E9A1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" b="-1"/>
          <a:stretch/>
        </p:blipFill>
        <p:spPr>
          <a:xfrm>
            <a:off x="0" y="847032"/>
            <a:ext cx="9144000" cy="60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58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调度器</a:t>
            </a:r>
            <a:r>
              <a:rPr lang="en-US" altLang="zh-CN" sz="3600" dirty="0"/>
              <a:t>—</a:t>
            </a:r>
            <a:r>
              <a:rPr lang="en-US" altLang="zh-CN" sz="3600" dirty="0" err="1"/>
              <a:t>kube</a:t>
            </a:r>
            <a:r>
              <a:rPr lang="en-US" altLang="zh-CN" sz="3600" dirty="0"/>
              <a:t>-scheduler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1794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调度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在 </a:t>
            </a:r>
            <a:r>
              <a:rPr lang="en-US" altLang="zh-CN" dirty="0"/>
              <a:t>k8s </a:t>
            </a:r>
            <a:r>
              <a:rPr lang="zh-CN" altLang="en-US" dirty="0"/>
              <a:t>中，调度是指将 </a:t>
            </a:r>
            <a:r>
              <a:rPr lang="en-US" altLang="zh-CN" dirty="0"/>
              <a:t>Pod </a:t>
            </a:r>
            <a:r>
              <a:rPr lang="zh-CN" altLang="en-US" dirty="0"/>
              <a:t>放置到合适的 </a:t>
            </a:r>
            <a:r>
              <a:rPr lang="en-US" altLang="zh-CN" dirty="0"/>
              <a:t>Node </a:t>
            </a:r>
            <a:r>
              <a:rPr lang="zh-CN" altLang="en-US" dirty="0"/>
              <a:t>上，然后对应 </a:t>
            </a:r>
            <a:r>
              <a:rPr lang="en-US" altLang="zh-CN" dirty="0"/>
              <a:t>Node </a:t>
            </a:r>
            <a:r>
              <a:rPr lang="zh-CN" altLang="en-US" dirty="0"/>
              <a:t>上的 </a:t>
            </a:r>
            <a:r>
              <a:rPr lang="en-US" altLang="zh-CN" dirty="0" err="1"/>
              <a:t>Kubelet</a:t>
            </a:r>
            <a:r>
              <a:rPr lang="en-US" altLang="zh-CN" dirty="0"/>
              <a:t> </a:t>
            </a:r>
            <a:r>
              <a:rPr lang="zh-CN" altLang="en-US" dirty="0"/>
              <a:t>才能够运行这些 </a:t>
            </a:r>
            <a:r>
              <a:rPr lang="en-US" altLang="zh-CN" dirty="0"/>
              <a:t>pod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调度器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调度器通过 </a:t>
            </a:r>
            <a:r>
              <a:rPr lang="en-US" altLang="zh-CN" dirty="0"/>
              <a:t>k8s </a:t>
            </a:r>
            <a:r>
              <a:rPr lang="zh-CN" altLang="en-US" dirty="0"/>
              <a:t>的 </a:t>
            </a:r>
            <a:r>
              <a:rPr lang="en-US" altLang="zh-CN" dirty="0"/>
              <a:t>watch </a:t>
            </a:r>
            <a:r>
              <a:rPr lang="zh-CN" altLang="en-US" dirty="0"/>
              <a:t>机制来发现集群中新创建且尚未被调度到 </a:t>
            </a:r>
            <a:r>
              <a:rPr lang="en-US" altLang="zh-CN" dirty="0"/>
              <a:t>Node </a:t>
            </a:r>
            <a:r>
              <a:rPr lang="zh-CN" altLang="en-US" dirty="0"/>
              <a:t>上的 </a:t>
            </a:r>
            <a:r>
              <a:rPr lang="en-US" altLang="zh-CN" dirty="0"/>
              <a:t>Pod</a:t>
            </a:r>
            <a:r>
              <a:rPr lang="zh-CN" altLang="en-US" dirty="0"/>
              <a:t>，然后将它们调度到一个合适的</a:t>
            </a:r>
            <a:r>
              <a:rPr lang="en-US" altLang="zh-CN" dirty="0"/>
              <a:t>Node</a:t>
            </a:r>
            <a:r>
              <a:rPr lang="zh-CN" altLang="en-US" dirty="0"/>
              <a:t>上来运行。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如何调度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过滤阶段：将满足</a:t>
            </a:r>
            <a:r>
              <a:rPr lang="en-US" altLang="zh-CN" dirty="0"/>
              <a:t>Pod</a:t>
            </a:r>
            <a:r>
              <a:rPr lang="zh-CN" altLang="en-US" dirty="0"/>
              <a:t>调度需求的</a:t>
            </a:r>
            <a:r>
              <a:rPr lang="en-US" altLang="zh-CN" dirty="0"/>
              <a:t>Node</a:t>
            </a:r>
            <a:r>
              <a:rPr lang="zh-CN" altLang="en-US" dirty="0"/>
              <a:t>选出来，即选择可调度节点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打分阶段：为每一个可调度节点打分，选取最合适的</a:t>
            </a:r>
            <a:r>
              <a:rPr lang="en-US" altLang="zh-CN" dirty="0"/>
              <a:t>Node</a:t>
            </a:r>
            <a:r>
              <a:rPr lang="zh-CN" altLang="en-US" dirty="0"/>
              <a:t>进行调度。若存在多个得分最高的</a:t>
            </a:r>
            <a:r>
              <a:rPr lang="en-US" altLang="zh-CN" dirty="0"/>
              <a:t>Node</a:t>
            </a:r>
            <a:r>
              <a:rPr lang="zh-CN" altLang="en-US" dirty="0"/>
              <a:t>，则随机选择一个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调度时考虑的因素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单独和整体的资源请求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硬件</a:t>
            </a:r>
            <a:r>
              <a:rPr lang="en-US" altLang="zh-CN" dirty="0"/>
              <a:t>/</a:t>
            </a:r>
            <a:r>
              <a:rPr lang="zh-CN" altLang="en-US" dirty="0"/>
              <a:t>软件</a:t>
            </a:r>
            <a:r>
              <a:rPr lang="en-US" altLang="zh-CN" dirty="0"/>
              <a:t>/</a:t>
            </a:r>
            <a:r>
              <a:rPr lang="zh-CN" altLang="en-US" dirty="0"/>
              <a:t>策略限制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亲和及反亲和要求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数据局域性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负载间干扰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871306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 亲和与反亲和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1794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节点反亲和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Taint(</a:t>
            </a:r>
            <a:r>
              <a:rPr lang="zh-CN" altLang="en-US" dirty="0"/>
              <a:t>污点</a:t>
            </a:r>
            <a:r>
              <a:rPr lang="en-US" altLang="zh-CN" dirty="0"/>
              <a:t>)</a:t>
            </a:r>
            <a:r>
              <a:rPr lang="zh-CN" altLang="en-US" dirty="0"/>
              <a:t>：针对节点（</a:t>
            </a:r>
            <a:r>
              <a:rPr lang="en-US" altLang="zh-CN" dirty="0"/>
              <a:t>Node</a:t>
            </a:r>
            <a:r>
              <a:rPr lang="zh-CN" altLang="en-US" dirty="0"/>
              <a:t>），使节点能够排斥一类特定的</a:t>
            </a:r>
            <a:r>
              <a:rPr lang="en-US" altLang="zh-CN" dirty="0"/>
              <a:t>Pod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Toleration</a:t>
            </a:r>
            <a:r>
              <a:rPr lang="zh-CN" altLang="en-US" dirty="0"/>
              <a:t>：针对</a:t>
            </a:r>
            <a:r>
              <a:rPr lang="en-US" altLang="zh-CN" dirty="0"/>
              <a:t>Pod</a:t>
            </a:r>
            <a:r>
              <a:rPr lang="zh-CN" altLang="en-US" dirty="0"/>
              <a:t>，表示</a:t>
            </a:r>
            <a:r>
              <a:rPr lang="en-US" altLang="zh-CN" dirty="0"/>
              <a:t>Pod</a:t>
            </a:r>
            <a:r>
              <a:rPr lang="zh-CN" altLang="en-US" dirty="0"/>
              <a:t>能够容忍被调度到一类特定的节点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灵活地让 </a:t>
            </a:r>
            <a:r>
              <a:rPr lang="en-US" altLang="zh-CN" dirty="0"/>
              <a:t>Pod </a:t>
            </a:r>
            <a:r>
              <a:rPr lang="zh-CN" altLang="en-US" dirty="0"/>
              <a:t>避开某些节点或者将 </a:t>
            </a:r>
            <a:r>
              <a:rPr lang="en-US" altLang="zh-CN" dirty="0"/>
              <a:t>pod </a:t>
            </a:r>
            <a:r>
              <a:rPr lang="zh-CN" altLang="en-US" dirty="0"/>
              <a:t>从某些节点驱逐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节点亲和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通过标签选择器进行选择，即给某些节点设置一个标签，给某些</a:t>
            </a:r>
            <a:r>
              <a:rPr lang="en-US" altLang="zh-CN" dirty="0"/>
              <a:t>Pod</a:t>
            </a:r>
            <a:r>
              <a:rPr lang="zh-CN" altLang="en-US" dirty="0"/>
              <a:t>设置一个标签选择器，以将</a:t>
            </a:r>
            <a:r>
              <a:rPr lang="en-US" altLang="zh-CN" dirty="0"/>
              <a:t>Pod</a:t>
            </a:r>
            <a:r>
              <a:rPr lang="zh-CN" altLang="en-US" dirty="0"/>
              <a:t>优先运行在符合其标签选择器的节点中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Pod</a:t>
            </a:r>
            <a:r>
              <a:rPr lang="zh-CN" altLang="en-US" sz="2400" dirty="0"/>
              <a:t>亲和与反亲和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与节点亲和方法类似，但都是针对</a:t>
            </a:r>
            <a:r>
              <a:rPr lang="en-US" altLang="zh-CN" dirty="0"/>
              <a:t>pod</a:t>
            </a:r>
            <a:r>
              <a:rPr lang="zh-CN" altLang="en-US" dirty="0"/>
              <a:t>的设置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Pod </a:t>
            </a:r>
            <a:r>
              <a:rPr lang="zh-CN" altLang="en-US" dirty="0"/>
              <a:t>间亲和与反亲和需要大量的处理，这可能会显著减慢大规模集群中的调度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2406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 工作整体目标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179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2020</a:t>
            </a:r>
            <a:r>
              <a:rPr lang="zh-CN" altLang="en-US" sz="2400" dirty="0"/>
              <a:t>年上半年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对</a:t>
            </a:r>
            <a:r>
              <a:rPr lang="en-US" altLang="zh-CN" dirty="0"/>
              <a:t>k8s</a:t>
            </a:r>
            <a:r>
              <a:rPr lang="zh-CN" altLang="en-US" dirty="0"/>
              <a:t>的各个模块的实现有一定的了解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安装</a:t>
            </a:r>
            <a:r>
              <a:rPr lang="en-US" altLang="zh-CN" dirty="0"/>
              <a:t>k8s</a:t>
            </a:r>
            <a:r>
              <a:rPr lang="zh-CN" altLang="en-US" dirty="0"/>
              <a:t>集群环境并进行各种测试，总结网络对</a:t>
            </a:r>
            <a:r>
              <a:rPr lang="en-US" altLang="zh-CN" dirty="0"/>
              <a:t>k8s</a:t>
            </a:r>
            <a:r>
              <a:rPr lang="zh-CN" altLang="en-US" dirty="0"/>
              <a:t>调度决策的影响或者</a:t>
            </a:r>
            <a:r>
              <a:rPr lang="en-US" altLang="zh-CN" dirty="0"/>
              <a:t>k8s</a:t>
            </a:r>
            <a:r>
              <a:rPr lang="zh-CN" altLang="en-US" dirty="0"/>
              <a:t>在网络方面存在的问题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2020</a:t>
            </a:r>
            <a:r>
              <a:rPr lang="zh-CN" altLang="en-US" sz="2400" dirty="0"/>
              <a:t>年下半年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设计新的调度策略，优化网络对</a:t>
            </a:r>
            <a:r>
              <a:rPr lang="en-US" altLang="zh-CN" dirty="0"/>
              <a:t>K8s</a:t>
            </a:r>
            <a:r>
              <a:rPr lang="zh-CN" altLang="en-US" dirty="0"/>
              <a:t>的影响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6139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总体模块学习计划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1794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kube</a:t>
            </a:r>
            <a:r>
              <a:rPr lang="en-US" altLang="zh-CN" sz="2400" dirty="0"/>
              <a:t>-scheduler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关注何时调度，如何调度，调度时考虑因素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kube</a:t>
            </a:r>
            <a:r>
              <a:rPr lang="en-US" altLang="zh-CN" sz="2400" dirty="0"/>
              <a:t>-control-manager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关注如何控制集群使得集群能够达到期望状态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API server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关注其如何与其他</a:t>
            </a:r>
            <a:r>
              <a:rPr lang="en-US" altLang="zh-CN" dirty="0"/>
              <a:t>k8s</a:t>
            </a:r>
            <a:r>
              <a:rPr lang="zh-CN" altLang="en-US" dirty="0"/>
              <a:t>组件</a:t>
            </a:r>
            <a:r>
              <a:rPr lang="en-US" altLang="zh-CN" dirty="0"/>
              <a:t>/</a:t>
            </a:r>
            <a:r>
              <a:rPr lang="zh-CN" altLang="en-US" dirty="0"/>
              <a:t>对象进行交互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kube</a:t>
            </a:r>
            <a:r>
              <a:rPr lang="en-US" altLang="zh-CN" sz="2400" dirty="0"/>
              <a:t>-proxy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关注其如何维护节点网络规则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kubelet</a:t>
            </a:r>
            <a:endParaRPr lang="zh-CN" alt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关注其如何管理、操作容器，如何与</a:t>
            </a:r>
            <a:r>
              <a:rPr lang="en-US" altLang="zh-CN" dirty="0" err="1"/>
              <a:t>apiserver</a:t>
            </a:r>
            <a:r>
              <a:rPr lang="zh-CN" altLang="en-US" dirty="0"/>
              <a:t>交互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8999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下周工作计划与分工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1794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工作计划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分工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3808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1E537-B299-4499-92AB-3E03F175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687" y="2729706"/>
            <a:ext cx="1523422" cy="1325563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702687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1E537-B299-4499-92AB-3E03F175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687" y="2729706"/>
            <a:ext cx="1523422" cy="1325563"/>
          </a:xfrm>
        </p:spPr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23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1E537-B299-4499-92AB-3E03F175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687" y="2729706"/>
            <a:ext cx="1523422" cy="1325563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89535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460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简介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2025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K8s</a:t>
            </a:r>
            <a:r>
              <a:rPr lang="zh-CN" altLang="en-US" sz="2400" dirty="0"/>
              <a:t>是什么？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可移植、可扩展的开源平台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用于管理容器化的工作负载和服务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K8s</a:t>
            </a:r>
            <a:r>
              <a:rPr lang="zh-CN" altLang="en-US" sz="2400" dirty="0"/>
              <a:t>有什么用？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服务发现和负载均衡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存储编排：允许自动挂载用户所选存储系统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自动部署和回滚：自动部署创建新容器，回滚容器应用版本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自我修复：重启失败的容器、替换容器、杀死不响应的容器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密钥与配置管理：存储和管理敏感信息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自动二进制打包：用户指定容器所需资源，</a:t>
            </a:r>
            <a:r>
              <a:rPr lang="en-US" altLang="zh-CN" dirty="0"/>
              <a:t>k8s</a:t>
            </a:r>
            <a:r>
              <a:rPr lang="zh-CN" altLang="en-US" dirty="0"/>
              <a:t>进行决策和管理</a:t>
            </a:r>
          </a:p>
        </p:txBody>
      </p:sp>
    </p:spTree>
    <p:extLst>
      <p:ext uri="{BB962C8B-B14F-4D97-AF65-F5344CB8AC3E}">
        <p14:creationId xmlns:p14="http://schemas.microsoft.com/office/powerpoint/2010/main" val="3689775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1E537-B299-4499-92AB-3E03F175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832" y="2729706"/>
            <a:ext cx="1846695" cy="1325563"/>
          </a:xfrm>
        </p:spPr>
        <p:txBody>
          <a:bodyPr/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272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460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的模块与组件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2025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Master</a:t>
            </a:r>
            <a:r>
              <a:rPr lang="zh-CN" altLang="en-US" sz="2400" dirty="0"/>
              <a:t>组件：对集群进行全局决策（如调度），并检测和相应集群事件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kube-apiserver</a:t>
            </a:r>
            <a:r>
              <a:rPr lang="zh-CN" altLang="en-US" dirty="0"/>
              <a:t>：负责提供</a:t>
            </a:r>
            <a:r>
              <a:rPr lang="en-US" altLang="zh-CN" dirty="0"/>
              <a:t>k8s API</a:t>
            </a:r>
            <a:r>
              <a:rPr lang="zh-CN" altLang="en-US" dirty="0"/>
              <a:t>服务，是</a:t>
            </a:r>
            <a:r>
              <a:rPr lang="en-US" altLang="zh-CN" dirty="0"/>
              <a:t>k8s</a:t>
            </a:r>
            <a:r>
              <a:rPr lang="zh-CN" altLang="en-US" dirty="0"/>
              <a:t>控制面板的前端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kube</a:t>
            </a:r>
            <a:r>
              <a:rPr lang="en-US" altLang="zh-CN" dirty="0"/>
              <a:t>-scheduler</a:t>
            </a:r>
            <a:r>
              <a:rPr lang="zh-CN" altLang="en-US" dirty="0"/>
              <a:t>：监控新创建的未指定运行节点的</a:t>
            </a:r>
            <a:r>
              <a:rPr lang="en-US" altLang="zh-CN" dirty="0"/>
              <a:t>Pod</a:t>
            </a:r>
            <a:r>
              <a:rPr lang="zh-CN" altLang="en-US" dirty="0"/>
              <a:t>（调度最小单元）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kube</a:t>
            </a:r>
            <a:r>
              <a:rPr lang="en-US" altLang="zh-CN" dirty="0"/>
              <a:t>-controller-manager</a:t>
            </a:r>
            <a:r>
              <a:rPr lang="zh-CN" altLang="en-US" dirty="0"/>
              <a:t>：所有资源对象的自动化控制中心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etcd</a:t>
            </a:r>
            <a:r>
              <a:rPr lang="zh-CN" altLang="en-US" dirty="0"/>
              <a:t>：兼具一致性和高可用性的</a:t>
            </a:r>
            <a:r>
              <a:rPr lang="en-US" altLang="zh-CN" dirty="0"/>
              <a:t>KV</a:t>
            </a:r>
            <a:r>
              <a:rPr lang="zh-CN" altLang="en-US" dirty="0"/>
              <a:t>数据库，可保存</a:t>
            </a:r>
            <a:r>
              <a:rPr lang="en-US" altLang="zh-CN" dirty="0"/>
              <a:t>k8s</a:t>
            </a:r>
            <a:r>
              <a:rPr lang="zh-CN" altLang="en-US" dirty="0"/>
              <a:t>所有集群数据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Node</a:t>
            </a:r>
            <a:r>
              <a:rPr lang="zh-CN" altLang="en-US" dirty="0"/>
              <a:t>组件：维护和管理具体的应用负载并提供</a:t>
            </a:r>
            <a:r>
              <a:rPr lang="en-US" altLang="zh-CN" dirty="0"/>
              <a:t>k8s</a:t>
            </a:r>
            <a:r>
              <a:rPr lang="zh-CN" altLang="en-US" dirty="0"/>
              <a:t>环境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Kubelet</a:t>
            </a:r>
            <a:r>
              <a:rPr lang="zh-CN" altLang="en-US" dirty="0"/>
              <a:t>：维护节点上的网络规则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Kube</a:t>
            </a:r>
            <a:r>
              <a:rPr lang="en-US" altLang="zh-CN" dirty="0"/>
              <a:t>-proxy</a:t>
            </a:r>
            <a:r>
              <a:rPr lang="zh-CN" altLang="en-US" dirty="0"/>
              <a:t>：每个节点上运行的网络代理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Container runtime</a:t>
            </a:r>
            <a:r>
              <a:rPr lang="zh-CN" altLang="en-US" dirty="0"/>
              <a:t>：是负责运行容器的软件，如</a:t>
            </a:r>
            <a:r>
              <a:rPr lang="en-US" altLang="zh-CN" dirty="0"/>
              <a:t>docker</a:t>
            </a:r>
            <a:r>
              <a:rPr lang="zh-CN" altLang="en-US" dirty="0"/>
              <a:t>，</a:t>
            </a:r>
            <a:r>
              <a:rPr lang="en-US" altLang="zh-CN" dirty="0" err="1"/>
              <a:t>containerd</a:t>
            </a:r>
            <a:r>
              <a:rPr lang="zh-CN" altLang="en-US" dirty="0"/>
              <a:t>等</a:t>
            </a:r>
            <a:endParaRPr lang="en-US" altLang="zh-CN" dirty="0"/>
          </a:p>
        </p:txBody>
      </p:sp>
      <p:pic>
        <p:nvPicPr>
          <p:cNvPr id="1026" name="Picture 2" descr="æ²¡æäºæ§å¶å¨ç®¡çå¨ç Kubernetes æ¶æ">
            <a:extLst>
              <a:ext uri="{FF2B5EF4-FFF2-40B4-BE49-F238E27FC236}">
                <a16:creationId xmlns:a16="http://schemas.microsoft.com/office/drawing/2014/main" id="{BD5C11E7-BEF3-4D9A-9C25-80B2B4FD9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9"/>
          <a:stretch/>
        </p:blipFill>
        <p:spPr bwMode="auto">
          <a:xfrm>
            <a:off x="1839298" y="4127690"/>
            <a:ext cx="5852160" cy="273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675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460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Pod</a:t>
            </a:r>
            <a:r>
              <a:rPr lang="zh-CN" altLang="en-US" sz="3600" dirty="0"/>
              <a:t>的生命周期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20250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/>
              <a:t>挂起（</a:t>
            </a:r>
            <a:r>
              <a:rPr lang="en-US" altLang="zh-CN" sz="2000" dirty="0"/>
              <a:t>Pending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Pod</a:t>
            </a:r>
            <a:r>
              <a:rPr lang="zh-CN" altLang="en-US" dirty="0"/>
              <a:t>被</a:t>
            </a:r>
            <a:r>
              <a:rPr lang="en-US" altLang="zh-CN" dirty="0"/>
              <a:t>k8s</a:t>
            </a:r>
            <a:r>
              <a:rPr lang="zh-CN" altLang="en-US" dirty="0"/>
              <a:t>接受，但有容器镜像尚未创建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/>
              <a:t>运行中（</a:t>
            </a:r>
            <a:r>
              <a:rPr lang="en-US" altLang="zh-CN" sz="2000" dirty="0"/>
              <a:t>Running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Pod</a:t>
            </a:r>
            <a:r>
              <a:rPr lang="zh-CN" altLang="en-US" dirty="0"/>
              <a:t>被创建，至少有一个容器在运行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/>
              <a:t>成功（</a:t>
            </a:r>
            <a:r>
              <a:rPr lang="en-US" altLang="zh-CN" sz="2000" dirty="0"/>
              <a:t>Succeeded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Pod</a:t>
            </a:r>
            <a:r>
              <a:rPr lang="zh-CN" altLang="en-US" dirty="0"/>
              <a:t>中容器都被成功终止，且不再重启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/>
              <a:t>失败（</a:t>
            </a:r>
            <a:r>
              <a:rPr lang="en-US" altLang="zh-CN" sz="2000" dirty="0"/>
              <a:t>Failed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Pod</a:t>
            </a:r>
            <a:r>
              <a:rPr lang="zh-CN" altLang="en-US" dirty="0"/>
              <a:t>中容器都被终止，但有容器是失败终止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/>
              <a:t>未知（</a:t>
            </a:r>
            <a:r>
              <a:rPr lang="en-US" altLang="zh-CN" sz="2000" dirty="0"/>
              <a:t>Unknown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无法取得</a:t>
            </a:r>
            <a:r>
              <a:rPr lang="en-US" altLang="zh-CN" dirty="0"/>
              <a:t>Pod</a:t>
            </a:r>
            <a:r>
              <a:rPr lang="zh-CN" altLang="en-US" dirty="0"/>
              <a:t>的状态，通常是通信失败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CAD326-1717-4CB9-92A1-F949E828FF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6"/>
          <a:stretch/>
        </p:blipFill>
        <p:spPr>
          <a:xfrm>
            <a:off x="0" y="4120263"/>
            <a:ext cx="9144000" cy="23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1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460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模块与组件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202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kubectl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与</a:t>
            </a:r>
            <a:r>
              <a:rPr lang="en-US" altLang="zh-CN" dirty="0"/>
              <a:t>k8s API</a:t>
            </a:r>
            <a:r>
              <a:rPr lang="zh-CN" altLang="en-US" dirty="0"/>
              <a:t>交互的命令行程序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Master</a:t>
            </a:r>
            <a:r>
              <a:rPr lang="zh-CN" altLang="en-US" sz="2400" dirty="0"/>
              <a:t>节点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运行</a:t>
            </a:r>
            <a:r>
              <a:rPr lang="en-US" altLang="zh-CN" dirty="0"/>
              <a:t>Master</a:t>
            </a:r>
            <a:r>
              <a:rPr lang="zh-CN" altLang="en-US" dirty="0"/>
              <a:t>组件节点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维护和管理整个</a:t>
            </a:r>
            <a:r>
              <a:rPr lang="en-US" altLang="zh-CN" dirty="0"/>
              <a:t>k8s</a:t>
            </a:r>
            <a:r>
              <a:rPr lang="zh-CN" altLang="en-US" dirty="0"/>
              <a:t>集群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Node</a:t>
            </a:r>
            <a:r>
              <a:rPr lang="zh-CN" altLang="en-US" sz="2400" dirty="0"/>
              <a:t>节点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k8s</a:t>
            </a:r>
            <a:r>
              <a:rPr lang="zh-CN" altLang="en-US" dirty="0"/>
              <a:t>集群的工作节点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可以是物理机或虚拟机</a:t>
            </a:r>
            <a:r>
              <a:rPr lang="en-US" altLang="zh-CN" dirty="0"/>
              <a:t>	</a:t>
            </a:r>
            <a:endParaRPr lang="zh-CN" altLang="en-US" dirty="0"/>
          </a:p>
        </p:txBody>
      </p: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C4C88186-BB14-47A9-8CC7-533B74F02826}"/>
              </a:ext>
            </a:extLst>
          </p:cNvPr>
          <p:cNvGrpSpPr/>
          <p:nvPr/>
        </p:nvGrpSpPr>
        <p:grpSpPr>
          <a:xfrm>
            <a:off x="830400" y="1889997"/>
            <a:ext cx="7620758" cy="4900062"/>
            <a:chOff x="830400" y="1889997"/>
            <a:chExt cx="7620758" cy="4900062"/>
          </a:xfrm>
        </p:grpSpPr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6ECFC031-C427-444B-8386-4CAA195FD73E}"/>
                </a:ext>
              </a:extLst>
            </p:cNvPr>
            <p:cNvGrpSpPr/>
            <p:nvPr/>
          </p:nvGrpSpPr>
          <p:grpSpPr>
            <a:xfrm>
              <a:off x="830400" y="1889997"/>
              <a:ext cx="7620758" cy="4900062"/>
              <a:chOff x="633974" y="1666685"/>
              <a:chExt cx="7620758" cy="4900062"/>
            </a:xfrm>
          </p:grpSpPr>
          <p:sp>
            <p:nvSpPr>
              <p:cNvPr id="12" name="流程图: 决策 11">
                <a:extLst>
                  <a:ext uri="{FF2B5EF4-FFF2-40B4-BE49-F238E27FC236}">
                    <a16:creationId xmlns:a16="http://schemas.microsoft.com/office/drawing/2014/main" id="{ABBFED00-8EC3-46DE-A26E-DEFDB792062F}"/>
                  </a:ext>
                </a:extLst>
              </p:cNvPr>
              <p:cNvSpPr/>
              <p:nvPr/>
            </p:nvSpPr>
            <p:spPr>
              <a:xfrm>
                <a:off x="1560407" y="3446686"/>
                <a:ext cx="1479551" cy="646331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kubuctl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4303F0A0-E4CA-4545-9D01-07E1C1F70C08}"/>
                  </a:ext>
                </a:extLst>
              </p:cNvPr>
              <p:cNvCxnSpPr>
                <a:stCxn id="12" idx="2"/>
                <a:endCxn id="11" idx="0"/>
              </p:cNvCxnSpPr>
              <p:nvPr/>
            </p:nvCxnSpPr>
            <p:spPr>
              <a:xfrm>
                <a:off x="2300183" y="4093017"/>
                <a:ext cx="0" cy="571300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572972F0-D351-4DFF-BE84-BB630F631A88}"/>
                  </a:ext>
                </a:extLst>
              </p:cNvPr>
              <p:cNvGrpSpPr/>
              <p:nvPr/>
            </p:nvGrpSpPr>
            <p:grpSpPr>
              <a:xfrm>
                <a:off x="633974" y="4331441"/>
                <a:ext cx="3190240" cy="1964267"/>
                <a:chOff x="785706" y="3014134"/>
                <a:chExt cx="3190240" cy="1964267"/>
              </a:xfrm>
              <a:noFill/>
            </p:grpSpPr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7434F1C1-22A0-457F-902F-56A28D2C9AC1}"/>
                    </a:ext>
                  </a:extLst>
                </p:cNvPr>
                <p:cNvSpPr/>
                <p:nvPr/>
              </p:nvSpPr>
              <p:spPr>
                <a:xfrm>
                  <a:off x="785706" y="3014134"/>
                  <a:ext cx="3190240" cy="1964267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8DDA27C6-64C6-447C-AD9E-8A30B9AE28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44259" y="3089357"/>
                  <a:ext cx="332700" cy="322812"/>
                </a:xfrm>
                <a:prstGeom prst="rect">
                  <a:avLst/>
                </a:prstGeom>
                <a:grpFill/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3E52877B-FF8B-4F98-BD43-0887CE289B95}"/>
                    </a:ext>
                  </a:extLst>
                </p:cNvPr>
                <p:cNvSpPr/>
                <p:nvPr/>
              </p:nvSpPr>
              <p:spPr>
                <a:xfrm>
                  <a:off x="1965674" y="3347010"/>
                  <a:ext cx="972482" cy="598242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API</a:t>
                  </a:r>
                </a:p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server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E564BDC6-C5CD-4C08-BC14-97CED01B5133}"/>
                    </a:ext>
                  </a:extLst>
                </p:cNvPr>
                <p:cNvSpPr/>
                <p:nvPr/>
              </p:nvSpPr>
              <p:spPr>
                <a:xfrm>
                  <a:off x="989330" y="4393962"/>
                  <a:ext cx="1325880" cy="51530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controller-</a:t>
                  </a:r>
                </a:p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manager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BD306AC-2754-4FBC-8A87-5D83D2C76BB1}"/>
                    </a:ext>
                  </a:extLst>
                </p:cNvPr>
                <p:cNvSpPr/>
                <p:nvPr/>
              </p:nvSpPr>
              <p:spPr>
                <a:xfrm>
                  <a:off x="2477600" y="4393962"/>
                  <a:ext cx="1325880" cy="51530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scheduler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A5EE9A91-CC95-4608-A82F-ACCE588A7BD6}"/>
                    </a:ext>
                  </a:extLst>
                </p:cNvPr>
                <p:cNvCxnSpPr>
                  <a:stCxn id="16" idx="0"/>
                  <a:endCxn id="11" idx="4"/>
                </p:cNvCxnSpPr>
                <p:nvPr/>
              </p:nvCxnSpPr>
              <p:spPr>
                <a:xfrm rot="5400000" flipH="1" flipV="1">
                  <a:off x="1827737" y="3769785"/>
                  <a:ext cx="448710" cy="799645"/>
                </a:xfrm>
                <a:prstGeom prst="bentConnector3">
                  <a:avLst>
                    <a:gd name="adj1" fmla="val 50000"/>
                  </a:avLst>
                </a:prstGeom>
                <a:grpFill/>
                <a:ln w="12700"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36033D04-9D66-4E88-A5A6-1134ACF33931}"/>
                    </a:ext>
                  </a:extLst>
                </p:cNvPr>
                <p:cNvCxnSpPr>
                  <a:stCxn id="17" idx="0"/>
                  <a:endCxn id="11" idx="4"/>
                </p:cNvCxnSpPr>
                <p:nvPr/>
              </p:nvCxnSpPr>
              <p:spPr>
                <a:xfrm rot="16200000" flipV="1">
                  <a:off x="2571873" y="3825294"/>
                  <a:ext cx="448710" cy="688625"/>
                </a:xfrm>
                <a:prstGeom prst="bentConnector3">
                  <a:avLst>
                    <a:gd name="adj1" fmla="val 50000"/>
                  </a:avLst>
                </a:prstGeom>
                <a:grpFill/>
                <a:ln w="12700"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DEA817AE-4A7B-4182-95B1-6A42983AABD6}"/>
                    </a:ext>
                  </a:extLst>
                </p:cNvPr>
                <p:cNvSpPr/>
                <p:nvPr/>
              </p:nvSpPr>
              <p:spPr>
                <a:xfrm>
                  <a:off x="989330" y="3421774"/>
                  <a:ext cx="508889" cy="448711"/>
                </a:xfrm>
                <a:prstGeom prst="ca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>
                      <a:solidFill>
                        <a:schemeClr val="tx1"/>
                      </a:solidFill>
                    </a:rPr>
                    <a:t>etcd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515648F3-9E27-497E-AFF7-2CB446FE5894}"/>
                    </a:ext>
                  </a:extLst>
                </p:cNvPr>
                <p:cNvCxnSpPr>
                  <a:stCxn id="23" idx="4"/>
                  <a:endCxn id="11" idx="2"/>
                </p:cNvCxnSpPr>
                <p:nvPr/>
              </p:nvCxnSpPr>
              <p:spPr>
                <a:xfrm>
                  <a:off x="1498219" y="3646130"/>
                  <a:ext cx="467455" cy="1"/>
                </a:xfrm>
                <a:prstGeom prst="straightConnector1">
                  <a:avLst/>
                </a:prstGeom>
                <a:grpFill/>
                <a:ln w="1270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DFDBADB1-3297-4454-9A56-540F6FC0BF3A}"/>
                  </a:ext>
                </a:extLst>
              </p:cNvPr>
              <p:cNvCxnSpPr>
                <a:stCxn id="39" idx="1"/>
                <a:endCxn id="11" idx="6"/>
              </p:cNvCxnSpPr>
              <p:nvPr/>
            </p:nvCxnSpPr>
            <p:spPr>
              <a:xfrm rot="10800000" flipV="1">
                <a:off x="2786425" y="3777232"/>
                <a:ext cx="2291631" cy="1186205"/>
              </a:xfrm>
              <a:prstGeom prst="bentConnector3">
                <a:avLst>
                  <a:gd name="adj1" fmla="val 31675"/>
                </a:avLst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E7B1194E-35B7-46A5-BAAB-68F8055827E2}"/>
                  </a:ext>
                </a:extLst>
              </p:cNvPr>
              <p:cNvCxnSpPr>
                <a:cxnSpLocks/>
                <a:stCxn id="101" idx="1"/>
                <a:endCxn id="11" idx="6"/>
              </p:cNvCxnSpPr>
              <p:nvPr/>
            </p:nvCxnSpPr>
            <p:spPr>
              <a:xfrm rot="10800000">
                <a:off x="2786425" y="4963439"/>
                <a:ext cx="2322365" cy="1339651"/>
              </a:xfrm>
              <a:prstGeom prst="bentConnector3">
                <a:avLst>
                  <a:gd name="adj1" fmla="val 32501"/>
                </a:avLst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E066DC86-21BF-4E87-840C-A51F3148B884}"/>
                  </a:ext>
                </a:extLst>
              </p:cNvPr>
              <p:cNvGrpSpPr/>
              <p:nvPr/>
            </p:nvGrpSpPr>
            <p:grpSpPr>
              <a:xfrm>
                <a:off x="4868660" y="2076624"/>
                <a:ext cx="3355338" cy="1964267"/>
                <a:chOff x="5058313" y="1867689"/>
                <a:chExt cx="3355338" cy="1964267"/>
              </a:xfrm>
            </p:grpSpPr>
            <p:grpSp>
              <p:nvGrpSpPr>
                <p:cNvPr id="96" name="组合 95">
                  <a:extLst>
                    <a:ext uri="{FF2B5EF4-FFF2-40B4-BE49-F238E27FC236}">
                      <a16:creationId xmlns:a16="http://schemas.microsoft.com/office/drawing/2014/main" id="{D95AC1F7-A2C0-4DF3-9BBB-C2FC648541AB}"/>
                    </a:ext>
                  </a:extLst>
                </p:cNvPr>
                <p:cNvGrpSpPr/>
                <p:nvPr/>
              </p:nvGrpSpPr>
              <p:grpSpPr>
                <a:xfrm>
                  <a:off x="5058313" y="1867689"/>
                  <a:ext cx="3355338" cy="1964267"/>
                  <a:chOff x="5094562" y="1795591"/>
                  <a:chExt cx="3355338" cy="1964267"/>
                </a:xfrm>
                <a:noFill/>
              </p:grpSpPr>
              <p:cxnSp>
                <p:nvCxnSpPr>
                  <p:cNvPr id="61" name="直接箭头连接符 60">
                    <a:extLst>
                      <a:ext uri="{FF2B5EF4-FFF2-40B4-BE49-F238E27FC236}">
                        <a16:creationId xmlns:a16="http://schemas.microsoft.com/office/drawing/2014/main" id="{1A5BEBD4-9C54-430B-BA06-4E8D3C27CE06}"/>
                      </a:ext>
                    </a:extLst>
                  </p:cNvPr>
                  <p:cNvCxnSpPr>
                    <a:cxnSpLocks/>
                    <a:stCxn id="39" idx="0"/>
                    <a:endCxn id="35" idx="2"/>
                  </p:cNvCxnSpPr>
                  <p:nvPr/>
                </p:nvCxnSpPr>
                <p:spPr>
                  <a:xfrm flipH="1" flipV="1">
                    <a:off x="5960326" y="2620437"/>
                    <a:ext cx="10798" cy="693017"/>
                  </a:xfrm>
                  <a:prstGeom prst="straightConnector1">
                    <a:avLst/>
                  </a:prstGeom>
                  <a:grpFill/>
                  <a:ln w="12700"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5" name="组合 94">
                    <a:extLst>
                      <a:ext uri="{FF2B5EF4-FFF2-40B4-BE49-F238E27FC236}">
                        <a16:creationId xmlns:a16="http://schemas.microsoft.com/office/drawing/2014/main" id="{32E4E743-8540-42C0-BCC5-98A54757B6B9}"/>
                      </a:ext>
                    </a:extLst>
                  </p:cNvPr>
                  <p:cNvGrpSpPr/>
                  <p:nvPr/>
                </p:nvGrpSpPr>
                <p:grpSpPr>
                  <a:xfrm>
                    <a:off x="5094562" y="1795591"/>
                    <a:ext cx="3355338" cy="1964267"/>
                    <a:chOff x="5094562" y="1795591"/>
                    <a:chExt cx="3355338" cy="1964267"/>
                  </a:xfrm>
                  <a:grpFill/>
                </p:grpSpPr>
                <p:sp>
                  <p:nvSpPr>
                    <p:cNvPr id="6" name="矩形: 圆角 5">
                      <a:extLst>
                        <a:ext uri="{FF2B5EF4-FFF2-40B4-BE49-F238E27FC236}">
                          <a16:creationId xmlns:a16="http://schemas.microsoft.com/office/drawing/2014/main" id="{0CDF62BA-2CEE-4AC0-B8AD-6FAA2022AF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4562" y="1795591"/>
                      <a:ext cx="3355338" cy="1964267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B79007F0-7DB6-49D2-8B25-BC97C1FD2D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957" y="3313454"/>
                      <a:ext cx="1334334" cy="365492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kubelet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94" name="组合 93">
                      <a:extLst>
                        <a:ext uri="{FF2B5EF4-FFF2-40B4-BE49-F238E27FC236}">
                          <a16:creationId xmlns:a16="http://schemas.microsoft.com/office/drawing/2014/main" id="{5AF5382F-3F93-4C95-AA2D-E0CB267C19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8219" y="1826484"/>
                      <a:ext cx="2848025" cy="1105276"/>
                      <a:chOff x="5348219" y="1826484"/>
                      <a:chExt cx="2848025" cy="1105276"/>
                    </a:xfrm>
                    <a:grpFill/>
                  </p:grpSpPr>
                  <p:sp>
                    <p:nvSpPr>
                      <p:cNvPr id="34" name="矩形 33">
                        <a:extLst>
                          <a:ext uri="{FF2B5EF4-FFF2-40B4-BE49-F238E27FC236}">
                            <a16:creationId xmlns:a16="http://schemas.microsoft.com/office/drawing/2014/main" id="{8BCEE138-C1C4-4D5C-9C79-49A82BEBF3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8219" y="1826484"/>
                        <a:ext cx="2848025" cy="1055787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54" name="组合 53">
                        <a:extLst>
                          <a:ext uri="{FF2B5EF4-FFF2-40B4-BE49-F238E27FC236}">
                            <a16:creationId xmlns:a16="http://schemas.microsoft.com/office/drawing/2014/main" id="{C87F404E-07AC-4F8B-B496-7D4A1F7EDAE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1966" y="1921071"/>
                        <a:ext cx="989345" cy="699366"/>
                        <a:chOff x="5756254" y="1897530"/>
                        <a:chExt cx="989345" cy="699366"/>
                      </a:xfrm>
                      <a:grpFill/>
                    </p:grpSpPr>
                    <p:sp>
                      <p:nvSpPr>
                        <p:cNvPr id="35" name="矩形 34">
                          <a:extLst>
                            <a:ext uri="{FF2B5EF4-FFF2-40B4-BE49-F238E27FC236}">
                              <a16:creationId xmlns:a16="http://schemas.microsoft.com/office/drawing/2014/main" id="{916E207B-CA87-4510-BE4A-84F0881932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03629" y="1897530"/>
                          <a:ext cx="941970" cy="69936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1" name="矩形: 圆角 40">
                          <a:extLst>
                            <a:ext uri="{FF2B5EF4-FFF2-40B4-BE49-F238E27FC236}">
                              <a16:creationId xmlns:a16="http://schemas.microsoft.com/office/drawing/2014/main" id="{FEB8F1A0-4398-49F9-9580-F896ED59E4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77778" y="1957336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6" name="矩形: 圆角 45">
                          <a:extLst>
                            <a:ext uri="{FF2B5EF4-FFF2-40B4-BE49-F238E27FC236}">
                              <a16:creationId xmlns:a16="http://schemas.microsoft.com/office/drawing/2014/main" id="{6654F112-DC38-46EA-8FDE-6733B4D340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6431" y="1947019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0" name="文本框 49">
                          <a:extLst>
                            <a:ext uri="{FF2B5EF4-FFF2-40B4-BE49-F238E27FC236}">
                              <a16:creationId xmlns:a16="http://schemas.microsoft.com/office/drawing/2014/main" id="{055A877B-3BD3-4667-8082-35443CD4D9C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56254" y="1897530"/>
                          <a:ext cx="482576" cy="307777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/>
                            <a:t>Pod</a:t>
                          </a:r>
                          <a:endParaRPr lang="zh-CN" altLang="en-US" sz="1400" dirty="0"/>
                        </a:p>
                      </p:txBody>
                    </p:sp>
                  </p:grpSp>
                  <p:grpSp>
                    <p:nvGrpSpPr>
                      <p:cNvPr id="53" name="组合 52">
                        <a:extLst>
                          <a:ext uri="{FF2B5EF4-FFF2-40B4-BE49-F238E27FC236}">
                            <a16:creationId xmlns:a16="http://schemas.microsoft.com/office/drawing/2014/main" id="{85205082-1AC3-4E69-A5D1-7DDB6EA7DF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3344" y="1919484"/>
                        <a:ext cx="1343408" cy="700953"/>
                        <a:chOff x="6977632" y="1895943"/>
                        <a:chExt cx="1343408" cy="700953"/>
                      </a:xfrm>
                      <a:grpFill/>
                    </p:grpSpPr>
                    <p:sp>
                      <p:nvSpPr>
                        <p:cNvPr id="36" name="矩形 35">
                          <a:extLst>
                            <a:ext uri="{FF2B5EF4-FFF2-40B4-BE49-F238E27FC236}">
                              <a16:creationId xmlns:a16="http://schemas.microsoft.com/office/drawing/2014/main" id="{358D6760-4FA5-40C3-9EE3-7AE9A71D60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8092" y="1897530"/>
                          <a:ext cx="1302948" cy="69936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7" name="矩形: 圆角 46">
                          <a:extLst>
                            <a:ext uri="{FF2B5EF4-FFF2-40B4-BE49-F238E27FC236}">
                              <a16:creationId xmlns:a16="http://schemas.microsoft.com/office/drawing/2014/main" id="{4126BA51-3451-4D5D-A20A-C09AACA568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13798" y="1954108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8" name="矩形: 圆角 47">
                          <a:extLst>
                            <a:ext uri="{FF2B5EF4-FFF2-40B4-BE49-F238E27FC236}">
                              <a16:creationId xmlns:a16="http://schemas.microsoft.com/office/drawing/2014/main" id="{C8118A11-CEE2-4593-B425-23873CB210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12451" y="1943791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矩形: 圆角 48">
                          <a:extLst>
                            <a:ext uri="{FF2B5EF4-FFF2-40B4-BE49-F238E27FC236}">
                              <a16:creationId xmlns:a16="http://schemas.microsoft.com/office/drawing/2014/main" id="{A52B036C-4B6D-4045-8828-71202B0FD8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9748" y="1954107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1" name="文本框 50">
                          <a:extLst>
                            <a:ext uri="{FF2B5EF4-FFF2-40B4-BE49-F238E27FC236}">
                              <a16:creationId xmlns:a16="http://schemas.microsoft.com/office/drawing/2014/main" id="{F5B18C0D-765B-4539-86F3-B9DEA0175B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77632" y="1895943"/>
                          <a:ext cx="482576" cy="307777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/>
                            <a:t>Pod</a:t>
                          </a:r>
                          <a:endParaRPr lang="zh-CN" altLang="en-US" sz="1400" dirty="0"/>
                        </a:p>
                      </p:txBody>
                    </p:sp>
                  </p:grpSp>
                  <p:sp>
                    <p:nvSpPr>
                      <p:cNvPr id="52" name="文本框 51">
                        <a:extLst>
                          <a:ext uri="{FF2B5EF4-FFF2-40B4-BE49-F238E27FC236}">
                            <a16:creationId xmlns:a16="http://schemas.microsoft.com/office/drawing/2014/main" id="{1D7E909A-16BA-46F5-B5B4-751190B654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7967" y="2623983"/>
                        <a:ext cx="1629406" cy="307777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vert="horz" wrap="square" rtlCol="0">
                        <a:spAutoFit/>
                      </a:bodyPr>
                      <a:lstStyle/>
                      <a:p>
                        <a:r>
                          <a:rPr lang="en-US" altLang="zh-CN" sz="1400" dirty="0"/>
                          <a:t>Container runtime</a:t>
                        </a:r>
                        <a:endParaRPr lang="zh-CN" altLang="en-US" sz="1400" dirty="0"/>
                      </a:p>
                    </p:txBody>
                  </p:sp>
                </p:grpSp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8503B8BE-8D2B-4234-8E96-02EDDF8A9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8909" y="3306073"/>
                      <a:ext cx="1334334" cy="365492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kube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-proxy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87" name="直接箭头连接符 86">
                      <a:extLst>
                        <a:ext uri="{FF2B5EF4-FFF2-40B4-BE49-F238E27FC236}">
                          <a16:creationId xmlns:a16="http://schemas.microsoft.com/office/drawing/2014/main" id="{C85BF826-02DE-4487-9B90-3F5DC8E9C5BB}"/>
                        </a:ext>
                      </a:extLst>
                    </p:cNvPr>
                    <p:cNvCxnSpPr>
                      <a:stCxn id="36" idx="2"/>
                      <a:endCxn id="76" idx="0"/>
                    </p:cNvCxnSpPr>
                    <p:nvPr/>
                  </p:nvCxnSpPr>
                  <p:spPr>
                    <a:xfrm>
                      <a:off x="7355278" y="2620437"/>
                      <a:ext cx="10798" cy="685636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直接箭头连接符 88">
                      <a:extLst>
                        <a:ext uri="{FF2B5EF4-FFF2-40B4-BE49-F238E27FC236}">
                          <a16:creationId xmlns:a16="http://schemas.microsoft.com/office/drawing/2014/main" id="{B1A896C3-1D29-40C7-80DE-A5B9C3EE64C9}"/>
                        </a:ext>
                      </a:extLst>
                    </p:cNvPr>
                    <p:cNvCxnSpPr>
                      <a:stCxn id="36" idx="2"/>
                      <a:endCxn id="39" idx="0"/>
                    </p:cNvCxnSpPr>
                    <p:nvPr/>
                  </p:nvCxnSpPr>
                  <p:spPr>
                    <a:xfrm flipH="1">
                      <a:off x="5971124" y="2620437"/>
                      <a:ext cx="1384154" cy="693017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直接箭头连接符 90">
                      <a:extLst>
                        <a:ext uri="{FF2B5EF4-FFF2-40B4-BE49-F238E27FC236}">
                          <a16:creationId xmlns:a16="http://schemas.microsoft.com/office/drawing/2014/main" id="{549A0172-ED6F-4A69-B3AF-FE64CF53F050}"/>
                        </a:ext>
                      </a:extLst>
                    </p:cNvPr>
                    <p:cNvCxnSpPr>
                      <a:stCxn id="35" idx="2"/>
                      <a:endCxn id="76" idx="0"/>
                    </p:cNvCxnSpPr>
                    <p:nvPr/>
                  </p:nvCxnSpPr>
                  <p:spPr>
                    <a:xfrm>
                      <a:off x="5960326" y="2620437"/>
                      <a:ext cx="1405750" cy="685636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42" name="图片 141">
                  <a:extLst>
                    <a:ext uri="{FF2B5EF4-FFF2-40B4-BE49-F238E27FC236}">
                      <a16:creationId xmlns:a16="http://schemas.microsoft.com/office/drawing/2014/main" id="{B53961EF-342B-4DFE-85D6-381B93A13D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93645" y="3002541"/>
                  <a:ext cx="332700" cy="322812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5" name="组合 144">
                <a:extLst>
                  <a:ext uri="{FF2B5EF4-FFF2-40B4-BE49-F238E27FC236}">
                    <a16:creationId xmlns:a16="http://schemas.microsoft.com/office/drawing/2014/main" id="{488D770B-C721-4294-97FA-89C6D6060CCC}"/>
                  </a:ext>
                </a:extLst>
              </p:cNvPr>
              <p:cNvGrpSpPr/>
              <p:nvPr/>
            </p:nvGrpSpPr>
            <p:grpSpPr>
              <a:xfrm>
                <a:off x="4899394" y="4602480"/>
                <a:ext cx="3355338" cy="1964267"/>
                <a:chOff x="5089047" y="4393545"/>
                <a:chExt cx="3355338" cy="1964267"/>
              </a:xfrm>
            </p:grpSpPr>
            <p:grpSp>
              <p:nvGrpSpPr>
                <p:cNvPr id="97" name="组合 96">
                  <a:extLst>
                    <a:ext uri="{FF2B5EF4-FFF2-40B4-BE49-F238E27FC236}">
                      <a16:creationId xmlns:a16="http://schemas.microsoft.com/office/drawing/2014/main" id="{BF445ADF-9846-46CD-B521-C62E8A776333}"/>
                    </a:ext>
                  </a:extLst>
                </p:cNvPr>
                <p:cNvGrpSpPr/>
                <p:nvPr/>
              </p:nvGrpSpPr>
              <p:grpSpPr>
                <a:xfrm>
                  <a:off x="5089047" y="4393545"/>
                  <a:ext cx="3355338" cy="1964267"/>
                  <a:chOff x="5094562" y="1795591"/>
                  <a:chExt cx="3355338" cy="1964267"/>
                </a:xfrm>
                <a:noFill/>
              </p:grpSpPr>
              <p:cxnSp>
                <p:nvCxnSpPr>
                  <p:cNvPr id="98" name="直接箭头连接符 97">
                    <a:extLst>
                      <a:ext uri="{FF2B5EF4-FFF2-40B4-BE49-F238E27FC236}">
                        <a16:creationId xmlns:a16="http://schemas.microsoft.com/office/drawing/2014/main" id="{4CAACB56-0F20-44C4-9FE0-1F49AB8D8FF8}"/>
                      </a:ext>
                    </a:extLst>
                  </p:cNvPr>
                  <p:cNvCxnSpPr>
                    <a:cxnSpLocks/>
                    <a:stCxn id="101" idx="0"/>
                    <a:endCxn id="116" idx="2"/>
                  </p:cNvCxnSpPr>
                  <p:nvPr/>
                </p:nvCxnSpPr>
                <p:spPr>
                  <a:xfrm flipH="1" flipV="1">
                    <a:off x="5960326" y="2620437"/>
                    <a:ext cx="10798" cy="693017"/>
                  </a:xfrm>
                  <a:prstGeom prst="straightConnector1">
                    <a:avLst/>
                  </a:prstGeom>
                  <a:grpFill/>
                  <a:ln w="12700"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9" name="组合 98">
                    <a:extLst>
                      <a:ext uri="{FF2B5EF4-FFF2-40B4-BE49-F238E27FC236}">
                        <a16:creationId xmlns:a16="http://schemas.microsoft.com/office/drawing/2014/main" id="{70207029-57C7-475B-9CDD-5FE835F0F99E}"/>
                      </a:ext>
                    </a:extLst>
                  </p:cNvPr>
                  <p:cNvGrpSpPr/>
                  <p:nvPr/>
                </p:nvGrpSpPr>
                <p:grpSpPr>
                  <a:xfrm>
                    <a:off x="5094562" y="1795591"/>
                    <a:ext cx="3355338" cy="1964267"/>
                    <a:chOff x="5094562" y="1795591"/>
                    <a:chExt cx="3355338" cy="1964267"/>
                  </a:xfrm>
                  <a:grpFill/>
                </p:grpSpPr>
                <p:sp>
                  <p:nvSpPr>
                    <p:cNvPr id="100" name="矩形: 圆角 99">
                      <a:extLst>
                        <a:ext uri="{FF2B5EF4-FFF2-40B4-BE49-F238E27FC236}">
                          <a16:creationId xmlns:a16="http://schemas.microsoft.com/office/drawing/2014/main" id="{CF5D1630-15A2-4461-AEA4-F7DA20DE2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4562" y="1795591"/>
                      <a:ext cx="3355338" cy="1964267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" name="矩形 100">
                      <a:extLst>
                        <a:ext uri="{FF2B5EF4-FFF2-40B4-BE49-F238E27FC236}">
                          <a16:creationId xmlns:a16="http://schemas.microsoft.com/office/drawing/2014/main" id="{9995C20E-B93D-437B-82C7-4A04F66E3F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957" y="3313454"/>
                      <a:ext cx="1334334" cy="365492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kubelet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02" name="组合 101">
                      <a:extLst>
                        <a:ext uri="{FF2B5EF4-FFF2-40B4-BE49-F238E27FC236}">
                          <a16:creationId xmlns:a16="http://schemas.microsoft.com/office/drawing/2014/main" id="{5D1095FD-4BF7-47EF-B608-2AEF9E3F8C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8219" y="1826484"/>
                      <a:ext cx="2848025" cy="1105276"/>
                      <a:chOff x="5348219" y="1826484"/>
                      <a:chExt cx="2848025" cy="1105276"/>
                    </a:xfrm>
                    <a:grpFill/>
                  </p:grpSpPr>
                  <p:sp>
                    <p:nvSpPr>
                      <p:cNvPr id="107" name="矩形 106">
                        <a:extLst>
                          <a:ext uri="{FF2B5EF4-FFF2-40B4-BE49-F238E27FC236}">
                            <a16:creationId xmlns:a16="http://schemas.microsoft.com/office/drawing/2014/main" id="{62D8877C-CCE5-4168-A567-FBB6D7E591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8219" y="1826484"/>
                        <a:ext cx="2848025" cy="1055787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108" name="组合 107">
                        <a:extLst>
                          <a:ext uri="{FF2B5EF4-FFF2-40B4-BE49-F238E27FC236}">
                            <a16:creationId xmlns:a16="http://schemas.microsoft.com/office/drawing/2014/main" id="{D14182CC-FE40-4C54-874E-D776E4AEA5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1966" y="1921071"/>
                        <a:ext cx="989345" cy="699366"/>
                        <a:chOff x="5756254" y="1897530"/>
                        <a:chExt cx="989345" cy="699366"/>
                      </a:xfrm>
                      <a:grpFill/>
                    </p:grpSpPr>
                    <p:sp>
                      <p:nvSpPr>
                        <p:cNvPr id="116" name="矩形 115">
                          <a:extLst>
                            <a:ext uri="{FF2B5EF4-FFF2-40B4-BE49-F238E27FC236}">
                              <a16:creationId xmlns:a16="http://schemas.microsoft.com/office/drawing/2014/main" id="{6D7C717B-B1A3-49C8-A641-DDD4C3274E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03629" y="1897530"/>
                          <a:ext cx="941970" cy="69936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7" name="矩形: 圆角 116">
                          <a:extLst>
                            <a:ext uri="{FF2B5EF4-FFF2-40B4-BE49-F238E27FC236}">
                              <a16:creationId xmlns:a16="http://schemas.microsoft.com/office/drawing/2014/main" id="{AA00D6A2-8099-48E9-AB58-ED4B93C90C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77778" y="1957336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8" name="矩形: 圆角 117">
                          <a:extLst>
                            <a:ext uri="{FF2B5EF4-FFF2-40B4-BE49-F238E27FC236}">
                              <a16:creationId xmlns:a16="http://schemas.microsoft.com/office/drawing/2014/main" id="{EF4BB232-CE41-4B22-8149-427403FB58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6431" y="1947019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9" name="文本框 118">
                          <a:extLst>
                            <a:ext uri="{FF2B5EF4-FFF2-40B4-BE49-F238E27FC236}">
                              <a16:creationId xmlns:a16="http://schemas.microsoft.com/office/drawing/2014/main" id="{9FCCF53F-5B68-4EF0-A44E-D785F8F2A48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56254" y="1897530"/>
                          <a:ext cx="482576" cy="307777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/>
                            <a:t>pod</a:t>
                          </a:r>
                          <a:endParaRPr lang="zh-CN" altLang="en-US" sz="1400" dirty="0"/>
                        </a:p>
                      </p:txBody>
                    </p:sp>
                  </p:grpSp>
                  <p:grpSp>
                    <p:nvGrpSpPr>
                      <p:cNvPr id="109" name="组合 108">
                        <a:extLst>
                          <a:ext uri="{FF2B5EF4-FFF2-40B4-BE49-F238E27FC236}">
                            <a16:creationId xmlns:a16="http://schemas.microsoft.com/office/drawing/2014/main" id="{C1A5A5A4-49CE-4AAD-8AE7-9BC8C49104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3344" y="1919484"/>
                        <a:ext cx="1343408" cy="700953"/>
                        <a:chOff x="6977632" y="1895943"/>
                        <a:chExt cx="1343408" cy="700953"/>
                      </a:xfrm>
                      <a:grpFill/>
                    </p:grpSpPr>
                    <p:sp>
                      <p:nvSpPr>
                        <p:cNvPr id="111" name="矩形 110">
                          <a:extLst>
                            <a:ext uri="{FF2B5EF4-FFF2-40B4-BE49-F238E27FC236}">
                              <a16:creationId xmlns:a16="http://schemas.microsoft.com/office/drawing/2014/main" id="{BC5FB12B-117B-4553-B31C-BF8DE2C77A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8092" y="1897530"/>
                          <a:ext cx="1302948" cy="69936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2" name="矩形: 圆角 111">
                          <a:extLst>
                            <a:ext uri="{FF2B5EF4-FFF2-40B4-BE49-F238E27FC236}">
                              <a16:creationId xmlns:a16="http://schemas.microsoft.com/office/drawing/2014/main" id="{8A42FC12-6525-4ABC-BDA8-3C3C676407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13798" y="1954108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3" name="矩形: 圆角 112">
                          <a:extLst>
                            <a:ext uri="{FF2B5EF4-FFF2-40B4-BE49-F238E27FC236}">
                              <a16:creationId xmlns:a16="http://schemas.microsoft.com/office/drawing/2014/main" id="{BBF7808A-50A4-407B-BB10-DD1543DB62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12451" y="1943791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4" name="矩形: 圆角 113">
                          <a:extLst>
                            <a:ext uri="{FF2B5EF4-FFF2-40B4-BE49-F238E27FC236}">
                              <a16:creationId xmlns:a16="http://schemas.microsoft.com/office/drawing/2014/main" id="{8C61F99C-5BC7-44BD-A6CD-4A8C8FDEC2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9748" y="1954107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5" name="文本框 114">
                          <a:extLst>
                            <a:ext uri="{FF2B5EF4-FFF2-40B4-BE49-F238E27FC236}">
                              <a16:creationId xmlns:a16="http://schemas.microsoft.com/office/drawing/2014/main" id="{3AE9D25C-9C6A-4742-A506-B627247975D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77632" y="1895943"/>
                          <a:ext cx="482576" cy="307777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/>
                            <a:t>pod</a:t>
                          </a:r>
                          <a:endParaRPr lang="zh-CN" altLang="en-US" sz="1400" dirty="0"/>
                        </a:p>
                      </p:txBody>
                    </p:sp>
                  </p:grpSp>
                  <p:sp>
                    <p:nvSpPr>
                      <p:cNvPr id="110" name="文本框 109">
                        <a:extLst>
                          <a:ext uri="{FF2B5EF4-FFF2-40B4-BE49-F238E27FC236}">
                            <a16:creationId xmlns:a16="http://schemas.microsoft.com/office/drawing/2014/main" id="{72AB62A1-3106-4EDC-A200-056D1C851E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7967" y="2623983"/>
                        <a:ext cx="1629406" cy="307777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vert="horz" wrap="square" rtlCol="0">
                        <a:spAutoFit/>
                      </a:bodyPr>
                      <a:lstStyle/>
                      <a:p>
                        <a:r>
                          <a:rPr lang="en-US" altLang="zh-CN" sz="1400" dirty="0"/>
                          <a:t>Container runtime</a:t>
                        </a:r>
                        <a:endParaRPr lang="zh-CN" altLang="en-US" sz="1400" dirty="0"/>
                      </a:p>
                    </p:txBody>
                  </p:sp>
                </p:grpSp>
                <p:sp>
                  <p:nvSpPr>
                    <p:cNvPr id="103" name="矩形 102">
                      <a:extLst>
                        <a:ext uri="{FF2B5EF4-FFF2-40B4-BE49-F238E27FC236}">
                          <a16:creationId xmlns:a16="http://schemas.microsoft.com/office/drawing/2014/main" id="{5E5E91C4-200E-448A-BD30-A36B75FFC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8909" y="3306073"/>
                      <a:ext cx="1334334" cy="365492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kube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-proxy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04" name="直接箭头连接符 103">
                      <a:extLst>
                        <a:ext uri="{FF2B5EF4-FFF2-40B4-BE49-F238E27FC236}">
                          <a16:creationId xmlns:a16="http://schemas.microsoft.com/office/drawing/2014/main" id="{5DD579EF-C247-47B7-B1CE-4D87CE6B9187}"/>
                        </a:ext>
                      </a:extLst>
                    </p:cNvPr>
                    <p:cNvCxnSpPr>
                      <a:stCxn id="111" idx="2"/>
                      <a:endCxn id="103" idx="0"/>
                    </p:cNvCxnSpPr>
                    <p:nvPr/>
                  </p:nvCxnSpPr>
                  <p:spPr>
                    <a:xfrm>
                      <a:off x="7355278" y="2620437"/>
                      <a:ext cx="10798" cy="685636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直接箭头连接符 104">
                      <a:extLst>
                        <a:ext uri="{FF2B5EF4-FFF2-40B4-BE49-F238E27FC236}">
                          <a16:creationId xmlns:a16="http://schemas.microsoft.com/office/drawing/2014/main" id="{1B02CD41-B753-472A-83DB-1B942FF71DE2}"/>
                        </a:ext>
                      </a:extLst>
                    </p:cNvPr>
                    <p:cNvCxnSpPr>
                      <a:stCxn id="111" idx="2"/>
                      <a:endCxn id="101" idx="0"/>
                    </p:cNvCxnSpPr>
                    <p:nvPr/>
                  </p:nvCxnSpPr>
                  <p:spPr>
                    <a:xfrm flipH="1">
                      <a:off x="5971124" y="2620437"/>
                      <a:ext cx="1384154" cy="693017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直接箭头连接符 105">
                      <a:extLst>
                        <a:ext uri="{FF2B5EF4-FFF2-40B4-BE49-F238E27FC236}">
                          <a16:creationId xmlns:a16="http://schemas.microsoft.com/office/drawing/2014/main" id="{57E6182F-7FD7-4B17-8246-E1A1722657AE}"/>
                        </a:ext>
                      </a:extLst>
                    </p:cNvPr>
                    <p:cNvCxnSpPr>
                      <a:stCxn id="116" idx="2"/>
                      <a:endCxn id="103" idx="0"/>
                    </p:cNvCxnSpPr>
                    <p:nvPr/>
                  </p:nvCxnSpPr>
                  <p:spPr>
                    <a:xfrm>
                      <a:off x="5960326" y="2620437"/>
                      <a:ext cx="1405750" cy="685636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43" name="图片 142">
                  <a:extLst>
                    <a:ext uri="{FF2B5EF4-FFF2-40B4-BE49-F238E27FC236}">
                      <a16:creationId xmlns:a16="http://schemas.microsoft.com/office/drawing/2014/main" id="{2D7742D9-BCBF-43BC-AB35-EB7918F44F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4379" y="5531726"/>
                  <a:ext cx="332700" cy="322812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5645EC2D-F84D-47A9-8900-6B56C010DD53}"/>
                  </a:ext>
                </a:extLst>
              </p:cNvPr>
              <p:cNvSpPr txBox="1"/>
              <p:nvPr/>
            </p:nvSpPr>
            <p:spPr>
              <a:xfrm>
                <a:off x="699713" y="3939430"/>
                <a:ext cx="99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Master</a:t>
                </a:r>
                <a:endParaRPr lang="zh-CN" altLang="en-US" dirty="0"/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3FA4276B-E586-4B7F-B5A9-1CF102B2B29F}"/>
                  </a:ext>
                </a:extLst>
              </p:cNvPr>
              <p:cNvSpPr txBox="1"/>
              <p:nvPr/>
            </p:nvSpPr>
            <p:spPr>
              <a:xfrm>
                <a:off x="4978400" y="1666685"/>
                <a:ext cx="99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Node</a:t>
                </a:r>
                <a:endParaRPr lang="zh-CN" altLang="en-US" dirty="0"/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5C14469-C4C8-4C44-A71A-0AB7F32FE363}"/>
                  </a:ext>
                </a:extLst>
              </p:cNvPr>
              <p:cNvSpPr txBox="1"/>
              <p:nvPr/>
            </p:nvSpPr>
            <p:spPr>
              <a:xfrm>
                <a:off x="4979956" y="4182134"/>
                <a:ext cx="99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Node</a:t>
                </a:r>
                <a:endParaRPr lang="zh-CN" altLang="en-US" dirty="0"/>
              </a:p>
            </p:txBody>
          </p:sp>
        </p:grpSp>
        <p:sp>
          <p:nvSpPr>
            <p:cNvPr id="153" name="云形 152">
              <a:extLst>
                <a:ext uri="{FF2B5EF4-FFF2-40B4-BE49-F238E27FC236}">
                  <a16:creationId xmlns:a16="http://schemas.microsoft.com/office/drawing/2014/main" id="{C5D4A2DF-65BA-40BB-AAFA-D0C6C20BD865}"/>
                </a:ext>
              </a:extLst>
            </p:cNvPr>
            <p:cNvSpPr/>
            <p:nvPr/>
          </p:nvSpPr>
          <p:spPr>
            <a:xfrm>
              <a:off x="6724468" y="4434650"/>
              <a:ext cx="1224263" cy="282023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Internet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072061F4-A4DC-49BC-9CB0-69FACEE780CE}"/>
                </a:ext>
              </a:extLst>
            </p:cNvPr>
            <p:cNvCxnSpPr>
              <a:cxnSpLocks/>
              <a:stCxn id="76" idx="2"/>
              <a:endCxn id="153" idx="3"/>
            </p:cNvCxnSpPr>
            <p:nvPr/>
          </p:nvCxnSpPr>
          <p:spPr>
            <a:xfrm>
              <a:off x="7336600" y="4175910"/>
              <a:ext cx="0" cy="274865"/>
            </a:xfrm>
            <a:prstGeom prst="straightConnector1">
              <a:avLst/>
            </a:prstGeom>
            <a:ln w="127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09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模块与组件</a:t>
            </a:r>
            <a:r>
              <a:rPr lang="en-US" altLang="zh-CN" sz="3600" dirty="0"/>
              <a:t>—Master</a:t>
            </a:r>
            <a:r>
              <a:rPr lang="zh-CN" altLang="en-US" sz="3600" dirty="0"/>
              <a:t>节点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202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kube-apiserver</a:t>
            </a:r>
            <a:r>
              <a:rPr lang="en-US" altLang="zh-CN" sz="24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负责提供</a:t>
            </a:r>
            <a:r>
              <a:rPr lang="en-US" altLang="zh-CN" dirty="0"/>
              <a:t>k8s API</a:t>
            </a:r>
            <a:r>
              <a:rPr lang="zh-CN" altLang="en-US" dirty="0"/>
              <a:t>服务，是集群控制的入口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kube</a:t>
            </a:r>
            <a:r>
              <a:rPr lang="en-US" altLang="zh-CN" sz="2400" dirty="0"/>
              <a:t>-scheduler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对</a:t>
            </a:r>
            <a:r>
              <a:rPr lang="en-US" altLang="zh-CN" dirty="0"/>
              <a:t>Pod</a:t>
            </a:r>
            <a:r>
              <a:rPr lang="zh-CN" altLang="en-US" dirty="0"/>
              <a:t>进行监督与调度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kube</a:t>
            </a:r>
            <a:r>
              <a:rPr lang="en-US" altLang="zh-CN" sz="2400" dirty="0"/>
              <a:t>-controller-manager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各种资源的自动化控制中心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etcd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保存集群数据的高可用和一致性</a:t>
            </a:r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DB	</a:t>
            </a:r>
            <a:endParaRPr lang="zh-CN" altLang="en-US" dirty="0"/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C8C1C101-0CBC-4AE1-8273-97B8B8A4FD70}"/>
              </a:ext>
            </a:extLst>
          </p:cNvPr>
          <p:cNvGrpSpPr/>
          <p:nvPr/>
        </p:nvGrpSpPr>
        <p:grpSpPr>
          <a:xfrm>
            <a:off x="830400" y="1889997"/>
            <a:ext cx="7620758" cy="4900062"/>
            <a:chOff x="830400" y="1889997"/>
            <a:chExt cx="7620758" cy="4900062"/>
          </a:xfrm>
        </p:grpSpPr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80CF82F5-79E4-4944-8D50-16A16E3B11EB}"/>
                </a:ext>
              </a:extLst>
            </p:cNvPr>
            <p:cNvGrpSpPr/>
            <p:nvPr/>
          </p:nvGrpSpPr>
          <p:grpSpPr>
            <a:xfrm>
              <a:off x="830400" y="1889997"/>
              <a:ext cx="7620758" cy="4900062"/>
              <a:chOff x="633974" y="1666685"/>
              <a:chExt cx="7620758" cy="4900062"/>
            </a:xfrm>
          </p:grpSpPr>
          <p:sp>
            <p:nvSpPr>
              <p:cNvPr id="194" name="流程图: 决策 193">
                <a:extLst>
                  <a:ext uri="{FF2B5EF4-FFF2-40B4-BE49-F238E27FC236}">
                    <a16:creationId xmlns:a16="http://schemas.microsoft.com/office/drawing/2014/main" id="{E0391CDB-A49E-46C6-85C4-0F6BE0FEF38F}"/>
                  </a:ext>
                </a:extLst>
              </p:cNvPr>
              <p:cNvSpPr/>
              <p:nvPr/>
            </p:nvSpPr>
            <p:spPr>
              <a:xfrm>
                <a:off x="1560407" y="3446686"/>
                <a:ext cx="1479551" cy="646331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kubuctl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" name="直接箭头连接符 194">
                <a:extLst>
                  <a:ext uri="{FF2B5EF4-FFF2-40B4-BE49-F238E27FC236}">
                    <a16:creationId xmlns:a16="http://schemas.microsoft.com/office/drawing/2014/main" id="{214C5A9D-3B29-4944-9425-A254CAA8C740}"/>
                  </a:ext>
                </a:extLst>
              </p:cNvPr>
              <p:cNvCxnSpPr>
                <a:stCxn id="194" idx="2"/>
                <a:endCxn id="254" idx="0"/>
              </p:cNvCxnSpPr>
              <p:nvPr/>
            </p:nvCxnSpPr>
            <p:spPr>
              <a:xfrm>
                <a:off x="2300183" y="4093017"/>
                <a:ext cx="0" cy="571300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6" name="组合 195">
                <a:extLst>
                  <a:ext uri="{FF2B5EF4-FFF2-40B4-BE49-F238E27FC236}">
                    <a16:creationId xmlns:a16="http://schemas.microsoft.com/office/drawing/2014/main" id="{7C3A17AE-EC22-4CCC-BA29-8D559C1CFB68}"/>
                  </a:ext>
                </a:extLst>
              </p:cNvPr>
              <p:cNvGrpSpPr/>
              <p:nvPr/>
            </p:nvGrpSpPr>
            <p:grpSpPr>
              <a:xfrm>
                <a:off x="633974" y="4331441"/>
                <a:ext cx="3190240" cy="1964267"/>
                <a:chOff x="785706" y="3014134"/>
                <a:chExt cx="3190240" cy="1964267"/>
              </a:xfrm>
              <a:noFill/>
            </p:grpSpPr>
            <p:sp>
              <p:nvSpPr>
                <p:cNvPr id="252" name="矩形: 圆角 251">
                  <a:extLst>
                    <a:ext uri="{FF2B5EF4-FFF2-40B4-BE49-F238E27FC236}">
                      <a16:creationId xmlns:a16="http://schemas.microsoft.com/office/drawing/2014/main" id="{91EF7CFF-C8D7-44E9-8AD1-EC29C7C81422}"/>
                    </a:ext>
                  </a:extLst>
                </p:cNvPr>
                <p:cNvSpPr/>
                <p:nvPr/>
              </p:nvSpPr>
              <p:spPr>
                <a:xfrm>
                  <a:off x="785706" y="3014134"/>
                  <a:ext cx="3190240" cy="1964267"/>
                </a:xfrm>
                <a:prstGeom prst="round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53" name="图片 252">
                  <a:extLst>
                    <a:ext uri="{FF2B5EF4-FFF2-40B4-BE49-F238E27FC236}">
                      <a16:creationId xmlns:a16="http://schemas.microsoft.com/office/drawing/2014/main" id="{40DD3194-F729-4D86-AE7B-397BAD162A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44259" y="3089357"/>
                  <a:ext cx="332700" cy="322812"/>
                </a:xfrm>
                <a:prstGeom prst="rect">
                  <a:avLst/>
                </a:prstGeom>
                <a:grpFill/>
              </p:spPr>
            </p:pic>
            <p:sp>
              <p:nvSpPr>
                <p:cNvPr id="254" name="椭圆 253">
                  <a:extLst>
                    <a:ext uri="{FF2B5EF4-FFF2-40B4-BE49-F238E27FC236}">
                      <a16:creationId xmlns:a16="http://schemas.microsoft.com/office/drawing/2014/main" id="{22B4E2FD-C8FC-45CD-B2F2-0A0929366D6A}"/>
                    </a:ext>
                  </a:extLst>
                </p:cNvPr>
                <p:cNvSpPr/>
                <p:nvPr/>
              </p:nvSpPr>
              <p:spPr>
                <a:xfrm>
                  <a:off x="1965674" y="3347010"/>
                  <a:ext cx="972482" cy="598242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API</a:t>
                  </a:r>
                </a:p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server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004B8D17-4C61-490F-8090-0F08F8B0F9E4}"/>
                    </a:ext>
                  </a:extLst>
                </p:cNvPr>
                <p:cNvSpPr/>
                <p:nvPr/>
              </p:nvSpPr>
              <p:spPr>
                <a:xfrm>
                  <a:off x="989330" y="4393962"/>
                  <a:ext cx="1325880" cy="51530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controller-</a:t>
                  </a:r>
                </a:p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manager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408C1A79-321F-4EF3-AB74-22C2D1C7C652}"/>
                    </a:ext>
                  </a:extLst>
                </p:cNvPr>
                <p:cNvSpPr/>
                <p:nvPr/>
              </p:nvSpPr>
              <p:spPr>
                <a:xfrm>
                  <a:off x="2477600" y="4393962"/>
                  <a:ext cx="1325880" cy="515304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scheduler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7" name="直接箭头连接符 19">
                  <a:extLst>
                    <a:ext uri="{FF2B5EF4-FFF2-40B4-BE49-F238E27FC236}">
                      <a16:creationId xmlns:a16="http://schemas.microsoft.com/office/drawing/2014/main" id="{16A4760C-4C50-4A75-90BC-07F3A5915554}"/>
                    </a:ext>
                  </a:extLst>
                </p:cNvPr>
                <p:cNvCxnSpPr>
                  <a:stCxn id="255" idx="0"/>
                  <a:endCxn id="254" idx="4"/>
                </p:cNvCxnSpPr>
                <p:nvPr/>
              </p:nvCxnSpPr>
              <p:spPr>
                <a:xfrm rot="5400000" flipH="1" flipV="1">
                  <a:off x="1827737" y="3769785"/>
                  <a:ext cx="448710" cy="799645"/>
                </a:xfrm>
                <a:prstGeom prst="bentConnector3">
                  <a:avLst>
                    <a:gd name="adj1" fmla="val 50000"/>
                  </a:avLst>
                </a:prstGeom>
                <a:grpFill/>
                <a:ln w="12700"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直接箭头连接符 21">
                  <a:extLst>
                    <a:ext uri="{FF2B5EF4-FFF2-40B4-BE49-F238E27FC236}">
                      <a16:creationId xmlns:a16="http://schemas.microsoft.com/office/drawing/2014/main" id="{A87DDF46-0EF7-44F6-95BF-4129E98515CF}"/>
                    </a:ext>
                  </a:extLst>
                </p:cNvPr>
                <p:cNvCxnSpPr>
                  <a:stCxn id="256" idx="0"/>
                  <a:endCxn id="254" idx="4"/>
                </p:cNvCxnSpPr>
                <p:nvPr/>
              </p:nvCxnSpPr>
              <p:spPr>
                <a:xfrm rot="16200000" flipV="1">
                  <a:off x="2571873" y="3825294"/>
                  <a:ext cx="448710" cy="688625"/>
                </a:xfrm>
                <a:prstGeom prst="bentConnector3">
                  <a:avLst>
                    <a:gd name="adj1" fmla="val 50000"/>
                  </a:avLst>
                </a:prstGeom>
                <a:grpFill/>
                <a:ln w="12700"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9" name="圆柱体 258">
                  <a:extLst>
                    <a:ext uri="{FF2B5EF4-FFF2-40B4-BE49-F238E27FC236}">
                      <a16:creationId xmlns:a16="http://schemas.microsoft.com/office/drawing/2014/main" id="{8104E377-9B60-4A5F-BFEF-E33C4946A6A8}"/>
                    </a:ext>
                  </a:extLst>
                </p:cNvPr>
                <p:cNvSpPr/>
                <p:nvPr/>
              </p:nvSpPr>
              <p:spPr>
                <a:xfrm>
                  <a:off x="989330" y="3421774"/>
                  <a:ext cx="508889" cy="448711"/>
                </a:xfrm>
                <a:prstGeom prst="can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>
                      <a:solidFill>
                        <a:schemeClr val="tx1"/>
                      </a:solidFill>
                    </a:rPr>
                    <a:t>etcd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0" name="直接箭头连接符 259">
                  <a:extLst>
                    <a:ext uri="{FF2B5EF4-FFF2-40B4-BE49-F238E27FC236}">
                      <a16:creationId xmlns:a16="http://schemas.microsoft.com/office/drawing/2014/main" id="{4511DBB6-59A3-46AF-AD46-ECFED3421E23}"/>
                    </a:ext>
                  </a:extLst>
                </p:cNvPr>
                <p:cNvCxnSpPr>
                  <a:stCxn id="259" idx="4"/>
                  <a:endCxn id="254" idx="2"/>
                </p:cNvCxnSpPr>
                <p:nvPr/>
              </p:nvCxnSpPr>
              <p:spPr>
                <a:xfrm>
                  <a:off x="1498219" y="3646130"/>
                  <a:ext cx="467455" cy="1"/>
                </a:xfrm>
                <a:prstGeom prst="straightConnector1">
                  <a:avLst/>
                </a:prstGeom>
                <a:grpFill/>
                <a:ln w="1270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7" name="直接箭头连接符 120">
                <a:extLst>
                  <a:ext uri="{FF2B5EF4-FFF2-40B4-BE49-F238E27FC236}">
                    <a16:creationId xmlns:a16="http://schemas.microsoft.com/office/drawing/2014/main" id="{44E4E5AD-DE66-4E3C-B0F3-B79C90D7A75A}"/>
                  </a:ext>
                </a:extLst>
              </p:cNvPr>
              <p:cNvCxnSpPr>
                <a:stCxn id="233" idx="1"/>
                <a:endCxn id="254" idx="6"/>
              </p:cNvCxnSpPr>
              <p:nvPr/>
            </p:nvCxnSpPr>
            <p:spPr>
              <a:xfrm rot="10800000" flipV="1">
                <a:off x="2786425" y="3777232"/>
                <a:ext cx="2291631" cy="1186205"/>
              </a:xfrm>
              <a:prstGeom prst="bentConnector3">
                <a:avLst>
                  <a:gd name="adj1" fmla="val 31675"/>
                </a:avLst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箭头连接符 124">
                <a:extLst>
                  <a:ext uri="{FF2B5EF4-FFF2-40B4-BE49-F238E27FC236}">
                    <a16:creationId xmlns:a16="http://schemas.microsoft.com/office/drawing/2014/main" id="{4D100BE9-0A13-4464-AC4B-D1FE58D4E256}"/>
                  </a:ext>
                </a:extLst>
              </p:cNvPr>
              <p:cNvCxnSpPr>
                <a:cxnSpLocks/>
                <a:stCxn id="209" idx="1"/>
                <a:endCxn id="254" idx="6"/>
              </p:cNvCxnSpPr>
              <p:nvPr/>
            </p:nvCxnSpPr>
            <p:spPr>
              <a:xfrm rot="10800000">
                <a:off x="2786425" y="4963439"/>
                <a:ext cx="2322365" cy="1339651"/>
              </a:xfrm>
              <a:prstGeom prst="bentConnector3">
                <a:avLst>
                  <a:gd name="adj1" fmla="val 32501"/>
                </a:avLst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组合 198">
                <a:extLst>
                  <a:ext uri="{FF2B5EF4-FFF2-40B4-BE49-F238E27FC236}">
                    <a16:creationId xmlns:a16="http://schemas.microsoft.com/office/drawing/2014/main" id="{D1B71A31-2F3B-4391-936D-B1FF7BC9A347}"/>
                  </a:ext>
                </a:extLst>
              </p:cNvPr>
              <p:cNvGrpSpPr/>
              <p:nvPr/>
            </p:nvGrpSpPr>
            <p:grpSpPr>
              <a:xfrm>
                <a:off x="4868660" y="2076624"/>
                <a:ext cx="3355338" cy="1964267"/>
                <a:chOff x="5058313" y="1867689"/>
                <a:chExt cx="3355338" cy="1964267"/>
              </a:xfrm>
            </p:grpSpPr>
            <p:grpSp>
              <p:nvGrpSpPr>
                <p:cNvPr id="228" name="组合 227">
                  <a:extLst>
                    <a:ext uri="{FF2B5EF4-FFF2-40B4-BE49-F238E27FC236}">
                      <a16:creationId xmlns:a16="http://schemas.microsoft.com/office/drawing/2014/main" id="{F467A7FB-6175-4030-89CB-D7CDDE949426}"/>
                    </a:ext>
                  </a:extLst>
                </p:cNvPr>
                <p:cNvGrpSpPr/>
                <p:nvPr/>
              </p:nvGrpSpPr>
              <p:grpSpPr>
                <a:xfrm>
                  <a:off x="5058313" y="1867689"/>
                  <a:ext cx="3355338" cy="1964267"/>
                  <a:chOff x="5094562" y="1795591"/>
                  <a:chExt cx="3355338" cy="1964267"/>
                </a:xfrm>
                <a:noFill/>
              </p:grpSpPr>
              <p:cxnSp>
                <p:nvCxnSpPr>
                  <p:cNvPr id="230" name="直接箭头连接符 229">
                    <a:extLst>
                      <a:ext uri="{FF2B5EF4-FFF2-40B4-BE49-F238E27FC236}">
                        <a16:creationId xmlns:a16="http://schemas.microsoft.com/office/drawing/2014/main" id="{AB34747A-ADC6-4440-A9E9-B6FB3D013BE6}"/>
                      </a:ext>
                    </a:extLst>
                  </p:cNvPr>
                  <p:cNvCxnSpPr>
                    <a:cxnSpLocks/>
                    <a:stCxn id="233" idx="0"/>
                    <a:endCxn id="248" idx="2"/>
                  </p:cNvCxnSpPr>
                  <p:nvPr/>
                </p:nvCxnSpPr>
                <p:spPr>
                  <a:xfrm flipH="1" flipV="1">
                    <a:off x="5960326" y="2620437"/>
                    <a:ext cx="10798" cy="693017"/>
                  </a:xfrm>
                  <a:prstGeom prst="straightConnector1">
                    <a:avLst/>
                  </a:prstGeom>
                  <a:grpFill/>
                  <a:ln w="12700"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31" name="组合 230">
                    <a:extLst>
                      <a:ext uri="{FF2B5EF4-FFF2-40B4-BE49-F238E27FC236}">
                        <a16:creationId xmlns:a16="http://schemas.microsoft.com/office/drawing/2014/main" id="{B4D226C1-E447-480B-8870-2E3ECC4F4858}"/>
                      </a:ext>
                    </a:extLst>
                  </p:cNvPr>
                  <p:cNvGrpSpPr/>
                  <p:nvPr/>
                </p:nvGrpSpPr>
                <p:grpSpPr>
                  <a:xfrm>
                    <a:off x="5094562" y="1795591"/>
                    <a:ext cx="3355338" cy="1964267"/>
                    <a:chOff x="5094562" y="1795591"/>
                    <a:chExt cx="3355338" cy="1964267"/>
                  </a:xfrm>
                  <a:grpFill/>
                </p:grpSpPr>
                <p:sp>
                  <p:nvSpPr>
                    <p:cNvPr id="232" name="矩形: 圆角 231">
                      <a:extLst>
                        <a:ext uri="{FF2B5EF4-FFF2-40B4-BE49-F238E27FC236}">
                          <a16:creationId xmlns:a16="http://schemas.microsoft.com/office/drawing/2014/main" id="{C3A781A7-D588-40B7-819E-FD7F16CD04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4562" y="1795591"/>
                      <a:ext cx="3355338" cy="1964267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3" name="矩形 232">
                      <a:extLst>
                        <a:ext uri="{FF2B5EF4-FFF2-40B4-BE49-F238E27FC236}">
                          <a16:creationId xmlns:a16="http://schemas.microsoft.com/office/drawing/2014/main" id="{E003E4DB-8CC5-4757-BB0B-9D072858EF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957" y="3313454"/>
                      <a:ext cx="1334334" cy="365492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kubelet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34" name="组合 233">
                      <a:extLst>
                        <a:ext uri="{FF2B5EF4-FFF2-40B4-BE49-F238E27FC236}">
                          <a16:creationId xmlns:a16="http://schemas.microsoft.com/office/drawing/2014/main" id="{A22CE5D3-B3B9-4035-BBDE-21262E7D28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8219" y="1826484"/>
                      <a:ext cx="2848025" cy="1105276"/>
                      <a:chOff x="5348219" y="1826484"/>
                      <a:chExt cx="2848025" cy="1105276"/>
                    </a:xfrm>
                    <a:grpFill/>
                  </p:grpSpPr>
                  <p:sp>
                    <p:nvSpPr>
                      <p:cNvPr id="239" name="矩形 238">
                        <a:extLst>
                          <a:ext uri="{FF2B5EF4-FFF2-40B4-BE49-F238E27FC236}">
                            <a16:creationId xmlns:a16="http://schemas.microsoft.com/office/drawing/2014/main" id="{968C99C5-473E-4F2B-8AA1-12FF72BC88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8219" y="1826484"/>
                        <a:ext cx="2848025" cy="1055787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240" name="组合 239">
                        <a:extLst>
                          <a:ext uri="{FF2B5EF4-FFF2-40B4-BE49-F238E27FC236}">
                            <a16:creationId xmlns:a16="http://schemas.microsoft.com/office/drawing/2014/main" id="{6D1CDF75-2F3D-4799-9194-C41BA17E0A4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1966" y="1921071"/>
                        <a:ext cx="989345" cy="699366"/>
                        <a:chOff x="5756254" y="1897530"/>
                        <a:chExt cx="989345" cy="699366"/>
                      </a:xfrm>
                      <a:grpFill/>
                    </p:grpSpPr>
                    <p:sp>
                      <p:nvSpPr>
                        <p:cNvPr id="248" name="矩形 247">
                          <a:extLst>
                            <a:ext uri="{FF2B5EF4-FFF2-40B4-BE49-F238E27FC236}">
                              <a16:creationId xmlns:a16="http://schemas.microsoft.com/office/drawing/2014/main" id="{1A421222-34FC-4725-BB30-856220582A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03629" y="1897530"/>
                          <a:ext cx="941970" cy="69936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49" name="矩形: 圆角 248">
                          <a:extLst>
                            <a:ext uri="{FF2B5EF4-FFF2-40B4-BE49-F238E27FC236}">
                              <a16:creationId xmlns:a16="http://schemas.microsoft.com/office/drawing/2014/main" id="{BFBE1E86-5FC6-4420-9CF2-EF8470E90D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77778" y="1957336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50" name="矩形: 圆角 249">
                          <a:extLst>
                            <a:ext uri="{FF2B5EF4-FFF2-40B4-BE49-F238E27FC236}">
                              <a16:creationId xmlns:a16="http://schemas.microsoft.com/office/drawing/2014/main" id="{8CE69FAD-4A98-451E-BAC0-0333E29988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6431" y="1947019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51" name="文本框 250">
                          <a:extLst>
                            <a:ext uri="{FF2B5EF4-FFF2-40B4-BE49-F238E27FC236}">
                              <a16:creationId xmlns:a16="http://schemas.microsoft.com/office/drawing/2014/main" id="{B80EAE0A-5A21-47FB-AF19-F9F8D8D8F81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56254" y="1897530"/>
                          <a:ext cx="482576" cy="307777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/>
                            <a:t>Pod</a:t>
                          </a:r>
                          <a:endParaRPr lang="zh-CN" altLang="en-US" sz="1400" dirty="0"/>
                        </a:p>
                      </p:txBody>
                    </p:sp>
                  </p:grpSp>
                  <p:grpSp>
                    <p:nvGrpSpPr>
                      <p:cNvPr id="241" name="组合 240">
                        <a:extLst>
                          <a:ext uri="{FF2B5EF4-FFF2-40B4-BE49-F238E27FC236}">
                            <a16:creationId xmlns:a16="http://schemas.microsoft.com/office/drawing/2014/main" id="{61BF169E-78D3-4D4D-8D77-8C2BE6560B4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3344" y="1919484"/>
                        <a:ext cx="1343408" cy="700953"/>
                        <a:chOff x="6977632" y="1895943"/>
                        <a:chExt cx="1343408" cy="700953"/>
                      </a:xfrm>
                      <a:grpFill/>
                    </p:grpSpPr>
                    <p:sp>
                      <p:nvSpPr>
                        <p:cNvPr id="243" name="矩形 242">
                          <a:extLst>
                            <a:ext uri="{FF2B5EF4-FFF2-40B4-BE49-F238E27FC236}">
                              <a16:creationId xmlns:a16="http://schemas.microsoft.com/office/drawing/2014/main" id="{0EFAF515-4837-497F-B017-3CD25F2C20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8092" y="1897530"/>
                          <a:ext cx="1302948" cy="69936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44" name="矩形: 圆角 243">
                          <a:extLst>
                            <a:ext uri="{FF2B5EF4-FFF2-40B4-BE49-F238E27FC236}">
                              <a16:creationId xmlns:a16="http://schemas.microsoft.com/office/drawing/2014/main" id="{EE4281E0-434C-4281-A786-E298207C9A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13798" y="1954108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45" name="矩形: 圆角 244">
                          <a:extLst>
                            <a:ext uri="{FF2B5EF4-FFF2-40B4-BE49-F238E27FC236}">
                              <a16:creationId xmlns:a16="http://schemas.microsoft.com/office/drawing/2014/main" id="{5CE0C91D-9FA8-4904-8AEE-D3119DED4A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12451" y="1943791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46" name="矩形: 圆角 245">
                          <a:extLst>
                            <a:ext uri="{FF2B5EF4-FFF2-40B4-BE49-F238E27FC236}">
                              <a16:creationId xmlns:a16="http://schemas.microsoft.com/office/drawing/2014/main" id="{5A79EB1E-B2F9-4990-A921-B1E600899F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9748" y="1954107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47" name="文本框 246">
                          <a:extLst>
                            <a:ext uri="{FF2B5EF4-FFF2-40B4-BE49-F238E27FC236}">
                              <a16:creationId xmlns:a16="http://schemas.microsoft.com/office/drawing/2014/main" id="{8E89A291-F3EC-45D5-9B7E-62BDEAB495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77632" y="1895943"/>
                          <a:ext cx="482576" cy="307777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/>
                            <a:t>Pod</a:t>
                          </a:r>
                          <a:endParaRPr lang="zh-CN" altLang="en-US" sz="1400" dirty="0"/>
                        </a:p>
                      </p:txBody>
                    </p:sp>
                  </p:grpSp>
                  <p:sp>
                    <p:nvSpPr>
                      <p:cNvPr id="242" name="文本框 241">
                        <a:extLst>
                          <a:ext uri="{FF2B5EF4-FFF2-40B4-BE49-F238E27FC236}">
                            <a16:creationId xmlns:a16="http://schemas.microsoft.com/office/drawing/2014/main" id="{A5472727-9BE9-4CF4-BE4A-9AFD12A6FF5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7967" y="2623983"/>
                        <a:ext cx="1629406" cy="307777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vert="horz" wrap="square" rtlCol="0">
                        <a:spAutoFit/>
                      </a:bodyPr>
                      <a:lstStyle/>
                      <a:p>
                        <a:r>
                          <a:rPr lang="en-US" altLang="zh-CN" sz="1400" dirty="0"/>
                          <a:t>Container runtime</a:t>
                        </a:r>
                        <a:endParaRPr lang="zh-CN" altLang="en-US" sz="1400" dirty="0"/>
                      </a:p>
                    </p:txBody>
                  </p:sp>
                </p:grpSp>
                <p:sp>
                  <p:nvSpPr>
                    <p:cNvPr id="235" name="矩形 234">
                      <a:extLst>
                        <a:ext uri="{FF2B5EF4-FFF2-40B4-BE49-F238E27FC236}">
                          <a16:creationId xmlns:a16="http://schemas.microsoft.com/office/drawing/2014/main" id="{199F4F3A-54A0-4C22-A6CD-E77D74340E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8909" y="3306073"/>
                      <a:ext cx="1334334" cy="365492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kube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-proxy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36" name="直接箭头连接符 235">
                      <a:extLst>
                        <a:ext uri="{FF2B5EF4-FFF2-40B4-BE49-F238E27FC236}">
                          <a16:creationId xmlns:a16="http://schemas.microsoft.com/office/drawing/2014/main" id="{63DB24EE-1ECF-45C8-AB9C-713E4C918D35}"/>
                        </a:ext>
                      </a:extLst>
                    </p:cNvPr>
                    <p:cNvCxnSpPr>
                      <a:stCxn id="243" idx="2"/>
                      <a:endCxn id="235" idx="0"/>
                    </p:cNvCxnSpPr>
                    <p:nvPr/>
                  </p:nvCxnSpPr>
                  <p:spPr>
                    <a:xfrm>
                      <a:off x="7355278" y="2620437"/>
                      <a:ext cx="10798" cy="685636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直接箭头连接符 236">
                      <a:extLst>
                        <a:ext uri="{FF2B5EF4-FFF2-40B4-BE49-F238E27FC236}">
                          <a16:creationId xmlns:a16="http://schemas.microsoft.com/office/drawing/2014/main" id="{4E03A889-1229-428D-9FE3-391D0FBD0A5F}"/>
                        </a:ext>
                      </a:extLst>
                    </p:cNvPr>
                    <p:cNvCxnSpPr>
                      <a:stCxn id="243" idx="2"/>
                      <a:endCxn id="233" idx="0"/>
                    </p:cNvCxnSpPr>
                    <p:nvPr/>
                  </p:nvCxnSpPr>
                  <p:spPr>
                    <a:xfrm flipH="1">
                      <a:off x="5971124" y="2620437"/>
                      <a:ext cx="1384154" cy="693017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直接箭头连接符 237">
                      <a:extLst>
                        <a:ext uri="{FF2B5EF4-FFF2-40B4-BE49-F238E27FC236}">
                          <a16:creationId xmlns:a16="http://schemas.microsoft.com/office/drawing/2014/main" id="{1A23E47A-ABFD-4D26-BDA7-FF6ACA2E029C}"/>
                        </a:ext>
                      </a:extLst>
                    </p:cNvPr>
                    <p:cNvCxnSpPr>
                      <a:stCxn id="248" idx="2"/>
                      <a:endCxn id="235" idx="0"/>
                    </p:cNvCxnSpPr>
                    <p:nvPr/>
                  </p:nvCxnSpPr>
                  <p:spPr>
                    <a:xfrm>
                      <a:off x="5960326" y="2620437"/>
                      <a:ext cx="1405750" cy="685636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229" name="图片 228">
                  <a:extLst>
                    <a:ext uri="{FF2B5EF4-FFF2-40B4-BE49-F238E27FC236}">
                      <a16:creationId xmlns:a16="http://schemas.microsoft.com/office/drawing/2014/main" id="{DB82D227-6F3E-4255-AF5E-03CB1B639C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93645" y="3002541"/>
                  <a:ext cx="332700" cy="322812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00" name="组合 199">
                <a:extLst>
                  <a:ext uri="{FF2B5EF4-FFF2-40B4-BE49-F238E27FC236}">
                    <a16:creationId xmlns:a16="http://schemas.microsoft.com/office/drawing/2014/main" id="{9C9EB648-DE80-4B54-9448-7E05E2A49C3E}"/>
                  </a:ext>
                </a:extLst>
              </p:cNvPr>
              <p:cNvGrpSpPr/>
              <p:nvPr/>
            </p:nvGrpSpPr>
            <p:grpSpPr>
              <a:xfrm>
                <a:off x="4899394" y="4602480"/>
                <a:ext cx="3355338" cy="1964267"/>
                <a:chOff x="5089047" y="4393545"/>
                <a:chExt cx="3355338" cy="1964267"/>
              </a:xfrm>
            </p:grpSpPr>
            <p:grpSp>
              <p:nvGrpSpPr>
                <p:cNvPr id="204" name="组合 203">
                  <a:extLst>
                    <a:ext uri="{FF2B5EF4-FFF2-40B4-BE49-F238E27FC236}">
                      <a16:creationId xmlns:a16="http://schemas.microsoft.com/office/drawing/2014/main" id="{5230FA51-0388-424A-BC4C-C43E3613DDD3}"/>
                    </a:ext>
                  </a:extLst>
                </p:cNvPr>
                <p:cNvGrpSpPr/>
                <p:nvPr/>
              </p:nvGrpSpPr>
              <p:grpSpPr>
                <a:xfrm>
                  <a:off x="5089047" y="4393545"/>
                  <a:ext cx="3355338" cy="1964267"/>
                  <a:chOff x="5094562" y="1795591"/>
                  <a:chExt cx="3355338" cy="1964267"/>
                </a:xfrm>
                <a:noFill/>
              </p:grpSpPr>
              <p:cxnSp>
                <p:nvCxnSpPr>
                  <p:cNvPr id="206" name="直接箭头连接符 205">
                    <a:extLst>
                      <a:ext uri="{FF2B5EF4-FFF2-40B4-BE49-F238E27FC236}">
                        <a16:creationId xmlns:a16="http://schemas.microsoft.com/office/drawing/2014/main" id="{DDA96912-04E7-4E99-9C9C-977A04F32488}"/>
                      </a:ext>
                    </a:extLst>
                  </p:cNvPr>
                  <p:cNvCxnSpPr>
                    <a:cxnSpLocks/>
                    <a:stCxn id="209" idx="0"/>
                    <a:endCxn id="224" idx="2"/>
                  </p:cNvCxnSpPr>
                  <p:nvPr/>
                </p:nvCxnSpPr>
                <p:spPr>
                  <a:xfrm flipH="1" flipV="1">
                    <a:off x="5960326" y="2620437"/>
                    <a:ext cx="10798" cy="693017"/>
                  </a:xfrm>
                  <a:prstGeom prst="straightConnector1">
                    <a:avLst/>
                  </a:prstGeom>
                  <a:grpFill/>
                  <a:ln w="12700"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7" name="组合 206">
                    <a:extLst>
                      <a:ext uri="{FF2B5EF4-FFF2-40B4-BE49-F238E27FC236}">
                        <a16:creationId xmlns:a16="http://schemas.microsoft.com/office/drawing/2014/main" id="{3FEA7874-514A-4E03-A1FA-25D06ABA50E9}"/>
                      </a:ext>
                    </a:extLst>
                  </p:cNvPr>
                  <p:cNvGrpSpPr/>
                  <p:nvPr/>
                </p:nvGrpSpPr>
                <p:grpSpPr>
                  <a:xfrm>
                    <a:off x="5094562" y="1795591"/>
                    <a:ext cx="3355338" cy="1964267"/>
                    <a:chOff x="5094562" y="1795591"/>
                    <a:chExt cx="3355338" cy="1964267"/>
                  </a:xfrm>
                  <a:grpFill/>
                </p:grpSpPr>
                <p:sp>
                  <p:nvSpPr>
                    <p:cNvPr id="208" name="矩形: 圆角 207">
                      <a:extLst>
                        <a:ext uri="{FF2B5EF4-FFF2-40B4-BE49-F238E27FC236}">
                          <a16:creationId xmlns:a16="http://schemas.microsoft.com/office/drawing/2014/main" id="{04637A79-03F1-410A-AE0C-617B80A0A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4562" y="1795591"/>
                      <a:ext cx="3355338" cy="1964267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9" name="矩形 208">
                      <a:extLst>
                        <a:ext uri="{FF2B5EF4-FFF2-40B4-BE49-F238E27FC236}">
                          <a16:creationId xmlns:a16="http://schemas.microsoft.com/office/drawing/2014/main" id="{BAF2E191-C682-460C-802C-6FAA67274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957" y="3313454"/>
                      <a:ext cx="1334334" cy="365492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kubelet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10" name="组合 209">
                      <a:extLst>
                        <a:ext uri="{FF2B5EF4-FFF2-40B4-BE49-F238E27FC236}">
                          <a16:creationId xmlns:a16="http://schemas.microsoft.com/office/drawing/2014/main" id="{20E94C0C-8BB0-4E58-A684-348ACC47F2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8219" y="1826484"/>
                      <a:ext cx="2848025" cy="1105276"/>
                      <a:chOff x="5348219" y="1826484"/>
                      <a:chExt cx="2848025" cy="1105276"/>
                    </a:xfrm>
                    <a:grpFill/>
                  </p:grpSpPr>
                  <p:sp>
                    <p:nvSpPr>
                      <p:cNvPr id="215" name="矩形 214">
                        <a:extLst>
                          <a:ext uri="{FF2B5EF4-FFF2-40B4-BE49-F238E27FC236}">
                            <a16:creationId xmlns:a16="http://schemas.microsoft.com/office/drawing/2014/main" id="{A97A4841-39CE-4117-8CB7-FF2597564E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8219" y="1826484"/>
                        <a:ext cx="2848025" cy="1055787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216" name="组合 215">
                        <a:extLst>
                          <a:ext uri="{FF2B5EF4-FFF2-40B4-BE49-F238E27FC236}">
                            <a16:creationId xmlns:a16="http://schemas.microsoft.com/office/drawing/2014/main" id="{B7B8A607-FCCE-4E5D-9A9F-81110A5F2E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1966" y="1921071"/>
                        <a:ext cx="989345" cy="699366"/>
                        <a:chOff x="5756254" y="1897530"/>
                        <a:chExt cx="989345" cy="699366"/>
                      </a:xfrm>
                      <a:grpFill/>
                    </p:grpSpPr>
                    <p:sp>
                      <p:nvSpPr>
                        <p:cNvPr id="224" name="矩形 223">
                          <a:extLst>
                            <a:ext uri="{FF2B5EF4-FFF2-40B4-BE49-F238E27FC236}">
                              <a16:creationId xmlns:a16="http://schemas.microsoft.com/office/drawing/2014/main" id="{6AEC3BE9-3DDB-4D41-9A4E-0FE449DBAD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03629" y="1897530"/>
                          <a:ext cx="941970" cy="69936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5" name="矩形: 圆角 224">
                          <a:extLst>
                            <a:ext uri="{FF2B5EF4-FFF2-40B4-BE49-F238E27FC236}">
                              <a16:creationId xmlns:a16="http://schemas.microsoft.com/office/drawing/2014/main" id="{0AD3D2C8-04FB-4CC9-A27C-6769E0674E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77778" y="1957336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6" name="矩形: 圆角 225">
                          <a:extLst>
                            <a:ext uri="{FF2B5EF4-FFF2-40B4-BE49-F238E27FC236}">
                              <a16:creationId xmlns:a16="http://schemas.microsoft.com/office/drawing/2014/main" id="{EB9A9518-D3F3-4075-9BD6-025DDEFF8F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6431" y="1947019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7" name="文本框 226">
                          <a:extLst>
                            <a:ext uri="{FF2B5EF4-FFF2-40B4-BE49-F238E27FC236}">
                              <a16:creationId xmlns:a16="http://schemas.microsoft.com/office/drawing/2014/main" id="{610B6238-B658-49E1-BF3E-60BC195607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56254" y="1897530"/>
                          <a:ext cx="482576" cy="307777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/>
                            <a:t>pod</a:t>
                          </a:r>
                          <a:endParaRPr lang="zh-CN" altLang="en-US" sz="1400" dirty="0"/>
                        </a:p>
                      </p:txBody>
                    </p:sp>
                  </p:grpSp>
                  <p:grpSp>
                    <p:nvGrpSpPr>
                      <p:cNvPr id="217" name="组合 216">
                        <a:extLst>
                          <a:ext uri="{FF2B5EF4-FFF2-40B4-BE49-F238E27FC236}">
                            <a16:creationId xmlns:a16="http://schemas.microsoft.com/office/drawing/2014/main" id="{B3EDB796-6351-4AA7-8B51-B6CB0ABE10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3344" y="1919484"/>
                        <a:ext cx="1343408" cy="700953"/>
                        <a:chOff x="6977632" y="1895943"/>
                        <a:chExt cx="1343408" cy="700953"/>
                      </a:xfrm>
                      <a:grpFill/>
                    </p:grpSpPr>
                    <p:sp>
                      <p:nvSpPr>
                        <p:cNvPr id="219" name="矩形 218">
                          <a:extLst>
                            <a:ext uri="{FF2B5EF4-FFF2-40B4-BE49-F238E27FC236}">
                              <a16:creationId xmlns:a16="http://schemas.microsoft.com/office/drawing/2014/main" id="{9B34F43E-236E-406F-BDC1-0415222B36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8092" y="1897530"/>
                          <a:ext cx="1302948" cy="69936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0" name="矩形: 圆角 219">
                          <a:extLst>
                            <a:ext uri="{FF2B5EF4-FFF2-40B4-BE49-F238E27FC236}">
                              <a16:creationId xmlns:a16="http://schemas.microsoft.com/office/drawing/2014/main" id="{418826E5-7A77-4327-B221-0BB0C9C816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13798" y="1954108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1" name="矩形: 圆角 220">
                          <a:extLst>
                            <a:ext uri="{FF2B5EF4-FFF2-40B4-BE49-F238E27FC236}">
                              <a16:creationId xmlns:a16="http://schemas.microsoft.com/office/drawing/2014/main" id="{7A2C9340-CBD3-4B1F-B17D-E2249D263C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12451" y="1943791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2" name="矩形: 圆角 221">
                          <a:extLst>
                            <a:ext uri="{FF2B5EF4-FFF2-40B4-BE49-F238E27FC236}">
                              <a16:creationId xmlns:a16="http://schemas.microsoft.com/office/drawing/2014/main" id="{F68463E5-391C-442D-B444-42F915AB04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9748" y="1954107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3" name="文本框 222">
                          <a:extLst>
                            <a:ext uri="{FF2B5EF4-FFF2-40B4-BE49-F238E27FC236}">
                              <a16:creationId xmlns:a16="http://schemas.microsoft.com/office/drawing/2014/main" id="{DA5963FC-1FEF-4DCE-AF33-7EEB6FD06E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77632" y="1895943"/>
                          <a:ext cx="482576" cy="307777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/>
                            <a:t>pod</a:t>
                          </a:r>
                          <a:endParaRPr lang="zh-CN" altLang="en-US" sz="1400" dirty="0"/>
                        </a:p>
                      </p:txBody>
                    </p:sp>
                  </p:grpSp>
                  <p:sp>
                    <p:nvSpPr>
                      <p:cNvPr id="218" name="文本框 217">
                        <a:extLst>
                          <a:ext uri="{FF2B5EF4-FFF2-40B4-BE49-F238E27FC236}">
                            <a16:creationId xmlns:a16="http://schemas.microsoft.com/office/drawing/2014/main" id="{E62BAAAF-AD99-40C9-AD3D-7C5CB36110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7967" y="2623983"/>
                        <a:ext cx="1629406" cy="307777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vert="horz" wrap="square" rtlCol="0">
                        <a:spAutoFit/>
                      </a:bodyPr>
                      <a:lstStyle/>
                      <a:p>
                        <a:r>
                          <a:rPr lang="en-US" altLang="zh-CN" sz="1400" dirty="0"/>
                          <a:t>Container runtime</a:t>
                        </a:r>
                        <a:endParaRPr lang="zh-CN" altLang="en-US" sz="1400" dirty="0"/>
                      </a:p>
                    </p:txBody>
                  </p:sp>
                </p:grpSp>
                <p:sp>
                  <p:nvSpPr>
                    <p:cNvPr id="211" name="矩形 210">
                      <a:extLst>
                        <a:ext uri="{FF2B5EF4-FFF2-40B4-BE49-F238E27FC236}">
                          <a16:creationId xmlns:a16="http://schemas.microsoft.com/office/drawing/2014/main" id="{46C7084E-FE90-4088-9396-46785C60FA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8909" y="3306073"/>
                      <a:ext cx="1334334" cy="365492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kube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-proxy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12" name="直接箭头连接符 211">
                      <a:extLst>
                        <a:ext uri="{FF2B5EF4-FFF2-40B4-BE49-F238E27FC236}">
                          <a16:creationId xmlns:a16="http://schemas.microsoft.com/office/drawing/2014/main" id="{D3D9D8F7-C3C4-4247-8987-AD867BE3E6D2}"/>
                        </a:ext>
                      </a:extLst>
                    </p:cNvPr>
                    <p:cNvCxnSpPr>
                      <a:stCxn id="219" idx="2"/>
                      <a:endCxn id="211" idx="0"/>
                    </p:cNvCxnSpPr>
                    <p:nvPr/>
                  </p:nvCxnSpPr>
                  <p:spPr>
                    <a:xfrm>
                      <a:off x="7355278" y="2620437"/>
                      <a:ext cx="10798" cy="685636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直接箭头连接符 212">
                      <a:extLst>
                        <a:ext uri="{FF2B5EF4-FFF2-40B4-BE49-F238E27FC236}">
                          <a16:creationId xmlns:a16="http://schemas.microsoft.com/office/drawing/2014/main" id="{88704F22-3F48-4B53-97B7-806329C899E5}"/>
                        </a:ext>
                      </a:extLst>
                    </p:cNvPr>
                    <p:cNvCxnSpPr>
                      <a:stCxn id="219" idx="2"/>
                      <a:endCxn id="209" idx="0"/>
                    </p:cNvCxnSpPr>
                    <p:nvPr/>
                  </p:nvCxnSpPr>
                  <p:spPr>
                    <a:xfrm flipH="1">
                      <a:off x="5971124" y="2620437"/>
                      <a:ext cx="1384154" cy="693017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直接箭头连接符 213">
                      <a:extLst>
                        <a:ext uri="{FF2B5EF4-FFF2-40B4-BE49-F238E27FC236}">
                          <a16:creationId xmlns:a16="http://schemas.microsoft.com/office/drawing/2014/main" id="{A9F07937-61FA-4F79-8F23-BD3D9C583C10}"/>
                        </a:ext>
                      </a:extLst>
                    </p:cNvPr>
                    <p:cNvCxnSpPr>
                      <a:stCxn id="224" idx="2"/>
                      <a:endCxn id="211" idx="0"/>
                    </p:cNvCxnSpPr>
                    <p:nvPr/>
                  </p:nvCxnSpPr>
                  <p:spPr>
                    <a:xfrm>
                      <a:off x="5960326" y="2620437"/>
                      <a:ext cx="1405750" cy="685636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205" name="图片 204">
                  <a:extLst>
                    <a:ext uri="{FF2B5EF4-FFF2-40B4-BE49-F238E27FC236}">
                      <a16:creationId xmlns:a16="http://schemas.microsoft.com/office/drawing/2014/main" id="{8DA677EE-7128-41F4-869F-DD325635C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4379" y="5531726"/>
                  <a:ext cx="332700" cy="322812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74991CE6-EB80-428E-B0F2-711326867212}"/>
                  </a:ext>
                </a:extLst>
              </p:cNvPr>
              <p:cNvSpPr txBox="1"/>
              <p:nvPr/>
            </p:nvSpPr>
            <p:spPr>
              <a:xfrm>
                <a:off x="699713" y="3939430"/>
                <a:ext cx="99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Master</a:t>
                </a:r>
                <a:endParaRPr lang="zh-CN" altLang="en-US" dirty="0"/>
              </a:p>
            </p:txBody>
          </p: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37731F76-D983-4A77-9EF2-7524F40E50B0}"/>
                  </a:ext>
                </a:extLst>
              </p:cNvPr>
              <p:cNvSpPr txBox="1"/>
              <p:nvPr/>
            </p:nvSpPr>
            <p:spPr>
              <a:xfrm>
                <a:off x="4978400" y="1666685"/>
                <a:ext cx="99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Node</a:t>
                </a:r>
                <a:endParaRPr lang="zh-CN" altLang="en-US" dirty="0"/>
              </a:p>
            </p:txBody>
          </p: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BF30FDBA-882A-4009-9F91-7BA00F4482D4}"/>
                  </a:ext>
                </a:extLst>
              </p:cNvPr>
              <p:cNvSpPr txBox="1"/>
              <p:nvPr/>
            </p:nvSpPr>
            <p:spPr>
              <a:xfrm>
                <a:off x="4979956" y="4182134"/>
                <a:ext cx="99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Node</a:t>
                </a:r>
                <a:endParaRPr lang="zh-CN" altLang="en-US" dirty="0"/>
              </a:p>
            </p:txBody>
          </p:sp>
        </p:grpSp>
        <p:sp>
          <p:nvSpPr>
            <p:cNvPr id="192" name="云形 191">
              <a:extLst>
                <a:ext uri="{FF2B5EF4-FFF2-40B4-BE49-F238E27FC236}">
                  <a16:creationId xmlns:a16="http://schemas.microsoft.com/office/drawing/2014/main" id="{2E0C0392-C754-4A7B-B887-57C570EAD36D}"/>
                </a:ext>
              </a:extLst>
            </p:cNvPr>
            <p:cNvSpPr/>
            <p:nvPr/>
          </p:nvSpPr>
          <p:spPr>
            <a:xfrm>
              <a:off x="6724468" y="4434650"/>
              <a:ext cx="1224263" cy="282023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Internet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9C6F6DEA-EACE-4947-81B7-96FC98F6F49C}"/>
                </a:ext>
              </a:extLst>
            </p:cNvPr>
            <p:cNvCxnSpPr>
              <a:cxnSpLocks/>
              <a:stCxn id="235" idx="2"/>
              <a:endCxn id="192" idx="3"/>
            </p:cNvCxnSpPr>
            <p:nvPr/>
          </p:nvCxnSpPr>
          <p:spPr>
            <a:xfrm>
              <a:off x="7336600" y="4175910"/>
              <a:ext cx="0" cy="274865"/>
            </a:xfrm>
            <a:prstGeom prst="straightConnector1">
              <a:avLst/>
            </a:prstGeom>
            <a:ln w="127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761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模块与组件</a:t>
            </a:r>
            <a:r>
              <a:rPr lang="en-US" altLang="zh-CN" sz="3600" dirty="0"/>
              <a:t>—Node</a:t>
            </a:r>
            <a:r>
              <a:rPr lang="zh-CN" altLang="en-US" sz="3600" dirty="0"/>
              <a:t>节点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4625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kubelet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负责容器的创建、启停，与</a:t>
            </a:r>
            <a:r>
              <a:rPr lang="en-US" altLang="zh-CN" dirty="0"/>
              <a:t>API server</a:t>
            </a:r>
            <a:r>
              <a:rPr lang="zh-CN" altLang="en-US" dirty="0"/>
              <a:t>通信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kube</a:t>
            </a:r>
            <a:r>
              <a:rPr lang="en-US" altLang="zh-CN" sz="2400" dirty="0"/>
              <a:t>-proxy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每个节点上运行的网络代理，维护节点网络规则。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container runtime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是负责运行容器的软件，如</a:t>
            </a:r>
            <a:r>
              <a:rPr lang="en-US" altLang="zh-CN" dirty="0"/>
              <a:t>docker</a:t>
            </a:r>
            <a:r>
              <a:rPr lang="zh-CN" altLang="en-US" dirty="0"/>
              <a:t>等</a:t>
            </a:r>
            <a:endParaRPr lang="en-US" altLang="zh-CN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EBF19AE-402A-4CB7-8549-02D8D28D20BB}"/>
              </a:ext>
            </a:extLst>
          </p:cNvPr>
          <p:cNvGrpSpPr/>
          <p:nvPr/>
        </p:nvGrpSpPr>
        <p:grpSpPr>
          <a:xfrm>
            <a:off x="830400" y="1889997"/>
            <a:ext cx="7620758" cy="4900062"/>
            <a:chOff x="830400" y="1889997"/>
            <a:chExt cx="7620758" cy="4900062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79F6CC15-D46D-476B-B00A-846C50AD6EA1}"/>
                </a:ext>
              </a:extLst>
            </p:cNvPr>
            <p:cNvGrpSpPr/>
            <p:nvPr/>
          </p:nvGrpSpPr>
          <p:grpSpPr>
            <a:xfrm>
              <a:off x="830400" y="1889997"/>
              <a:ext cx="7620758" cy="4900062"/>
              <a:chOff x="633974" y="1666685"/>
              <a:chExt cx="7620758" cy="4900062"/>
            </a:xfrm>
          </p:grpSpPr>
          <p:sp>
            <p:nvSpPr>
              <p:cNvPr id="80" name="流程图: 决策 79">
                <a:extLst>
                  <a:ext uri="{FF2B5EF4-FFF2-40B4-BE49-F238E27FC236}">
                    <a16:creationId xmlns:a16="http://schemas.microsoft.com/office/drawing/2014/main" id="{3A55658C-D468-4DBC-8F6B-349E3F48A670}"/>
                  </a:ext>
                </a:extLst>
              </p:cNvPr>
              <p:cNvSpPr/>
              <p:nvPr/>
            </p:nvSpPr>
            <p:spPr>
              <a:xfrm>
                <a:off x="1560407" y="3446686"/>
                <a:ext cx="1479551" cy="646331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kubuctl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45AD9FB1-7EE3-456C-91B8-FC1DBA55DBB9}"/>
                  </a:ext>
                </a:extLst>
              </p:cNvPr>
              <p:cNvCxnSpPr>
                <a:stCxn id="80" idx="2"/>
                <a:endCxn id="183" idx="0"/>
              </p:cNvCxnSpPr>
              <p:nvPr/>
            </p:nvCxnSpPr>
            <p:spPr>
              <a:xfrm>
                <a:off x="2300183" y="4093017"/>
                <a:ext cx="0" cy="571300"/>
              </a:xfrm>
              <a:prstGeom prst="straightConnector1">
                <a:avLst/>
              </a:prstGeom>
              <a:ln w="127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35EEAD9B-0AC3-4896-AB26-0BBD0B1367F3}"/>
                  </a:ext>
                </a:extLst>
              </p:cNvPr>
              <p:cNvGrpSpPr/>
              <p:nvPr/>
            </p:nvGrpSpPr>
            <p:grpSpPr>
              <a:xfrm>
                <a:off x="633974" y="4331441"/>
                <a:ext cx="3190240" cy="1964267"/>
                <a:chOff x="785706" y="3014134"/>
                <a:chExt cx="3190240" cy="1964267"/>
              </a:xfrm>
              <a:noFill/>
            </p:grpSpPr>
            <p:sp>
              <p:nvSpPr>
                <p:cNvPr id="181" name="矩形: 圆角 180">
                  <a:extLst>
                    <a:ext uri="{FF2B5EF4-FFF2-40B4-BE49-F238E27FC236}">
                      <a16:creationId xmlns:a16="http://schemas.microsoft.com/office/drawing/2014/main" id="{42289235-B1C3-4A30-8545-EEC86BDC52E4}"/>
                    </a:ext>
                  </a:extLst>
                </p:cNvPr>
                <p:cNvSpPr/>
                <p:nvPr/>
              </p:nvSpPr>
              <p:spPr>
                <a:xfrm>
                  <a:off x="785706" y="3014134"/>
                  <a:ext cx="3190240" cy="1964267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82" name="图片 181">
                  <a:extLst>
                    <a:ext uri="{FF2B5EF4-FFF2-40B4-BE49-F238E27FC236}">
                      <a16:creationId xmlns:a16="http://schemas.microsoft.com/office/drawing/2014/main" id="{D5BCF761-DCAD-4880-8684-D5E2BBFBD2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44259" y="3089357"/>
                  <a:ext cx="332700" cy="322812"/>
                </a:xfrm>
                <a:prstGeom prst="rect">
                  <a:avLst/>
                </a:prstGeom>
                <a:grpFill/>
              </p:spPr>
            </p:pic>
            <p:sp>
              <p:nvSpPr>
                <p:cNvPr id="183" name="椭圆 182">
                  <a:extLst>
                    <a:ext uri="{FF2B5EF4-FFF2-40B4-BE49-F238E27FC236}">
                      <a16:creationId xmlns:a16="http://schemas.microsoft.com/office/drawing/2014/main" id="{57AA31BB-D285-455B-B6DB-BAD13BC2C789}"/>
                    </a:ext>
                  </a:extLst>
                </p:cNvPr>
                <p:cNvSpPr/>
                <p:nvPr/>
              </p:nvSpPr>
              <p:spPr>
                <a:xfrm>
                  <a:off x="1965674" y="3347010"/>
                  <a:ext cx="972482" cy="598242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API</a:t>
                  </a:r>
                </a:p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server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B75A0D1E-C554-4D30-85F9-6CD949CF43B5}"/>
                    </a:ext>
                  </a:extLst>
                </p:cNvPr>
                <p:cNvSpPr/>
                <p:nvPr/>
              </p:nvSpPr>
              <p:spPr>
                <a:xfrm>
                  <a:off x="989330" y="4393962"/>
                  <a:ext cx="1325880" cy="51530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controller-</a:t>
                  </a:r>
                </a:p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manager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87F75FA2-E7C4-4B51-A39A-C51EBB813002}"/>
                    </a:ext>
                  </a:extLst>
                </p:cNvPr>
                <p:cNvSpPr/>
                <p:nvPr/>
              </p:nvSpPr>
              <p:spPr>
                <a:xfrm>
                  <a:off x="2477600" y="4393962"/>
                  <a:ext cx="1325880" cy="51530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scheduler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6" name="直接箭头连接符 19">
                  <a:extLst>
                    <a:ext uri="{FF2B5EF4-FFF2-40B4-BE49-F238E27FC236}">
                      <a16:creationId xmlns:a16="http://schemas.microsoft.com/office/drawing/2014/main" id="{442B5987-CA8B-41E3-929E-4E2F0F5F2847}"/>
                    </a:ext>
                  </a:extLst>
                </p:cNvPr>
                <p:cNvCxnSpPr>
                  <a:stCxn id="184" idx="0"/>
                  <a:endCxn id="183" idx="4"/>
                </p:cNvCxnSpPr>
                <p:nvPr/>
              </p:nvCxnSpPr>
              <p:spPr>
                <a:xfrm rot="5400000" flipH="1" flipV="1">
                  <a:off x="1827737" y="3769785"/>
                  <a:ext cx="448710" cy="799645"/>
                </a:xfrm>
                <a:prstGeom prst="bentConnector3">
                  <a:avLst>
                    <a:gd name="adj1" fmla="val 50000"/>
                  </a:avLst>
                </a:prstGeom>
                <a:grpFill/>
                <a:ln w="12700"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箭头连接符 21">
                  <a:extLst>
                    <a:ext uri="{FF2B5EF4-FFF2-40B4-BE49-F238E27FC236}">
                      <a16:creationId xmlns:a16="http://schemas.microsoft.com/office/drawing/2014/main" id="{1350A6D3-8712-4D0C-845F-27006FB8C9B9}"/>
                    </a:ext>
                  </a:extLst>
                </p:cNvPr>
                <p:cNvCxnSpPr>
                  <a:stCxn id="185" idx="0"/>
                  <a:endCxn id="183" idx="4"/>
                </p:cNvCxnSpPr>
                <p:nvPr/>
              </p:nvCxnSpPr>
              <p:spPr>
                <a:xfrm rot="16200000" flipV="1">
                  <a:off x="2571873" y="3825294"/>
                  <a:ext cx="448710" cy="688625"/>
                </a:xfrm>
                <a:prstGeom prst="bentConnector3">
                  <a:avLst>
                    <a:gd name="adj1" fmla="val 50000"/>
                  </a:avLst>
                </a:prstGeom>
                <a:grpFill/>
                <a:ln w="12700"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圆柱体 187">
                  <a:extLst>
                    <a:ext uri="{FF2B5EF4-FFF2-40B4-BE49-F238E27FC236}">
                      <a16:creationId xmlns:a16="http://schemas.microsoft.com/office/drawing/2014/main" id="{C990F781-F7D6-47F0-8126-3B44AE827769}"/>
                    </a:ext>
                  </a:extLst>
                </p:cNvPr>
                <p:cNvSpPr/>
                <p:nvPr/>
              </p:nvSpPr>
              <p:spPr>
                <a:xfrm>
                  <a:off x="989330" y="3421774"/>
                  <a:ext cx="508889" cy="448711"/>
                </a:xfrm>
                <a:prstGeom prst="ca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>
                      <a:solidFill>
                        <a:schemeClr val="tx1"/>
                      </a:solidFill>
                    </a:rPr>
                    <a:t>etcd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9" name="直接箭头连接符 188">
                  <a:extLst>
                    <a:ext uri="{FF2B5EF4-FFF2-40B4-BE49-F238E27FC236}">
                      <a16:creationId xmlns:a16="http://schemas.microsoft.com/office/drawing/2014/main" id="{418588AC-E12B-4555-A710-EDC5C7D2B3B9}"/>
                    </a:ext>
                  </a:extLst>
                </p:cNvPr>
                <p:cNvCxnSpPr>
                  <a:stCxn id="188" idx="4"/>
                  <a:endCxn id="183" idx="2"/>
                </p:cNvCxnSpPr>
                <p:nvPr/>
              </p:nvCxnSpPr>
              <p:spPr>
                <a:xfrm>
                  <a:off x="1498219" y="3646130"/>
                  <a:ext cx="467455" cy="1"/>
                </a:xfrm>
                <a:prstGeom prst="straightConnector1">
                  <a:avLst/>
                </a:prstGeom>
                <a:grpFill/>
                <a:ln w="1270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直接箭头连接符 120">
                <a:extLst>
                  <a:ext uri="{FF2B5EF4-FFF2-40B4-BE49-F238E27FC236}">
                    <a16:creationId xmlns:a16="http://schemas.microsoft.com/office/drawing/2014/main" id="{3245074D-58F8-49C7-BD67-1D6F5A2308B6}"/>
                  </a:ext>
                </a:extLst>
              </p:cNvPr>
              <p:cNvCxnSpPr>
                <a:stCxn id="161" idx="1"/>
                <a:endCxn id="183" idx="6"/>
              </p:cNvCxnSpPr>
              <p:nvPr/>
            </p:nvCxnSpPr>
            <p:spPr>
              <a:xfrm rot="10800000" flipV="1">
                <a:off x="2786425" y="3777232"/>
                <a:ext cx="2291631" cy="1186205"/>
              </a:xfrm>
              <a:prstGeom prst="bentConnector3">
                <a:avLst>
                  <a:gd name="adj1" fmla="val 31675"/>
                </a:avLst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124">
                <a:extLst>
                  <a:ext uri="{FF2B5EF4-FFF2-40B4-BE49-F238E27FC236}">
                    <a16:creationId xmlns:a16="http://schemas.microsoft.com/office/drawing/2014/main" id="{C1E2836E-9AA6-44C0-96B0-EBDC6BEF1418}"/>
                  </a:ext>
                </a:extLst>
              </p:cNvPr>
              <p:cNvCxnSpPr>
                <a:cxnSpLocks/>
                <a:stCxn id="126" idx="1"/>
                <a:endCxn id="183" idx="6"/>
              </p:cNvCxnSpPr>
              <p:nvPr/>
            </p:nvCxnSpPr>
            <p:spPr>
              <a:xfrm rot="10800000">
                <a:off x="2786425" y="4963439"/>
                <a:ext cx="2322365" cy="1339651"/>
              </a:xfrm>
              <a:prstGeom prst="bentConnector3">
                <a:avLst>
                  <a:gd name="adj1" fmla="val 32501"/>
                </a:avLst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2F720121-469A-4B61-B142-F3F667DCB769}"/>
                  </a:ext>
                </a:extLst>
              </p:cNvPr>
              <p:cNvGrpSpPr/>
              <p:nvPr/>
            </p:nvGrpSpPr>
            <p:grpSpPr>
              <a:xfrm>
                <a:off x="4868660" y="2076624"/>
                <a:ext cx="3355338" cy="1964267"/>
                <a:chOff x="5058313" y="1867689"/>
                <a:chExt cx="3355338" cy="1964267"/>
              </a:xfrm>
            </p:grpSpPr>
            <p:grpSp>
              <p:nvGrpSpPr>
                <p:cNvPr id="156" name="组合 155">
                  <a:extLst>
                    <a:ext uri="{FF2B5EF4-FFF2-40B4-BE49-F238E27FC236}">
                      <a16:creationId xmlns:a16="http://schemas.microsoft.com/office/drawing/2014/main" id="{8CB85AAB-386F-4350-8901-1D3195A5B5B9}"/>
                    </a:ext>
                  </a:extLst>
                </p:cNvPr>
                <p:cNvGrpSpPr/>
                <p:nvPr/>
              </p:nvGrpSpPr>
              <p:grpSpPr>
                <a:xfrm>
                  <a:off x="5058313" y="1867689"/>
                  <a:ext cx="3355338" cy="1964267"/>
                  <a:chOff x="5094562" y="1795591"/>
                  <a:chExt cx="3355338" cy="1964267"/>
                </a:xfrm>
                <a:noFill/>
              </p:grpSpPr>
              <p:cxnSp>
                <p:nvCxnSpPr>
                  <p:cNvPr id="158" name="直接箭头连接符 157">
                    <a:extLst>
                      <a:ext uri="{FF2B5EF4-FFF2-40B4-BE49-F238E27FC236}">
                        <a16:creationId xmlns:a16="http://schemas.microsoft.com/office/drawing/2014/main" id="{3BB5EEFD-8DEB-4675-9083-32B86A5BA3D0}"/>
                      </a:ext>
                    </a:extLst>
                  </p:cNvPr>
                  <p:cNvCxnSpPr>
                    <a:cxnSpLocks/>
                    <a:stCxn id="161" idx="0"/>
                    <a:endCxn id="177" idx="2"/>
                  </p:cNvCxnSpPr>
                  <p:nvPr/>
                </p:nvCxnSpPr>
                <p:spPr>
                  <a:xfrm flipH="1" flipV="1">
                    <a:off x="5960326" y="2620437"/>
                    <a:ext cx="10798" cy="693017"/>
                  </a:xfrm>
                  <a:prstGeom prst="straightConnector1">
                    <a:avLst/>
                  </a:prstGeom>
                  <a:grpFill/>
                  <a:ln w="12700"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9" name="组合 158">
                    <a:extLst>
                      <a:ext uri="{FF2B5EF4-FFF2-40B4-BE49-F238E27FC236}">
                        <a16:creationId xmlns:a16="http://schemas.microsoft.com/office/drawing/2014/main" id="{ADD4893C-77A8-4172-A773-4EBE78C12776}"/>
                      </a:ext>
                    </a:extLst>
                  </p:cNvPr>
                  <p:cNvGrpSpPr/>
                  <p:nvPr/>
                </p:nvGrpSpPr>
                <p:grpSpPr>
                  <a:xfrm>
                    <a:off x="5094562" y="1795591"/>
                    <a:ext cx="3355338" cy="1964267"/>
                    <a:chOff x="5094562" y="1795591"/>
                    <a:chExt cx="3355338" cy="1964267"/>
                  </a:xfrm>
                  <a:grpFill/>
                </p:grpSpPr>
                <p:sp>
                  <p:nvSpPr>
                    <p:cNvPr id="160" name="矩形: 圆角 159">
                      <a:extLst>
                        <a:ext uri="{FF2B5EF4-FFF2-40B4-BE49-F238E27FC236}">
                          <a16:creationId xmlns:a16="http://schemas.microsoft.com/office/drawing/2014/main" id="{92FEEC41-1C32-4051-BB9C-0B525BEBAC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4562" y="1795591"/>
                      <a:ext cx="3355338" cy="1964267"/>
                    </a:xfrm>
                    <a:prstGeom prst="round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" name="矩形 160">
                      <a:extLst>
                        <a:ext uri="{FF2B5EF4-FFF2-40B4-BE49-F238E27FC236}">
                          <a16:creationId xmlns:a16="http://schemas.microsoft.com/office/drawing/2014/main" id="{87589D04-EA1E-4B41-8059-E9A360A497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957" y="3313454"/>
                      <a:ext cx="1334334" cy="365492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kubelet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62" name="组合 161">
                      <a:extLst>
                        <a:ext uri="{FF2B5EF4-FFF2-40B4-BE49-F238E27FC236}">
                          <a16:creationId xmlns:a16="http://schemas.microsoft.com/office/drawing/2014/main" id="{22930135-7152-4821-93EC-11C0E8912B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8219" y="1826484"/>
                      <a:ext cx="2848025" cy="1105276"/>
                      <a:chOff x="5348219" y="1826484"/>
                      <a:chExt cx="2848025" cy="1105276"/>
                    </a:xfrm>
                    <a:grpFill/>
                  </p:grpSpPr>
                  <p:sp>
                    <p:nvSpPr>
                      <p:cNvPr id="167" name="矩形 166">
                        <a:extLst>
                          <a:ext uri="{FF2B5EF4-FFF2-40B4-BE49-F238E27FC236}">
                            <a16:creationId xmlns:a16="http://schemas.microsoft.com/office/drawing/2014/main" id="{989D1B97-1BA1-425D-B711-CF108A48D2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8219" y="1826484"/>
                        <a:ext cx="2848025" cy="1055787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168" name="组合 167">
                        <a:extLst>
                          <a:ext uri="{FF2B5EF4-FFF2-40B4-BE49-F238E27FC236}">
                            <a16:creationId xmlns:a16="http://schemas.microsoft.com/office/drawing/2014/main" id="{E237D5E4-0743-4C7E-BDE0-E2385903A1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1966" y="1921071"/>
                        <a:ext cx="989345" cy="699366"/>
                        <a:chOff x="5756254" y="1897530"/>
                        <a:chExt cx="989345" cy="699366"/>
                      </a:xfrm>
                      <a:grpFill/>
                    </p:grpSpPr>
                    <p:sp>
                      <p:nvSpPr>
                        <p:cNvPr id="177" name="矩形 176">
                          <a:extLst>
                            <a:ext uri="{FF2B5EF4-FFF2-40B4-BE49-F238E27FC236}">
                              <a16:creationId xmlns:a16="http://schemas.microsoft.com/office/drawing/2014/main" id="{7B8D7CFB-85E9-4716-BCDB-2242C7640E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03629" y="1897530"/>
                          <a:ext cx="941970" cy="699366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8" name="矩形: 圆角 177">
                          <a:extLst>
                            <a:ext uri="{FF2B5EF4-FFF2-40B4-BE49-F238E27FC236}">
                              <a16:creationId xmlns:a16="http://schemas.microsoft.com/office/drawing/2014/main" id="{69D10EA1-65AB-4BAD-AA56-3D3009322D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77778" y="1957336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9" name="矩形: 圆角 178">
                          <a:extLst>
                            <a:ext uri="{FF2B5EF4-FFF2-40B4-BE49-F238E27FC236}">
                              <a16:creationId xmlns:a16="http://schemas.microsoft.com/office/drawing/2014/main" id="{BDECEFF7-B8DE-4F8D-A569-5488861BBA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6431" y="1947019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80" name="文本框 179">
                          <a:extLst>
                            <a:ext uri="{FF2B5EF4-FFF2-40B4-BE49-F238E27FC236}">
                              <a16:creationId xmlns:a16="http://schemas.microsoft.com/office/drawing/2014/main" id="{F0DC34E1-2A80-47BC-AEDA-E1E42799E66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56254" y="1897530"/>
                          <a:ext cx="482576" cy="307777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/>
                            <a:t>Pod</a:t>
                          </a:r>
                          <a:endParaRPr lang="zh-CN" altLang="en-US" sz="1400" dirty="0"/>
                        </a:p>
                      </p:txBody>
                    </p:sp>
                  </p:grpSp>
                  <p:grpSp>
                    <p:nvGrpSpPr>
                      <p:cNvPr id="169" name="组合 168">
                        <a:extLst>
                          <a:ext uri="{FF2B5EF4-FFF2-40B4-BE49-F238E27FC236}">
                            <a16:creationId xmlns:a16="http://schemas.microsoft.com/office/drawing/2014/main" id="{69E5B105-18F3-428C-8C77-914D969DC7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3344" y="1919484"/>
                        <a:ext cx="1343408" cy="700953"/>
                        <a:chOff x="6977632" y="1895943"/>
                        <a:chExt cx="1343408" cy="700953"/>
                      </a:xfrm>
                      <a:grpFill/>
                    </p:grpSpPr>
                    <p:sp>
                      <p:nvSpPr>
                        <p:cNvPr id="172" name="矩形 171">
                          <a:extLst>
                            <a:ext uri="{FF2B5EF4-FFF2-40B4-BE49-F238E27FC236}">
                              <a16:creationId xmlns:a16="http://schemas.microsoft.com/office/drawing/2014/main" id="{9F75CD33-172F-467C-99E3-0C7FBB1AFA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8092" y="1897530"/>
                          <a:ext cx="1302948" cy="699366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3" name="矩形: 圆角 172">
                          <a:extLst>
                            <a:ext uri="{FF2B5EF4-FFF2-40B4-BE49-F238E27FC236}">
                              <a16:creationId xmlns:a16="http://schemas.microsoft.com/office/drawing/2014/main" id="{3B819247-13DE-4CAF-B764-E886BEF5B4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13798" y="1954108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4" name="矩形: 圆角 173">
                          <a:extLst>
                            <a:ext uri="{FF2B5EF4-FFF2-40B4-BE49-F238E27FC236}">
                              <a16:creationId xmlns:a16="http://schemas.microsoft.com/office/drawing/2014/main" id="{EFB153EB-921D-41B5-B8A5-BA1F01854C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12451" y="1943791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5" name="矩形: 圆角 174">
                          <a:extLst>
                            <a:ext uri="{FF2B5EF4-FFF2-40B4-BE49-F238E27FC236}">
                              <a16:creationId xmlns:a16="http://schemas.microsoft.com/office/drawing/2014/main" id="{8EF3B24E-2038-4B46-9BB4-C02C6033EF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9748" y="1954107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6" name="文本框 175">
                          <a:extLst>
                            <a:ext uri="{FF2B5EF4-FFF2-40B4-BE49-F238E27FC236}">
                              <a16:creationId xmlns:a16="http://schemas.microsoft.com/office/drawing/2014/main" id="{197070D6-77B2-41DF-BF2F-1EA609C61E6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77632" y="1895943"/>
                          <a:ext cx="482576" cy="307777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/>
                            <a:t>Pod</a:t>
                          </a:r>
                          <a:endParaRPr lang="zh-CN" altLang="en-US" sz="1400" dirty="0"/>
                        </a:p>
                      </p:txBody>
                    </p:sp>
                  </p:grpSp>
                  <p:sp>
                    <p:nvSpPr>
                      <p:cNvPr id="171" name="文本框 170">
                        <a:extLst>
                          <a:ext uri="{FF2B5EF4-FFF2-40B4-BE49-F238E27FC236}">
                            <a16:creationId xmlns:a16="http://schemas.microsoft.com/office/drawing/2014/main" id="{8534F5AB-3DA1-48F1-A6B0-534953B653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7967" y="2623983"/>
                        <a:ext cx="1629406" cy="307777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vert="horz" wrap="square" rtlCol="0">
                        <a:spAutoFit/>
                      </a:bodyPr>
                      <a:lstStyle/>
                      <a:p>
                        <a:r>
                          <a:rPr lang="en-US" altLang="zh-CN" sz="1400" dirty="0"/>
                          <a:t>Container runtime</a:t>
                        </a:r>
                        <a:endParaRPr lang="zh-CN" altLang="en-US" sz="1400" dirty="0"/>
                      </a:p>
                    </p:txBody>
                  </p:sp>
                </p:grpSp>
                <p:sp>
                  <p:nvSpPr>
                    <p:cNvPr id="163" name="矩形 162">
                      <a:extLst>
                        <a:ext uri="{FF2B5EF4-FFF2-40B4-BE49-F238E27FC236}">
                          <a16:creationId xmlns:a16="http://schemas.microsoft.com/office/drawing/2014/main" id="{DF21E69C-87DF-48FF-ABEA-02B3990C0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8909" y="3306073"/>
                      <a:ext cx="1334334" cy="365492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kube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-proxy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64" name="直接箭头连接符 163">
                      <a:extLst>
                        <a:ext uri="{FF2B5EF4-FFF2-40B4-BE49-F238E27FC236}">
                          <a16:creationId xmlns:a16="http://schemas.microsoft.com/office/drawing/2014/main" id="{7A585AB1-2E10-464F-8D80-594C28B10439}"/>
                        </a:ext>
                      </a:extLst>
                    </p:cNvPr>
                    <p:cNvCxnSpPr>
                      <a:stCxn id="172" idx="2"/>
                      <a:endCxn id="163" idx="0"/>
                    </p:cNvCxnSpPr>
                    <p:nvPr/>
                  </p:nvCxnSpPr>
                  <p:spPr>
                    <a:xfrm>
                      <a:off x="7355278" y="2620437"/>
                      <a:ext cx="10798" cy="685636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5" name="直接箭头连接符 164">
                      <a:extLst>
                        <a:ext uri="{FF2B5EF4-FFF2-40B4-BE49-F238E27FC236}">
                          <a16:creationId xmlns:a16="http://schemas.microsoft.com/office/drawing/2014/main" id="{79AF57A1-3105-467D-92AB-A5F05DFCF2D9}"/>
                        </a:ext>
                      </a:extLst>
                    </p:cNvPr>
                    <p:cNvCxnSpPr>
                      <a:stCxn id="172" idx="2"/>
                      <a:endCxn id="161" idx="0"/>
                    </p:cNvCxnSpPr>
                    <p:nvPr/>
                  </p:nvCxnSpPr>
                  <p:spPr>
                    <a:xfrm flipH="1">
                      <a:off x="5971124" y="2620437"/>
                      <a:ext cx="1384154" cy="693017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直接箭头连接符 165">
                      <a:extLst>
                        <a:ext uri="{FF2B5EF4-FFF2-40B4-BE49-F238E27FC236}">
                          <a16:creationId xmlns:a16="http://schemas.microsoft.com/office/drawing/2014/main" id="{F8791420-77C5-4370-9079-5D4205EB6CBA}"/>
                        </a:ext>
                      </a:extLst>
                    </p:cNvPr>
                    <p:cNvCxnSpPr>
                      <a:stCxn id="177" idx="2"/>
                      <a:endCxn id="163" idx="0"/>
                    </p:cNvCxnSpPr>
                    <p:nvPr/>
                  </p:nvCxnSpPr>
                  <p:spPr>
                    <a:xfrm>
                      <a:off x="5960326" y="2620437"/>
                      <a:ext cx="1405750" cy="685636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57" name="图片 156">
                  <a:extLst>
                    <a:ext uri="{FF2B5EF4-FFF2-40B4-BE49-F238E27FC236}">
                      <a16:creationId xmlns:a16="http://schemas.microsoft.com/office/drawing/2014/main" id="{B0470E4D-D44C-48EB-A030-1F5AF2F279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93645" y="3002541"/>
                  <a:ext cx="332700" cy="322812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46C73AAE-FCDC-4A2A-8EBF-4D0032178306}"/>
                  </a:ext>
                </a:extLst>
              </p:cNvPr>
              <p:cNvGrpSpPr/>
              <p:nvPr/>
            </p:nvGrpSpPr>
            <p:grpSpPr>
              <a:xfrm>
                <a:off x="4899394" y="4602480"/>
                <a:ext cx="3355338" cy="1964267"/>
                <a:chOff x="5089047" y="4393545"/>
                <a:chExt cx="3355338" cy="1964267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1559C9B1-1806-437C-827A-1A1EA5803F49}"/>
                    </a:ext>
                  </a:extLst>
                </p:cNvPr>
                <p:cNvGrpSpPr/>
                <p:nvPr/>
              </p:nvGrpSpPr>
              <p:grpSpPr>
                <a:xfrm>
                  <a:off x="5089047" y="4393545"/>
                  <a:ext cx="3355338" cy="1964267"/>
                  <a:chOff x="5094562" y="1795591"/>
                  <a:chExt cx="3355338" cy="1964267"/>
                </a:xfrm>
                <a:noFill/>
              </p:grpSpPr>
              <p:cxnSp>
                <p:nvCxnSpPr>
                  <p:cNvPr id="122" name="直接箭头连接符 121">
                    <a:extLst>
                      <a:ext uri="{FF2B5EF4-FFF2-40B4-BE49-F238E27FC236}">
                        <a16:creationId xmlns:a16="http://schemas.microsoft.com/office/drawing/2014/main" id="{943DD10C-95EB-4BF9-AB1E-8B09E3B1E37A}"/>
                      </a:ext>
                    </a:extLst>
                  </p:cNvPr>
                  <p:cNvCxnSpPr>
                    <a:cxnSpLocks/>
                    <a:stCxn id="126" idx="0"/>
                    <a:endCxn id="146" idx="2"/>
                  </p:cNvCxnSpPr>
                  <p:nvPr/>
                </p:nvCxnSpPr>
                <p:spPr>
                  <a:xfrm flipH="1" flipV="1">
                    <a:off x="5960326" y="2620437"/>
                    <a:ext cx="10798" cy="693017"/>
                  </a:xfrm>
                  <a:prstGeom prst="straightConnector1">
                    <a:avLst/>
                  </a:prstGeom>
                  <a:grpFill/>
                  <a:ln w="12700"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3" name="组合 122">
                    <a:extLst>
                      <a:ext uri="{FF2B5EF4-FFF2-40B4-BE49-F238E27FC236}">
                        <a16:creationId xmlns:a16="http://schemas.microsoft.com/office/drawing/2014/main" id="{1B35877F-C50A-4E0E-BB24-AFF3E78C2151}"/>
                      </a:ext>
                    </a:extLst>
                  </p:cNvPr>
                  <p:cNvGrpSpPr/>
                  <p:nvPr/>
                </p:nvGrpSpPr>
                <p:grpSpPr>
                  <a:xfrm>
                    <a:off x="5094562" y="1795591"/>
                    <a:ext cx="3355338" cy="1964267"/>
                    <a:chOff x="5094562" y="1795591"/>
                    <a:chExt cx="3355338" cy="1964267"/>
                  </a:xfrm>
                  <a:grpFill/>
                </p:grpSpPr>
                <p:sp>
                  <p:nvSpPr>
                    <p:cNvPr id="124" name="矩形: 圆角 123">
                      <a:extLst>
                        <a:ext uri="{FF2B5EF4-FFF2-40B4-BE49-F238E27FC236}">
                          <a16:creationId xmlns:a16="http://schemas.microsoft.com/office/drawing/2014/main" id="{B02F200B-FA04-40F2-8B81-7F3F963138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4562" y="1795591"/>
                      <a:ext cx="3355338" cy="1964267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" name="矩形 125">
                      <a:extLst>
                        <a:ext uri="{FF2B5EF4-FFF2-40B4-BE49-F238E27FC236}">
                          <a16:creationId xmlns:a16="http://schemas.microsoft.com/office/drawing/2014/main" id="{FDD0F0FD-E2CD-4662-A393-C1B6FE7F9A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957" y="3313454"/>
                      <a:ext cx="1334334" cy="365492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kubelet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27" name="组合 126">
                      <a:extLst>
                        <a:ext uri="{FF2B5EF4-FFF2-40B4-BE49-F238E27FC236}">
                          <a16:creationId xmlns:a16="http://schemas.microsoft.com/office/drawing/2014/main" id="{A532A9CB-A5CF-439C-924F-47A2B4211D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8219" y="1826484"/>
                      <a:ext cx="2848025" cy="1105276"/>
                      <a:chOff x="5348219" y="1826484"/>
                      <a:chExt cx="2848025" cy="1105276"/>
                    </a:xfrm>
                    <a:grpFill/>
                  </p:grpSpPr>
                  <p:sp>
                    <p:nvSpPr>
                      <p:cNvPr id="133" name="矩形 132">
                        <a:extLst>
                          <a:ext uri="{FF2B5EF4-FFF2-40B4-BE49-F238E27FC236}">
                            <a16:creationId xmlns:a16="http://schemas.microsoft.com/office/drawing/2014/main" id="{797C4D1D-F855-45B4-BBB6-47B6A46181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8219" y="1826484"/>
                        <a:ext cx="2848025" cy="1055787"/>
                      </a:xfrm>
                      <a:prstGeom prst="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134" name="组合 133">
                        <a:extLst>
                          <a:ext uri="{FF2B5EF4-FFF2-40B4-BE49-F238E27FC236}">
                            <a16:creationId xmlns:a16="http://schemas.microsoft.com/office/drawing/2014/main" id="{45C3A213-666E-4F90-803D-E7199230B1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1966" y="1921071"/>
                        <a:ext cx="989345" cy="699366"/>
                        <a:chOff x="5756254" y="1897530"/>
                        <a:chExt cx="989345" cy="699366"/>
                      </a:xfrm>
                      <a:grpFill/>
                    </p:grpSpPr>
                    <p:sp>
                      <p:nvSpPr>
                        <p:cNvPr id="146" name="矩形 145">
                          <a:extLst>
                            <a:ext uri="{FF2B5EF4-FFF2-40B4-BE49-F238E27FC236}">
                              <a16:creationId xmlns:a16="http://schemas.microsoft.com/office/drawing/2014/main" id="{ABA24A34-D595-425C-BB84-8343549C51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03629" y="1897530"/>
                          <a:ext cx="941970" cy="69936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8" name="矩形: 圆角 147">
                          <a:extLst>
                            <a:ext uri="{FF2B5EF4-FFF2-40B4-BE49-F238E27FC236}">
                              <a16:creationId xmlns:a16="http://schemas.microsoft.com/office/drawing/2014/main" id="{A8D74A40-8A73-4FE0-BD39-4246C6CD01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77778" y="1957336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9" name="矩形: 圆角 148">
                          <a:extLst>
                            <a:ext uri="{FF2B5EF4-FFF2-40B4-BE49-F238E27FC236}">
                              <a16:creationId xmlns:a16="http://schemas.microsoft.com/office/drawing/2014/main" id="{E90CA5D2-DD2B-49E3-BADE-AE725A7CE7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6431" y="1947019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4" name="文本框 153">
                          <a:extLst>
                            <a:ext uri="{FF2B5EF4-FFF2-40B4-BE49-F238E27FC236}">
                              <a16:creationId xmlns:a16="http://schemas.microsoft.com/office/drawing/2014/main" id="{D3E5AF48-D3A2-4A85-91B2-9031C87D2CE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56254" y="1897530"/>
                          <a:ext cx="482576" cy="307777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/>
                            <a:t>pod</a:t>
                          </a:r>
                          <a:endParaRPr lang="zh-CN" altLang="en-US" sz="1400" dirty="0"/>
                        </a:p>
                      </p:txBody>
                    </p:sp>
                  </p:grpSp>
                  <p:grpSp>
                    <p:nvGrpSpPr>
                      <p:cNvPr id="135" name="组合 134">
                        <a:extLst>
                          <a:ext uri="{FF2B5EF4-FFF2-40B4-BE49-F238E27FC236}">
                            <a16:creationId xmlns:a16="http://schemas.microsoft.com/office/drawing/2014/main" id="{E7D435C7-B1F2-4A84-9EA5-05F55C0092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3344" y="1919484"/>
                        <a:ext cx="1343408" cy="700953"/>
                        <a:chOff x="6977632" y="1895943"/>
                        <a:chExt cx="1343408" cy="700953"/>
                      </a:xfrm>
                      <a:grpFill/>
                    </p:grpSpPr>
                    <p:sp>
                      <p:nvSpPr>
                        <p:cNvPr id="137" name="矩形 136">
                          <a:extLst>
                            <a:ext uri="{FF2B5EF4-FFF2-40B4-BE49-F238E27FC236}">
                              <a16:creationId xmlns:a16="http://schemas.microsoft.com/office/drawing/2014/main" id="{38216C8D-C8F7-4F8C-A971-BA052BDA08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8092" y="1897530"/>
                          <a:ext cx="1302948" cy="699366"/>
                        </a:xfrm>
                        <a:prstGeom prst="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8" name="矩形: 圆角 137">
                          <a:extLst>
                            <a:ext uri="{FF2B5EF4-FFF2-40B4-BE49-F238E27FC236}">
                              <a16:creationId xmlns:a16="http://schemas.microsoft.com/office/drawing/2014/main" id="{6372BA80-16A9-4E6F-B732-FA42D7BC28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13798" y="1954108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9" name="矩形: 圆角 138">
                          <a:extLst>
                            <a:ext uri="{FF2B5EF4-FFF2-40B4-BE49-F238E27FC236}">
                              <a16:creationId xmlns:a16="http://schemas.microsoft.com/office/drawing/2014/main" id="{94C19670-2956-4F23-890B-2F850BFDC2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12451" y="1943791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0" name="矩形: 圆角 139">
                          <a:extLst>
                            <a:ext uri="{FF2B5EF4-FFF2-40B4-BE49-F238E27FC236}">
                              <a16:creationId xmlns:a16="http://schemas.microsoft.com/office/drawing/2014/main" id="{BE0C4CD7-28EE-453F-A058-342EA47B7E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419748" y="1954107"/>
                          <a:ext cx="217962" cy="578133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eaVert" rtlCol="0" anchor="ctr"/>
                        <a:lstStyle/>
                        <a:p>
                          <a:pPr algn="ctr"/>
                          <a:r>
                            <a:rPr lang="en-US" altLang="zh-CN" sz="900" dirty="0">
                              <a:solidFill>
                                <a:schemeClr val="tx1"/>
                              </a:solidFill>
                            </a:rPr>
                            <a:t>container</a:t>
                          </a:r>
                          <a:endParaRPr lang="zh-CN" altLang="en-US" sz="9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1" name="文本框 140">
                          <a:extLst>
                            <a:ext uri="{FF2B5EF4-FFF2-40B4-BE49-F238E27FC236}">
                              <a16:creationId xmlns:a16="http://schemas.microsoft.com/office/drawing/2014/main" id="{2888A18D-560A-484D-ADB8-75D5CC83235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977632" y="1895943"/>
                          <a:ext cx="482576" cy="307777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CN" sz="1400" dirty="0"/>
                            <a:t>pod</a:t>
                          </a:r>
                          <a:endParaRPr lang="zh-CN" altLang="en-US" sz="1400" dirty="0"/>
                        </a:p>
                      </p:txBody>
                    </p:sp>
                  </p:grpSp>
                  <p:sp>
                    <p:nvSpPr>
                      <p:cNvPr id="136" name="文本框 135">
                        <a:extLst>
                          <a:ext uri="{FF2B5EF4-FFF2-40B4-BE49-F238E27FC236}">
                            <a16:creationId xmlns:a16="http://schemas.microsoft.com/office/drawing/2014/main" id="{0DA0967E-DE71-4385-9B94-B07E5D52ED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77967" y="2623983"/>
                        <a:ext cx="1629406" cy="307777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vert="horz" wrap="square" rtlCol="0">
                        <a:spAutoFit/>
                      </a:bodyPr>
                      <a:lstStyle/>
                      <a:p>
                        <a:r>
                          <a:rPr lang="en-US" altLang="zh-CN" sz="1400" dirty="0"/>
                          <a:t>Container runtime</a:t>
                        </a:r>
                        <a:endParaRPr lang="zh-CN" altLang="en-US" sz="1400" dirty="0"/>
                      </a:p>
                    </p:txBody>
                  </p:sp>
                </p:grpSp>
                <p:sp>
                  <p:nvSpPr>
                    <p:cNvPr id="128" name="矩形 127">
                      <a:extLst>
                        <a:ext uri="{FF2B5EF4-FFF2-40B4-BE49-F238E27FC236}">
                          <a16:creationId xmlns:a16="http://schemas.microsoft.com/office/drawing/2014/main" id="{28C484B3-85B9-4A1F-B94C-45021E392F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8909" y="3306073"/>
                      <a:ext cx="1334334" cy="365492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kube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-proxy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30" name="直接箭头连接符 129">
                      <a:extLst>
                        <a:ext uri="{FF2B5EF4-FFF2-40B4-BE49-F238E27FC236}">
                          <a16:creationId xmlns:a16="http://schemas.microsoft.com/office/drawing/2014/main" id="{3BC0F5B7-1500-4019-B0E7-B1256B485EE9}"/>
                        </a:ext>
                      </a:extLst>
                    </p:cNvPr>
                    <p:cNvCxnSpPr>
                      <a:stCxn id="137" idx="2"/>
                      <a:endCxn id="128" idx="0"/>
                    </p:cNvCxnSpPr>
                    <p:nvPr/>
                  </p:nvCxnSpPr>
                  <p:spPr>
                    <a:xfrm>
                      <a:off x="7355278" y="2620437"/>
                      <a:ext cx="10798" cy="685636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直接箭头连接符 130">
                      <a:extLst>
                        <a:ext uri="{FF2B5EF4-FFF2-40B4-BE49-F238E27FC236}">
                          <a16:creationId xmlns:a16="http://schemas.microsoft.com/office/drawing/2014/main" id="{AFFEDABC-8D61-4CFD-9BCE-1DC33F51B878}"/>
                        </a:ext>
                      </a:extLst>
                    </p:cNvPr>
                    <p:cNvCxnSpPr>
                      <a:stCxn id="137" idx="2"/>
                      <a:endCxn id="126" idx="0"/>
                    </p:cNvCxnSpPr>
                    <p:nvPr/>
                  </p:nvCxnSpPr>
                  <p:spPr>
                    <a:xfrm flipH="1">
                      <a:off x="5971124" y="2620437"/>
                      <a:ext cx="1384154" cy="693017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接箭头连接符 131">
                      <a:extLst>
                        <a:ext uri="{FF2B5EF4-FFF2-40B4-BE49-F238E27FC236}">
                          <a16:creationId xmlns:a16="http://schemas.microsoft.com/office/drawing/2014/main" id="{0D63071B-BB25-4731-A04D-F84EBD5E082C}"/>
                        </a:ext>
                      </a:extLst>
                    </p:cNvPr>
                    <p:cNvCxnSpPr>
                      <a:stCxn id="146" idx="2"/>
                      <a:endCxn id="128" idx="0"/>
                    </p:cNvCxnSpPr>
                    <p:nvPr/>
                  </p:nvCxnSpPr>
                  <p:spPr>
                    <a:xfrm>
                      <a:off x="5960326" y="2620437"/>
                      <a:ext cx="1405750" cy="685636"/>
                    </a:xfrm>
                    <a:prstGeom prst="straightConnector1">
                      <a:avLst/>
                    </a:prstGeom>
                    <a:grpFill/>
                    <a:ln w="12700"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20" name="图片 119">
                  <a:extLst>
                    <a:ext uri="{FF2B5EF4-FFF2-40B4-BE49-F238E27FC236}">
                      <a16:creationId xmlns:a16="http://schemas.microsoft.com/office/drawing/2014/main" id="{875293E5-A528-4F24-B767-CE412877AC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4379" y="5531726"/>
                  <a:ext cx="332700" cy="322812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1C329F8-00EB-477E-AC06-0CA88D61EF61}"/>
                  </a:ext>
                </a:extLst>
              </p:cNvPr>
              <p:cNvSpPr txBox="1"/>
              <p:nvPr/>
            </p:nvSpPr>
            <p:spPr>
              <a:xfrm>
                <a:off x="699713" y="3939430"/>
                <a:ext cx="99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Master</a:t>
                </a:r>
                <a:endParaRPr lang="zh-CN" altLang="en-US" dirty="0"/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74A3B62A-E9D5-468D-B110-FBEDA58BBEFB}"/>
                  </a:ext>
                </a:extLst>
              </p:cNvPr>
              <p:cNvSpPr txBox="1"/>
              <p:nvPr/>
            </p:nvSpPr>
            <p:spPr>
              <a:xfrm>
                <a:off x="4978400" y="1666685"/>
                <a:ext cx="99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Node</a:t>
                </a:r>
                <a:endParaRPr lang="zh-CN" altLang="en-US" dirty="0"/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742475D1-A068-4DB2-BEA8-C572BC3102FE}"/>
                  </a:ext>
                </a:extLst>
              </p:cNvPr>
              <p:cNvSpPr txBox="1"/>
              <p:nvPr/>
            </p:nvSpPr>
            <p:spPr>
              <a:xfrm>
                <a:off x="4979956" y="4182134"/>
                <a:ext cx="997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Node</a:t>
                </a:r>
                <a:endParaRPr lang="zh-CN" altLang="en-US" dirty="0"/>
              </a:p>
            </p:txBody>
          </p:sp>
        </p:grpSp>
        <p:sp>
          <p:nvSpPr>
            <p:cNvPr id="78" name="云形 77">
              <a:extLst>
                <a:ext uri="{FF2B5EF4-FFF2-40B4-BE49-F238E27FC236}">
                  <a16:creationId xmlns:a16="http://schemas.microsoft.com/office/drawing/2014/main" id="{32EEA66F-2143-497D-8360-7ECAA248D3EA}"/>
                </a:ext>
              </a:extLst>
            </p:cNvPr>
            <p:cNvSpPr/>
            <p:nvPr/>
          </p:nvSpPr>
          <p:spPr>
            <a:xfrm>
              <a:off x="6724468" y="4434650"/>
              <a:ext cx="1224263" cy="282023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Internet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0662B20F-3394-4DFE-8000-19B072CAB5AE}"/>
                </a:ext>
              </a:extLst>
            </p:cNvPr>
            <p:cNvCxnSpPr>
              <a:cxnSpLocks/>
              <a:stCxn id="163" idx="2"/>
              <a:endCxn id="78" idx="3"/>
            </p:cNvCxnSpPr>
            <p:nvPr/>
          </p:nvCxnSpPr>
          <p:spPr>
            <a:xfrm>
              <a:off x="7336600" y="4175910"/>
              <a:ext cx="0" cy="274865"/>
            </a:xfrm>
            <a:prstGeom prst="straightConnector1">
              <a:avLst/>
            </a:prstGeom>
            <a:ln w="127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13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理解</a:t>
            </a:r>
            <a:r>
              <a:rPr lang="en-US" altLang="zh-CN" sz="3600" dirty="0"/>
              <a:t>K8s</a:t>
            </a:r>
            <a:r>
              <a:rPr lang="zh-CN" altLang="en-US" sz="3600" dirty="0"/>
              <a:t>对象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17947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k8s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K8s</a:t>
            </a:r>
            <a:r>
              <a:rPr lang="zh-CN" altLang="en-US" dirty="0"/>
              <a:t>对象是持久化的实体，</a:t>
            </a:r>
            <a:r>
              <a:rPr lang="en-US" altLang="zh-CN" dirty="0"/>
              <a:t>k8s</a:t>
            </a:r>
            <a:r>
              <a:rPr lang="zh-CN" altLang="en-US" dirty="0"/>
              <a:t>用这些实体表示整个集群的状态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K8s</a:t>
            </a:r>
            <a:r>
              <a:rPr lang="zh-CN" altLang="en-US" dirty="0"/>
              <a:t>对象描述了如下信息</a:t>
            </a:r>
            <a:endParaRPr lang="en-US" altLang="zh-CN" dirty="0"/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en-US" sz="1600" dirty="0"/>
              <a:t>哪些容器化应用在运行（以及在哪个</a:t>
            </a:r>
            <a:r>
              <a:rPr lang="en-US" altLang="zh-CN" sz="1600" dirty="0"/>
              <a:t>Node</a:t>
            </a:r>
            <a:r>
              <a:rPr lang="zh-CN" altLang="en-US" sz="1600" dirty="0"/>
              <a:t>上）</a:t>
            </a:r>
            <a:endParaRPr lang="en-US" altLang="zh-CN" sz="1600" dirty="0"/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en-US" sz="1600" dirty="0"/>
              <a:t>可以被应用使用的资源</a:t>
            </a:r>
            <a:endParaRPr lang="en-US" altLang="zh-CN" sz="1600" dirty="0"/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zh-CN" altLang="en-US" sz="1600" dirty="0"/>
              <a:t>应用运行时表现的策略，如重启、升级以及容错策略</a:t>
            </a:r>
            <a:endParaRPr lang="en-US" altLang="zh-CN" sz="16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K8s</a:t>
            </a:r>
            <a:r>
              <a:rPr lang="zh-CN" altLang="en-US" dirty="0"/>
              <a:t>对象是目标性记录，一旦创建对象，</a:t>
            </a:r>
            <a:r>
              <a:rPr lang="en-US" altLang="zh-CN" dirty="0"/>
              <a:t>k8s</a:t>
            </a:r>
            <a:r>
              <a:rPr lang="zh-CN" altLang="en-US" dirty="0"/>
              <a:t>将持续工作确保对象存在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操作</a:t>
            </a:r>
            <a:r>
              <a:rPr lang="en-US" altLang="zh-CN" dirty="0"/>
              <a:t>k8s</a:t>
            </a:r>
            <a:r>
              <a:rPr lang="zh-CN" altLang="en-US" dirty="0"/>
              <a:t>对象需要使用</a:t>
            </a:r>
            <a:r>
              <a:rPr lang="en-US" altLang="zh-CN" dirty="0"/>
              <a:t>k8s API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描述</a:t>
            </a:r>
            <a:r>
              <a:rPr lang="en-US" altLang="zh-CN" sz="2400" dirty="0"/>
              <a:t>k8s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apiVersion</a:t>
            </a:r>
            <a:r>
              <a:rPr lang="zh-CN" altLang="en-US" dirty="0"/>
              <a:t>：创建对象使用的</a:t>
            </a:r>
            <a:r>
              <a:rPr lang="en-US" altLang="zh-CN" dirty="0"/>
              <a:t>k8s API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kind</a:t>
            </a:r>
            <a:r>
              <a:rPr lang="zh-CN" altLang="en-US" dirty="0"/>
              <a:t>：创建的对象的类型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metadata</a:t>
            </a:r>
            <a:r>
              <a:rPr lang="zh-CN" altLang="en-US" dirty="0"/>
              <a:t>：帮助识别对象唯一性数据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spec</a:t>
            </a:r>
            <a:r>
              <a:rPr lang="zh-CN" altLang="en-US" dirty="0"/>
              <a:t>：描述对象的期望状态，</a:t>
            </a:r>
            <a:r>
              <a:rPr lang="en-US" altLang="zh-CN" dirty="0"/>
              <a:t>k8s</a:t>
            </a:r>
            <a:r>
              <a:rPr lang="zh-CN" altLang="en-US" dirty="0"/>
              <a:t>努力实现实际状态与期望状态一致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status</a:t>
            </a:r>
            <a:r>
              <a:rPr lang="zh-CN" altLang="en-US" dirty="0"/>
              <a:t>：可选，描述对象的实际状态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823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</a:t>
            </a:r>
            <a:r>
              <a:rPr lang="zh-CN" altLang="en-US" sz="3600" dirty="0"/>
              <a:t>对象</a:t>
            </a:r>
            <a:r>
              <a:rPr lang="en-US" altLang="zh-CN" sz="3600" dirty="0"/>
              <a:t>—Pod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81794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什么是</a:t>
            </a:r>
            <a:r>
              <a:rPr lang="en-US" altLang="zh-CN" sz="2400" dirty="0"/>
              <a:t>Pod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K8s</a:t>
            </a:r>
            <a:r>
              <a:rPr lang="zh-CN" altLang="en-US" dirty="0"/>
              <a:t>创建或部署的最小、最简单的单元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封装了应用程序容器、存储资源、唯一</a:t>
            </a:r>
            <a:endParaRPr lang="en-US" altLang="zh-CN" dirty="0"/>
          </a:p>
          <a:p>
            <a:pPr lvl="1"/>
            <a:r>
              <a:rPr lang="en-US" altLang="zh-CN" dirty="0"/>
              <a:t>      </a:t>
            </a:r>
            <a:r>
              <a:rPr lang="zh-CN" altLang="en-US" dirty="0"/>
              <a:t>网络</a:t>
            </a:r>
            <a:r>
              <a:rPr lang="en-US" altLang="zh-CN" dirty="0"/>
              <a:t>IP</a:t>
            </a:r>
            <a:r>
              <a:rPr lang="zh-CN" altLang="en-US" dirty="0"/>
              <a:t>及控制容器如何运行的选项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可能有单个容器或少量紧密结合并共享</a:t>
            </a:r>
            <a:endParaRPr lang="en-US" altLang="zh-CN" dirty="0"/>
          </a:p>
          <a:p>
            <a:pPr lvl="1"/>
            <a:r>
              <a:rPr lang="en-US" altLang="zh-CN" dirty="0"/>
              <a:t>      </a:t>
            </a:r>
            <a:r>
              <a:rPr lang="zh-CN" altLang="en-US" dirty="0"/>
              <a:t>资源的容器组成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每个</a:t>
            </a:r>
            <a:r>
              <a:rPr lang="en-US" altLang="zh-CN" dirty="0"/>
              <a:t>Pod</a:t>
            </a:r>
            <a:r>
              <a:rPr lang="zh-CN" altLang="en-US" dirty="0"/>
              <a:t>表示运行给定应用程序的单个</a:t>
            </a:r>
            <a:endParaRPr lang="en-US" altLang="zh-CN" dirty="0"/>
          </a:p>
          <a:p>
            <a:pPr lvl="1"/>
            <a:r>
              <a:rPr lang="en-US" altLang="zh-CN" dirty="0"/>
              <a:t>      </a:t>
            </a:r>
            <a:r>
              <a:rPr lang="zh-CN" altLang="en-US" dirty="0"/>
              <a:t>实例。运行多个实例需多个</a:t>
            </a:r>
            <a:r>
              <a:rPr lang="en-US" altLang="zh-CN" dirty="0"/>
              <a:t>Pod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Pod</a:t>
            </a:r>
            <a:r>
              <a:rPr lang="zh-CN" altLang="en-US" sz="2400" dirty="0"/>
              <a:t>如何管理容器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Pod</a:t>
            </a:r>
            <a:r>
              <a:rPr lang="zh-CN" altLang="en-US" dirty="0"/>
              <a:t>中容器被自动安排到同一物理机器或虚拟机中，并可以一起进行调度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容器可以共享资源和依赖、彼此通信、协调何时及如何终止它们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每个</a:t>
            </a:r>
            <a:r>
              <a:rPr lang="en-US" altLang="zh-CN" dirty="0"/>
              <a:t>Pod</a:t>
            </a:r>
            <a:r>
              <a:rPr lang="zh-CN" altLang="en-US" dirty="0"/>
              <a:t>有一个唯一的</a:t>
            </a:r>
            <a:r>
              <a:rPr lang="en-US" altLang="zh-CN" dirty="0"/>
              <a:t>IP</a:t>
            </a:r>
            <a:r>
              <a:rPr lang="zh-CN" altLang="en-US" dirty="0"/>
              <a:t>，每个容器共享</a:t>
            </a:r>
            <a:r>
              <a:rPr lang="en-US" altLang="zh-CN" dirty="0"/>
              <a:t>IP</a:t>
            </a:r>
            <a:r>
              <a:rPr lang="zh-CN" altLang="en-US" dirty="0"/>
              <a:t>地址及网络端口，</a:t>
            </a:r>
            <a:r>
              <a:rPr lang="en-US" altLang="zh-CN" dirty="0"/>
              <a:t>Pod</a:t>
            </a:r>
            <a:r>
              <a:rPr lang="zh-CN" altLang="en-US" dirty="0"/>
              <a:t>内容器使用</a:t>
            </a:r>
            <a:r>
              <a:rPr lang="en-US" altLang="zh-CN" dirty="0"/>
              <a:t>localhost</a:t>
            </a:r>
            <a:r>
              <a:rPr lang="zh-CN" altLang="en-US" dirty="0"/>
              <a:t>相互通信。与</a:t>
            </a:r>
            <a:r>
              <a:rPr lang="en-US" altLang="zh-CN" dirty="0"/>
              <a:t>Pod</a:t>
            </a:r>
            <a:r>
              <a:rPr lang="zh-CN" altLang="en-US" dirty="0"/>
              <a:t>外实体通信时需协调如何使用共享的网络资源（如端口）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一个</a:t>
            </a:r>
            <a:r>
              <a:rPr lang="en-US" altLang="zh-CN" dirty="0"/>
              <a:t>Pod</a:t>
            </a:r>
            <a:r>
              <a:rPr lang="zh-CN" altLang="en-US" dirty="0"/>
              <a:t>可以指定一组共享存储卷，</a:t>
            </a:r>
            <a:r>
              <a:rPr lang="en-US" altLang="zh-CN" dirty="0"/>
              <a:t>Pod</a:t>
            </a:r>
            <a:r>
              <a:rPr lang="zh-CN" altLang="en-US" dirty="0"/>
              <a:t>中所有容器共享卷，并且卷允许持久数据保留，以防其中的容器需要重新启动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/>
              <a:t>Pod</a:t>
            </a:r>
            <a:r>
              <a:rPr lang="zh-CN" altLang="en-US" sz="2400" dirty="0"/>
              <a:t>的创建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一般来说，用户不需要直接创建</a:t>
            </a:r>
            <a:r>
              <a:rPr lang="en-US" altLang="zh-CN" dirty="0"/>
              <a:t>Pod</a:t>
            </a:r>
            <a:r>
              <a:rPr lang="zh-CN" altLang="en-US" dirty="0"/>
              <a:t>，而是使用控制器创建</a:t>
            </a:r>
            <a:r>
              <a:rPr lang="en-US" altLang="zh-CN" dirty="0"/>
              <a:t>Pod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A569D1A-6859-4648-A2EA-B9C8D13FA1FD}"/>
              </a:ext>
            </a:extLst>
          </p:cNvPr>
          <p:cNvGrpSpPr/>
          <p:nvPr/>
        </p:nvGrpSpPr>
        <p:grpSpPr>
          <a:xfrm>
            <a:off x="5481645" y="614418"/>
            <a:ext cx="3355338" cy="2826676"/>
            <a:chOff x="5065086" y="1889997"/>
            <a:chExt cx="3355338" cy="2826676"/>
          </a:xfrm>
        </p:grpSpPr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E066DC86-21BF-4E87-840C-A51F3148B884}"/>
                </a:ext>
              </a:extLst>
            </p:cNvPr>
            <p:cNvGrpSpPr/>
            <p:nvPr/>
          </p:nvGrpSpPr>
          <p:grpSpPr>
            <a:xfrm>
              <a:off x="5065086" y="2299936"/>
              <a:ext cx="3355338" cy="1964267"/>
              <a:chOff x="5058313" y="1867689"/>
              <a:chExt cx="3355338" cy="1964267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D95AC1F7-A2C0-4DF3-9BBB-C2FC648541AB}"/>
                  </a:ext>
                </a:extLst>
              </p:cNvPr>
              <p:cNvGrpSpPr/>
              <p:nvPr/>
            </p:nvGrpSpPr>
            <p:grpSpPr>
              <a:xfrm>
                <a:off x="5058313" y="1867689"/>
                <a:ext cx="3355338" cy="1964267"/>
                <a:chOff x="5094562" y="1795591"/>
                <a:chExt cx="3355338" cy="1964267"/>
              </a:xfrm>
              <a:noFill/>
            </p:grpSpPr>
            <p:cxnSp>
              <p:nvCxnSpPr>
                <p:cNvPr id="61" name="直接箭头连接符 60">
                  <a:extLst>
                    <a:ext uri="{FF2B5EF4-FFF2-40B4-BE49-F238E27FC236}">
                      <a16:creationId xmlns:a16="http://schemas.microsoft.com/office/drawing/2014/main" id="{1A5BEBD4-9C54-430B-BA06-4E8D3C27CE06}"/>
                    </a:ext>
                  </a:extLst>
                </p:cNvPr>
                <p:cNvCxnSpPr>
                  <a:cxnSpLocks/>
                  <a:stCxn id="39" idx="0"/>
                  <a:endCxn id="35" idx="2"/>
                </p:cNvCxnSpPr>
                <p:nvPr/>
              </p:nvCxnSpPr>
              <p:spPr>
                <a:xfrm flipH="1" flipV="1">
                  <a:off x="5960326" y="2620437"/>
                  <a:ext cx="10798" cy="693017"/>
                </a:xfrm>
                <a:prstGeom prst="straightConnector1">
                  <a:avLst/>
                </a:prstGeom>
                <a:grpFill/>
                <a:ln w="12700"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5" name="组合 94">
                  <a:extLst>
                    <a:ext uri="{FF2B5EF4-FFF2-40B4-BE49-F238E27FC236}">
                      <a16:creationId xmlns:a16="http://schemas.microsoft.com/office/drawing/2014/main" id="{32E4E743-8540-42C0-BCC5-98A54757B6B9}"/>
                    </a:ext>
                  </a:extLst>
                </p:cNvPr>
                <p:cNvGrpSpPr/>
                <p:nvPr/>
              </p:nvGrpSpPr>
              <p:grpSpPr>
                <a:xfrm>
                  <a:off x="5094562" y="1795591"/>
                  <a:ext cx="3355338" cy="1964267"/>
                  <a:chOff x="5094562" y="1795591"/>
                  <a:chExt cx="3355338" cy="1964267"/>
                </a:xfrm>
                <a:grpFill/>
              </p:grpSpPr>
              <p:sp>
                <p:nvSpPr>
                  <p:cNvPr id="6" name="矩形: 圆角 5">
                    <a:extLst>
                      <a:ext uri="{FF2B5EF4-FFF2-40B4-BE49-F238E27FC236}">
                        <a16:creationId xmlns:a16="http://schemas.microsoft.com/office/drawing/2014/main" id="{0CDF62BA-2CEE-4AC0-B8AD-6FAA2022AFC5}"/>
                      </a:ext>
                    </a:extLst>
                  </p:cNvPr>
                  <p:cNvSpPr/>
                  <p:nvPr/>
                </p:nvSpPr>
                <p:spPr>
                  <a:xfrm>
                    <a:off x="5094562" y="1795591"/>
                    <a:ext cx="3355338" cy="1964267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B79007F0-7DB6-49D2-8B25-BC97C1FD2DE3}"/>
                      </a:ext>
                    </a:extLst>
                  </p:cNvPr>
                  <p:cNvSpPr/>
                  <p:nvPr/>
                </p:nvSpPr>
                <p:spPr>
                  <a:xfrm>
                    <a:off x="5303957" y="3313454"/>
                    <a:ext cx="1334334" cy="36549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>
                        <a:solidFill>
                          <a:schemeClr val="tx1"/>
                        </a:solidFill>
                      </a:rPr>
                      <a:t>kubelet</a:t>
                    </a:r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94" name="组合 93">
                    <a:extLst>
                      <a:ext uri="{FF2B5EF4-FFF2-40B4-BE49-F238E27FC236}">
                        <a16:creationId xmlns:a16="http://schemas.microsoft.com/office/drawing/2014/main" id="{5AF5382F-3F93-4C95-AA2D-E0CB267C199B}"/>
                      </a:ext>
                    </a:extLst>
                  </p:cNvPr>
                  <p:cNvGrpSpPr/>
                  <p:nvPr/>
                </p:nvGrpSpPr>
                <p:grpSpPr>
                  <a:xfrm>
                    <a:off x="5348219" y="1826484"/>
                    <a:ext cx="2848025" cy="1105276"/>
                    <a:chOff x="5348219" y="1826484"/>
                    <a:chExt cx="2848025" cy="1105276"/>
                  </a:xfrm>
                  <a:grpFill/>
                </p:grpSpPr>
                <p:sp>
                  <p:nvSpPr>
                    <p:cNvPr id="34" name="矩形 33">
                      <a:extLst>
                        <a:ext uri="{FF2B5EF4-FFF2-40B4-BE49-F238E27FC236}">
                          <a16:creationId xmlns:a16="http://schemas.microsoft.com/office/drawing/2014/main" id="{8BCEE138-C1C4-4D5C-9C79-49A82BEBF3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8219" y="1826484"/>
                      <a:ext cx="2848025" cy="1055787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54" name="组合 53">
                      <a:extLst>
                        <a:ext uri="{FF2B5EF4-FFF2-40B4-BE49-F238E27FC236}">
                          <a16:creationId xmlns:a16="http://schemas.microsoft.com/office/drawing/2014/main" id="{C87F404E-07AC-4F8B-B496-7D4A1F7EDA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1966" y="1921071"/>
                      <a:ext cx="989345" cy="699366"/>
                      <a:chOff x="5756254" y="1897530"/>
                      <a:chExt cx="989345" cy="699366"/>
                    </a:xfrm>
                    <a:grpFill/>
                  </p:grpSpPr>
                  <p:sp>
                    <p:nvSpPr>
                      <p:cNvPr id="35" name="矩形 34">
                        <a:extLst>
                          <a:ext uri="{FF2B5EF4-FFF2-40B4-BE49-F238E27FC236}">
                            <a16:creationId xmlns:a16="http://schemas.microsoft.com/office/drawing/2014/main" id="{916E207B-CA87-4510-BE4A-84F0881932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03629" y="1897530"/>
                        <a:ext cx="941970" cy="699366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1" name="矩形: 圆角 40">
                        <a:extLst>
                          <a:ext uri="{FF2B5EF4-FFF2-40B4-BE49-F238E27FC236}">
                            <a16:creationId xmlns:a16="http://schemas.microsoft.com/office/drawing/2014/main" id="{FEB8F1A0-4398-49F9-9580-F896ED59E4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77778" y="1957336"/>
                        <a:ext cx="217962" cy="578133"/>
                      </a:xfrm>
                      <a:prstGeom prst="roundRect">
                        <a:avLst/>
                      </a:prstGeom>
                      <a:grpFill/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sz="900" dirty="0">
                            <a:solidFill>
                              <a:schemeClr val="tx1"/>
                            </a:solidFill>
                          </a:rPr>
                          <a:t>container</a:t>
                        </a:r>
                        <a:endParaRPr lang="zh-CN" altLang="en-US" sz="9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6" name="矩形: 圆角 45">
                        <a:extLst>
                          <a:ext uri="{FF2B5EF4-FFF2-40B4-BE49-F238E27FC236}">
                            <a16:creationId xmlns:a16="http://schemas.microsoft.com/office/drawing/2014/main" id="{6654F112-DC38-46EA-8FDE-6733B4D34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76431" y="1947019"/>
                        <a:ext cx="217962" cy="578133"/>
                      </a:xfrm>
                      <a:prstGeom prst="roundRect">
                        <a:avLst/>
                      </a:prstGeom>
                      <a:grpFill/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sz="900" dirty="0">
                            <a:solidFill>
                              <a:schemeClr val="tx1"/>
                            </a:solidFill>
                          </a:rPr>
                          <a:t>container</a:t>
                        </a:r>
                        <a:endParaRPr lang="zh-CN" altLang="en-US" sz="9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文本框 49">
                        <a:extLst>
                          <a:ext uri="{FF2B5EF4-FFF2-40B4-BE49-F238E27FC236}">
                            <a16:creationId xmlns:a16="http://schemas.microsoft.com/office/drawing/2014/main" id="{055A877B-3BD3-4667-8082-35443CD4D9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56254" y="1897530"/>
                        <a:ext cx="482576" cy="307777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400" dirty="0"/>
                          <a:t>Pod</a:t>
                        </a:r>
                        <a:endParaRPr lang="zh-CN" altLang="en-US" sz="1400" dirty="0"/>
                      </a:p>
                    </p:txBody>
                  </p:sp>
                </p:grpSp>
                <p:grpSp>
                  <p:nvGrpSpPr>
                    <p:cNvPr id="53" name="组合 52">
                      <a:extLst>
                        <a:ext uri="{FF2B5EF4-FFF2-40B4-BE49-F238E27FC236}">
                          <a16:creationId xmlns:a16="http://schemas.microsoft.com/office/drawing/2014/main" id="{85205082-1AC3-4E69-A5D1-7DDB6EA7DF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3344" y="1919484"/>
                      <a:ext cx="1343408" cy="700953"/>
                      <a:chOff x="6977632" y="1895943"/>
                      <a:chExt cx="1343408" cy="700953"/>
                    </a:xfrm>
                    <a:grpFill/>
                  </p:grpSpPr>
                  <p:sp>
                    <p:nvSpPr>
                      <p:cNvPr id="36" name="矩形 35">
                        <a:extLst>
                          <a:ext uri="{FF2B5EF4-FFF2-40B4-BE49-F238E27FC236}">
                            <a16:creationId xmlns:a16="http://schemas.microsoft.com/office/drawing/2014/main" id="{358D6760-4FA5-40C3-9EE3-7AE9A71D60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18092" y="1897530"/>
                        <a:ext cx="1302948" cy="699366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7" name="矩形: 圆角 46">
                        <a:extLst>
                          <a:ext uri="{FF2B5EF4-FFF2-40B4-BE49-F238E27FC236}">
                            <a16:creationId xmlns:a16="http://schemas.microsoft.com/office/drawing/2014/main" id="{4126BA51-3451-4D5D-A20A-C09AACA568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3798" y="1954108"/>
                        <a:ext cx="217962" cy="578133"/>
                      </a:xfrm>
                      <a:prstGeom prst="roundRect">
                        <a:avLst/>
                      </a:prstGeom>
                      <a:grpFill/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sz="900" dirty="0">
                            <a:solidFill>
                              <a:schemeClr val="tx1"/>
                            </a:solidFill>
                          </a:rPr>
                          <a:t>container</a:t>
                        </a:r>
                        <a:endParaRPr lang="zh-CN" altLang="en-US" sz="9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8" name="矩形: 圆角 47">
                        <a:extLst>
                          <a:ext uri="{FF2B5EF4-FFF2-40B4-BE49-F238E27FC236}">
                            <a16:creationId xmlns:a16="http://schemas.microsoft.com/office/drawing/2014/main" id="{C8118A11-CEE2-4593-B425-23873CB210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12451" y="1943791"/>
                        <a:ext cx="217962" cy="578133"/>
                      </a:xfrm>
                      <a:prstGeom prst="roundRect">
                        <a:avLst/>
                      </a:prstGeom>
                      <a:grpFill/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sz="900" dirty="0">
                            <a:solidFill>
                              <a:schemeClr val="tx1"/>
                            </a:solidFill>
                          </a:rPr>
                          <a:t>container</a:t>
                        </a:r>
                        <a:endParaRPr lang="zh-CN" altLang="en-US" sz="9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9" name="矩形: 圆角 48">
                        <a:extLst>
                          <a:ext uri="{FF2B5EF4-FFF2-40B4-BE49-F238E27FC236}">
                            <a16:creationId xmlns:a16="http://schemas.microsoft.com/office/drawing/2014/main" id="{A52B036C-4B6D-4045-8828-71202B0FD8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748" y="1954107"/>
                        <a:ext cx="217962" cy="578133"/>
                      </a:xfrm>
                      <a:prstGeom prst="roundRect">
                        <a:avLst/>
                      </a:prstGeom>
                      <a:grpFill/>
                      <a:ln w="127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sz="900" dirty="0">
                            <a:solidFill>
                              <a:schemeClr val="tx1"/>
                            </a:solidFill>
                          </a:rPr>
                          <a:t>container</a:t>
                        </a:r>
                        <a:endParaRPr lang="zh-CN" altLang="en-US" sz="9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1" name="文本框 50">
                        <a:extLst>
                          <a:ext uri="{FF2B5EF4-FFF2-40B4-BE49-F238E27FC236}">
                            <a16:creationId xmlns:a16="http://schemas.microsoft.com/office/drawing/2014/main" id="{F5B18C0D-765B-4539-86F3-B9DEA0175B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77632" y="1895943"/>
                        <a:ext cx="482576" cy="307777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400" dirty="0"/>
                          <a:t>Pod</a:t>
                        </a:r>
                        <a:endParaRPr lang="zh-CN" altLang="en-US" sz="1400" dirty="0"/>
                      </a:p>
                    </p:txBody>
                  </p:sp>
                </p:grpSp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1D7E909A-16BA-46F5-B5B4-751190B654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77967" y="2623983"/>
                      <a:ext cx="1629406" cy="307777"/>
                    </a:xfrm>
                    <a:prstGeom prst="rect">
                      <a:avLst/>
                    </a:prstGeom>
                    <a:grpFill/>
                  </p:spPr>
                  <p:txBody>
                    <a:bodyPr vert="horz" wrap="square" rtlCol="0">
                      <a:spAutoFit/>
                    </a:bodyPr>
                    <a:lstStyle/>
                    <a:p>
                      <a:r>
                        <a:rPr lang="en-US" altLang="zh-CN" sz="1400" dirty="0"/>
                        <a:t>Container runtime</a:t>
                      </a:r>
                      <a:endParaRPr lang="zh-CN" altLang="en-US" sz="1400" dirty="0"/>
                    </a:p>
                  </p:txBody>
                </p:sp>
              </p:grpSp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8503B8BE-8D2B-4234-8E96-02EDDF8A9394}"/>
                      </a:ext>
                    </a:extLst>
                  </p:cNvPr>
                  <p:cNvSpPr/>
                  <p:nvPr/>
                </p:nvSpPr>
                <p:spPr>
                  <a:xfrm>
                    <a:off x="6698909" y="3306073"/>
                    <a:ext cx="1334334" cy="365492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>
                        <a:solidFill>
                          <a:schemeClr val="tx1"/>
                        </a:solidFill>
                      </a:rPr>
                      <a:t>kube</a:t>
                    </a:r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-proxy</a:t>
                    </a:r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7" name="直接箭头连接符 86">
                    <a:extLst>
                      <a:ext uri="{FF2B5EF4-FFF2-40B4-BE49-F238E27FC236}">
                        <a16:creationId xmlns:a16="http://schemas.microsoft.com/office/drawing/2014/main" id="{C85BF826-02DE-4487-9B90-3F5DC8E9C5BB}"/>
                      </a:ext>
                    </a:extLst>
                  </p:cNvPr>
                  <p:cNvCxnSpPr>
                    <a:stCxn id="36" idx="2"/>
                    <a:endCxn id="76" idx="0"/>
                  </p:cNvCxnSpPr>
                  <p:nvPr/>
                </p:nvCxnSpPr>
                <p:spPr>
                  <a:xfrm>
                    <a:off x="7355278" y="2620437"/>
                    <a:ext cx="10798" cy="685636"/>
                  </a:xfrm>
                  <a:prstGeom prst="straightConnector1">
                    <a:avLst/>
                  </a:prstGeom>
                  <a:grpFill/>
                  <a:ln w="12700"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箭头连接符 88">
                    <a:extLst>
                      <a:ext uri="{FF2B5EF4-FFF2-40B4-BE49-F238E27FC236}">
                        <a16:creationId xmlns:a16="http://schemas.microsoft.com/office/drawing/2014/main" id="{B1A896C3-1D29-40C7-80DE-A5B9C3EE64C9}"/>
                      </a:ext>
                    </a:extLst>
                  </p:cNvPr>
                  <p:cNvCxnSpPr>
                    <a:stCxn id="36" idx="2"/>
                    <a:endCxn id="39" idx="0"/>
                  </p:cNvCxnSpPr>
                  <p:nvPr/>
                </p:nvCxnSpPr>
                <p:spPr>
                  <a:xfrm flipH="1">
                    <a:off x="5971124" y="2620437"/>
                    <a:ext cx="1384154" cy="693017"/>
                  </a:xfrm>
                  <a:prstGeom prst="straightConnector1">
                    <a:avLst/>
                  </a:prstGeom>
                  <a:grpFill/>
                  <a:ln w="12700"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箭头连接符 90">
                    <a:extLst>
                      <a:ext uri="{FF2B5EF4-FFF2-40B4-BE49-F238E27FC236}">
                        <a16:creationId xmlns:a16="http://schemas.microsoft.com/office/drawing/2014/main" id="{549A0172-ED6F-4A69-B3AF-FE64CF53F050}"/>
                      </a:ext>
                    </a:extLst>
                  </p:cNvPr>
                  <p:cNvCxnSpPr>
                    <a:stCxn id="35" idx="2"/>
                    <a:endCxn id="76" idx="0"/>
                  </p:cNvCxnSpPr>
                  <p:nvPr/>
                </p:nvCxnSpPr>
                <p:spPr>
                  <a:xfrm>
                    <a:off x="5960326" y="2620437"/>
                    <a:ext cx="1405750" cy="685636"/>
                  </a:xfrm>
                  <a:prstGeom prst="straightConnector1">
                    <a:avLst/>
                  </a:prstGeom>
                  <a:grpFill/>
                  <a:ln w="12700"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42" name="图片 141">
                <a:extLst>
                  <a:ext uri="{FF2B5EF4-FFF2-40B4-BE49-F238E27FC236}">
                    <a16:creationId xmlns:a16="http://schemas.microsoft.com/office/drawing/2014/main" id="{B53961EF-342B-4DFE-85D6-381B93A13D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3645" y="3002541"/>
                <a:ext cx="332700" cy="322812"/>
              </a:xfrm>
              <a:prstGeom prst="rect">
                <a:avLst/>
              </a:prstGeom>
              <a:noFill/>
            </p:spPr>
          </p:pic>
        </p:grp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3FA4276B-E586-4B7F-B5A9-1CF102B2B29F}"/>
                </a:ext>
              </a:extLst>
            </p:cNvPr>
            <p:cNvSpPr txBox="1"/>
            <p:nvPr/>
          </p:nvSpPr>
          <p:spPr>
            <a:xfrm>
              <a:off x="5174826" y="1889997"/>
              <a:ext cx="997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Node</a:t>
              </a:r>
              <a:endParaRPr lang="zh-CN" altLang="en-US" dirty="0"/>
            </a:p>
          </p:txBody>
        </p:sp>
        <p:sp>
          <p:nvSpPr>
            <p:cNvPr id="153" name="云形 152">
              <a:extLst>
                <a:ext uri="{FF2B5EF4-FFF2-40B4-BE49-F238E27FC236}">
                  <a16:creationId xmlns:a16="http://schemas.microsoft.com/office/drawing/2014/main" id="{C5D4A2DF-65BA-40BB-AAFA-D0C6C20BD865}"/>
                </a:ext>
              </a:extLst>
            </p:cNvPr>
            <p:cNvSpPr/>
            <p:nvPr/>
          </p:nvSpPr>
          <p:spPr>
            <a:xfrm>
              <a:off x="6724468" y="4434650"/>
              <a:ext cx="1224263" cy="282023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Internet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072061F4-A4DC-49BC-9CB0-69FACEE780CE}"/>
                </a:ext>
              </a:extLst>
            </p:cNvPr>
            <p:cNvCxnSpPr>
              <a:cxnSpLocks/>
              <a:stCxn id="76" idx="2"/>
              <a:endCxn id="153" idx="3"/>
            </p:cNvCxnSpPr>
            <p:nvPr/>
          </p:nvCxnSpPr>
          <p:spPr>
            <a:xfrm>
              <a:off x="7336600" y="4175910"/>
              <a:ext cx="0" cy="274865"/>
            </a:xfrm>
            <a:prstGeom prst="straightConnector1">
              <a:avLst/>
            </a:prstGeom>
            <a:ln w="127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468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23BB54-B99C-43D6-83D2-69E898811E79}"/>
              </a:ext>
            </a:extLst>
          </p:cNvPr>
          <p:cNvSpPr txBox="1"/>
          <p:nvPr/>
        </p:nvSpPr>
        <p:spPr>
          <a:xfrm>
            <a:off x="372533" y="291253"/>
            <a:ext cx="623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K8s Pod</a:t>
            </a:r>
            <a:r>
              <a:rPr lang="zh-CN" altLang="en-US" sz="3600" dirty="0"/>
              <a:t>创建过程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F5C3ED-5A58-4C73-8219-1F5E4DA4B13C}"/>
              </a:ext>
            </a:extLst>
          </p:cNvPr>
          <p:cNvSpPr txBox="1"/>
          <p:nvPr/>
        </p:nvSpPr>
        <p:spPr>
          <a:xfrm>
            <a:off x="470747" y="1104053"/>
            <a:ext cx="47030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与</a:t>
            </a:r>
            <a:r>
              <a:rPr lang="en-US" altLang="zh-CN" sz="2400" dirty="0"/>
              <a:t>API server</a:t>
            </a:r>
            <a:r>
              <a:rPr lang="zh-CN" altLang="en-US" sz="2400" dirty="0"/>
              <a:t>交互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1. </a:t>
            </a:r>
            <a:r>
              <a:rPr lang="zh-CN" altLang="en-US" dirty="0"/>
              <a:t>向</a:t>
            </a:r>
            <a:r>
              <a:rPr lang="en-US" altLang="zh-CN" dirty="0"/>
              <a:t>API server</a:t>
            </a:r>
            <a:r>
              <a:rPr lang="zh-CN" altLang="en-US" dirty="0"/>
              <a:t>发送创建</a:t>
            </a:r>
            <a:r>
              <a:rPr lang="en-US" altLang="zh-CN" dirty="0"/>
              <a:t>pod</a:t>
            </a:r>
            <a:r>
              <a:rPr lang="zh-CN" altLang="en-US" dirty="0"/>
              <a:t>指令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2. API server</a:t>
            </a:r>
            <a:r>
              <a:rPr lang="zh-CN" altLang="en-US" dirty="0"/>
              <a:t>处理用户请求。根据用户提交参数创建</a:t>
            </a:r>
            <a:r>
              <a:rPr lang="en-US" altLang="zh-CN" dirty="0"/>
              <a:t>pod</a:t>
            </a:r>
            <a:r>
              <a:rPr lang="zh-CN" altLang="en-US" dirty="0"/>
              <a:t>对象并为其添加一些必要字段和其他准备工作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3. </a:t>
            </a:r>
            <a:r>
              <a:rPr lang="zh-CN" altLang="en-US" dirty="0"/>
              <a:t>将</a:t>
            </a:r>
            <a:r>
              <a:rPr lang="en-US" altLang="zh-CN" dirty="0"/>
              <a:t>pod</a:t>
            </a:r>
            <a:r>
              <a:rPr lang="zh-CN" altLang="en-US" dirty="0"/>
              <a:t>对象持久化到</a:t>
            </a:r>
            <a:r>
              <a:rPr lang="en-US" altLang="zh-CN" dirty="0" err="1"/>
              <a:t>etcd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4. scheduler</a:t>
            </a:r>
            <a:r>
              <a:rPr lang="zh-CN" altLang="en-US" dirty="0"/>
              <a:t>通过</a:t>
            </a:r>
            <a:r>
              <a:rPr lang="en-US" altLang="zh-CN" dirty="0"/>
              <a:t>API server</a:t>
            </a:r>
            <a:r>
              <a:rPr lang="zh-CN" altLang="en-US" dirty="0"/>
              <a:t>监听到写入到</a:t>
            </a:r>
            <a:r>
              <a:rPr lang="en-US" altLang="zh-CN" dirty="0" err="1"/>
              <a:t>etcd</a:t>
            </a:r>
            <a:r>
              <a:rPr lang="zh-CN" altLang="en-US" dirty="0"/>
              <a:t>的</a:t>
            </a:r>
            <a:r>
              <a:rPr lang="en-US" altLang="zh-CN" dirty="0"/>
              <a:t>pod</a:t>
            </a:r>
            <a:r>
              <a:rPr lang="zh-CN" altLang="en-US" dirty="0"/>
              <a:t>信息，然后读取</a:t>
            </a:r>
            <a:r>
              <a:rPr lang="en-US" altLang="zh-CN" dirty="0"/>
              <a:t>pod</a:t>
            </a:r>
            <a:r>
              <a:rPr lang="zh-CN" altLang="en-US" dirty="0"/>
              <a:t>信息并对集群节点过滤、打分，选择最合适的节点来运行</a:t>
            </a:r>
            <a:r>
              <a:rPr lang="en-US" altLang="zh-CN" dirty="0"/>
              <a:t>Pod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5. scheduler</a:t>
            </a:r>
            <a:r>
              <a:rPr lang="zh-CN" altLang="en-US" dirty="0"/>
              <a:t>将调度结果通过</a:t>
            </a:r>
            <a:r>
              <a:rPr lang="en-US" altLang="zh-CN" dirty="0"/>
              <a:t>API server</a:t>
            </a:r>
            <a:r>
              <a:rPr lang="zh-CN" altLang="en-US" dirty="0"/>
              <a:t>更新到</a:t>
            </a:r>
            <a:r>
              <a:rPr lang="en-US" altLang="zh-CN" dirty="0" err="1"/>
              <a:t>etcd</a:t>
            </a:r>
            <a:r>
              <a:rPr lang="zh-CN" altLang="en-US" dirty="0"/>
              <a:t>中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6. </a:t>
            </a:r>
            <a:r>
              <a:rPr lang="en-US" altLang="zh-CN" dirty="0" err="1"/>
              <a:t>kubelet</a:t>
            </a:r>
            <a:r>
              <a:rPr lang="zh-CN" altLang="en-US" dirty="0"/>
              <a:t>通过</a:t>
            </a:r>
            <a:r>
              <a:rPr lang="en-US" altLang="zh-CN" dirty="0"/>
              <a:t>API server</a:t>
            </a:r>
            <a:r>
              <a:rPr lang="zh-CN" altLang="en-US" dirty="0"/>
              <a:t>发现有新的</a:t>
            </a:r>
            <a:r>
              <a:rPr lang="en-US" altLang="zh-CN" dirty="0"/>
              <a:t>pod</a:t>
            </a:r>
            <a:r>
              <a:rPr lang="zh-CN" altLang="en-US" dirty="0"/>
              <a:t>需要绑定到本节点，则根据要求创建</a:t>
            </a:r>
            <a:r>
              <a:rPr lang="en-US" altLang="zh-CN" dirty="0"/>
              <a:t>pod.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7. </a:t>
            </a:r>
            <a:r>
              <a:rPr lang="en-US" altLang="zh-CN" dirty="0" err="1"/>
              <a:t>kubelet</a:t>
            </a:r>
            <a:r>
              <a:rPr lang="zh-CN" altLang="en-US" dirty="0"/>
              <a:t>告知</a:t>
            </a:r>
            <a:r>
              <a:rPr lang="en-US" altLang="zh-CN" dirty="0"/>
              <a:t>docker</a:t>
            </a:r>
            <a:r>
              <a:rPr lang="zh-CN" altLang="en-US" dirty="0"/>
              <a:t>启动容器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scheduler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交互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chemeClr val="bg2">
                    <a:lumMod val="75000"/>
                  </a:schemeClr>
                </a:solidFill>
              </a:rPr>
              <a:t>kubelet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创建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pod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20" name="流程图: 决策 19">
            <a:extLst>
              <a:ext uri="{FF2B5EF4-FFF2-40B4-BE49-F238E27FC236}">
                <a16:creationId xmlns:a16="http://schemas.microsoft.com/office/drawing/2014/main" id="{6C64F38A-168C-4E1A-A41E-C35603C7F438}"/>
              </a:ext>
            </a:extLst>
          </p:cNvPr>
          <p:cNvSpPr/>
          <p:nvPr/>
        </p:nvSpPr>
        <p:spPr>
          <a:xfrm>
            <a:off x="5678593" y="1104053"/>
            <a:ext cx="1479551" cy="646331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kubuctl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或</a:t>
            </a:r>
            <a:r>
              <a:rPr lang="en-US" altLang="zh-CN" sz="1400" dirty="0">
                <a:solidFill>
                  <a:schemeClr val="tx1"/>
                </a:solidFill>
              </a:rPr>
              <a:t>REST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17D9768-9144-45C0-9B48-50EE1868D8F9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6418369" y="1750384"/>
            <a:ext cx="0" cy="412174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DC39B6E0-6429-402E-B99F-27703C948D07}"/>
              </a:ext>
            </a:extLst>
          </p:cNvPr>
          <p:cNvSpPr/>
          <p:nvPr/>
        </p:nvSpPr>
        <p:spPr>
          <a:xfrm>
            <a:off x="5932128" y="2162558"/>
            <a:ext cx="972482" cy="598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server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C1D5F99-DDB4-4C70-BCF4-B1B6DA9CE4FA}"/>
              </a:ext>
            </a:extLst>
          </p:cNvPr>
          <p:cNvSpPr/>
          <p:nvPr/>
        </p:nvSpPr>
        <p:spPr>
          <a:xfrm>
            <a:off x="5755428" y="3214442"/>
            <a:ext cx="1325880" cy="515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scheduler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1">
            <a:extLst>
              <a:ext uri="{FF2B5EF4-FFF2-40B4-BE49-F238E27FC236}">
                <a16:creationId xmlns:a16="http://schemas.microsoft.com/office/drawing/2014/main" id="{5D64A9DC-EDEB-48FF-907F-FC8C7A3C23CD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rot="5400000" flipH="1" flipV="1">
            <a:off x="6191547" y="2987621"/>
            <a:ext cx="453642" cy="1"/>
          </a:xfrm>
          <a:prstGeom prst="bentConnector3">
            <a:avLst>
              <a:gd name="adj1" fmla="val 50000"/>
            </a:avLst>
          </a:prstGeom>
          <a:noFill/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柱体 24">
            <a:extLst>
              <a:ext uri="{FF2B5EF4-FFF2-40B4-BE49-F238E27FC236}">
                <a16:creationId xmlns:a16="http://schemas.microsoft.com/office/drawing/2014/main" id="{420C2338-C856-420D-A38D-3AF45D4713FC}"/>
              </a:ext>
            </a:extLst>
          </p:cNvPr>
          <p:cNvSpPr/>
          <p:nvPr/>
        </p:nvSpPr>
        <p:spPr>
          <a:xfrm>
            <a:off x="4955784" y="2237322"/>
            <a:ext cx="508889" cy="448711"/>
          </a:xfrm>
          <a:prstGeom prst="ca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etcd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1F6982D-B3BE-468A-AEB9-A80CF9DC4A48}"/>
              </a:ext>
            </a:extLst>
          </p:cNvPr>
          <p:cNvCxnSpPr>
            <a:stCxn id="25" idx="4"/>
            <a:endCxn id="22" idx="2"/>
          </p:cNvCxnSpPr>
          <p:nvPr/>
        </p:nvCxnSpPr>
        <p:spPr>
          <a:xfrm>
            <a:off x="5464673" y="2461678"/>
            <a:ext cx="467455" cy="1"/>
          </a:xfrm>
          <a:prstGeom prst="straightConnector1">
            <a:avLst/>
          </a:prstGeom>
          <a:noFill/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124">
            <a:extLst>
              <a:ext uri="{FF2B5EF4-FFF2-40B4-BE49-F238E27FC236}">
                <a16:creationId xmlns:a16="http://schemas.microsoft.com/office/drawing/2014/main" id="{5B370DF4-CDDB-4955-9DB6-947654AA5130}"/>
              </a:ext>
            </a:extLst>
          </p:cNvPr>
          <p:cNvCxnSpPr>
            <a:cxnSpLocks/>
            <a:stCxn id="28" idx="1"/>
            <a:endCxn id="22" idx="6"/>
          </p:cNvCxnSpPr>
          <p:nvPr/>
        </p:nvCxnSpPr>
        <p:spPr>
          <a:xfrm rot="10800000">
            <a:off x="6904610" y="2461680"/>
            <a:ext cx="581618" cy="1"/>
          </a:xfrm>
          <a:prstGeom prst="bentConnector3">
            <a:avLst>
              <a:gd name="adj1" fmla="val 50000"/>
            </a:avLst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41E4D10-F26F-41B4-B136-F251F9BD4DA4}"/>
              </a:ext>
            </a:extLst>
          </p:cNvPr>
          <p:cNvSpPr/>
          <p:nvPr/>
        </p:nvSpPr>
        <p:spPr>
          <a:xfrm>
            <a:off x="7486228" y="2278934"/>
            <a:ext cx="1187025" cy="365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kubelet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5F974C7-8458-4404-8828-821B71E5962E}"/>
              </a:ext>
            </a:extLst>
          </p:cNvPr>
          <p:cNvSpPr txBox="1"/>
          <p:nvPr/>
        </p:nvSpPr>
        <p:spPr>
          <a:xfrm>
            <a:off x="6418367" y="1737253"/>
            <a:ext cx="26727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90594A2-3B1A-4DD2-9F6D-A4331388BBDD}"/>
              </a:ext>
            </a:extLst>
          </p:cNvPr>
          <p:cNvSpPr txBox="1"/>
          <p:nvPr/>
        </p:nvSpPr>
        <p:spPr>
          <a:xfrm>
            <a:off x="6019177" y="2131452"/>
            <a:ext cx="267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BC2053A-5C23-431A-BED5-7F1E03305C0A}"/>
              </a:ext>
            </a:extLst>
          </p:cNvPr>
          <p:cNvSpPr txBox="1"/>
          <p:nvPr/>
        </p:nvSpPr>
        <p:spPr>
          <a:xfrm>
            <a:off x="5594520" y="2164591"/>
            <a:ext cx="22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9669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4365</TotalTime>
  <Words>2422</Words>
  <Application>Microsoft Office PowerPoint</Application>
  <PresentationFormat>全屏显示(4:3)</PresentationFormat>
  <Paragraphs>388</Paragraphs>
  <Slides>32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  <vt:lpstr>Q&amp;A</vt:lpstr>
      <vt:lpstr>谢谢</vt:lpstr>
      <vt:lpstr>backup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Lulu</dc:creator>
  <cp:lastModifiedBy>Yao Lulu</cp:lastModifiedBy>
  <cp:revision>274</cp:revision>
  <dcterms:created xsi:type="dcterms:W3CDTF">2020-02-12T11:55:58Z</dcterms:created>
  <dcterms:modified xsi:type="dcterms:W3CDTF">2020-02-18T04:14:55Z</dcterms:modified>
</cp:coreProperties>
</file>