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9" r:id="rId18"/>
    <p:sldId id="280" r:id="rId19"/>
    <p:sldId id="288" r:id="rId20"/>
    <p:sldId id="289" r:id="rId21"/>
    <p:sldId id="290" r:id="rId22"/>
    <p:sldId id="287" r:id="rId23"/>
    <p:sldId id="286" r:id="rId24"/>
    <p:sldId id="283" r:id="rId25"/>
    <p:sldId id="284" r:id="rId26"/>
    <p:sldId id="285" r:id="rId27"/>
    <p:sldId id="259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" y="592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7E50B-C097-4130-9961-8EEA28203B38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7FD6B-4168-4EFC-BA79-3C536E26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9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zh/docs/concepts/overview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参考链接：</a:t>
            </a:r>
            <a:r>
              <a:rPr lang="en-US" altLang="zh-CN" dirty="0">
                <a:hlinkClick r:id="rId3"/>
              </a:rPr>
              <a:t>https://kubernetes.io/zh/docs/concepts/overview/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8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2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2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6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2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0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AD11-F4BB-4785-9B8F-9D4FF4EEAD8E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3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18C62-75BB-4B82-92E5-E43646C5F84E}"/>
              </a:ext>
            </a:extLst>
          </p:cNvPr>
          <p:cNvSpPr txBox="1"/>
          <p:nvPr/>
        </p:nvSpPr>
        <p:spPr>
          <a:xfrm>
            <a:off x="2090643" y="3075057"/>
            <a:ext cx="5107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Kubernetes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AA448D-0C7F-4F07-AF0C-F81151FEFCD3}"/>
              </a:ext>
            </a:extLst>
          </p:cNvPr>
          <p:cNvSpPr txBox="1"/>
          <p:nvPr/>
        </p:nvSpPr>
        <p:spPr>
          <a:xfrm>
            <a:off x="6874935" y="5818294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姚路路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2020.02.12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6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动机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如果一组 </a:t>
            </a:r>
            <a:r>
              <a:rPr lang="en-US" altLang="zh-CN" dirty="0"/>
              <a:t>Pod</a:t>
            </a:r>
            <a:r>
              <a:rPr lang="zh-CN" altLang="en-US" dirty="0"/>
              <a:t>（称为“后端”）为群集内的其他 </a:t>
            </a:r>
            <a:r>
              <a:rPr lang="en-US" altLang="zh-CN" dirty="0"/>
              <a:t>Pod</a:t>
            </a:r>
            <a:r>
              <a:rPr lang="zh-CN" altLang="en-US" dirty="0"/>
              <a:t>（称为“前端”）提供功能，那么前端如何找出并跟踪要连接的 </a:t>
            </a:r>
            <a:r>
              <a:rPr lang="en-US" altLang="zh-CN" dirty="0"/>
              <a:t>IP </a:t>
            </a:r>
            <a:r>
              <a:rPr lang="zh-CN" altLang="en-US" dirty="0"/>
              <a:t>地址，以便前端可以使用工作量的后端部分？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定义了一种抽象：逻辑上的一组 </a:t>
            </a:r>
            <a:r>
              <a:rPr lang="en-US" altLang="zh-CN" dirty="0"/>
              <a:t>Pod</a:t>
            </a:r>
            <a:r>
              <a:rPr lang="zh-CN" altLang="en-US" dirty="0"/>
              <a:t>及一种可以访问它们的策略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逻辑上的这一组</a:t>
            </a:r>
            <a:r>
              <a:rPr lang="en-US" altLang="zh-CN" dirty="0"/>
              <a:t>Pod</a:t>
            </a:r>
            <a:r>
              <a:rPr lang="zh-CN" altLang="en-US" dirty="0"/>
              <a:t>使用</a:t>
            </a:r>
            <a:r>
              <a:rPr lang="en-US" altLang="zh-CN" dirty="0"/>
              <a:t>Label</a:t>
            </a:r>
            <a:r>
              <a:rPr lang="zh-CN" altLang="en-US" dirty="0"/>
              <a:t>进行了标记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7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40EF3-17EF-4B89-A749-68D07CC7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" b="702"/>
          <a:stretch/>
        </p:blipFill>
        <p:spPr>
          <a:xfrm>
            <a:off x="0" y="883920"/>
            <a:ext cx="914400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250308-A8C3-4D5C-AEB4-FEFE8B4C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b="1"/>
          <a:stretch/>
        </p:blipFill>
        <p:spPr>
          <a:xfrm>
            <a:off x="0" y="839892"/>
            <a:ext cx="9144000" cy="60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B018F1-F815-4984-918C-FEBD74FD7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" b="832"/>
          <a:stretch/>
        </p:blipFill>
        <p:spPr>
          <a:xfrm>
            <a:off x="0" y="870373"/>
            <a:ext cx="9144000" cy="59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A9152A-471F-4ED3-9411-8CB2BD2CB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" b="470"/>
          <a:stretch/>
        </p:blipFill>
        <p:spPr>
          <a:xfrm>
            <a:off x="0" y="870374"/>
            <a:ext cx="9144000" cy="59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969E0F-C852-44D3-BD37-D7A7AB665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b="716"/>
          <a:stretch/>
        </p:blipFill>
        <p:spPr>
          <a:xfrm>
            <a:off x="0" y="850053"/>
            <a:ext cx="9144000" cy="60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7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87EC63-691E-4027-9204-082F0E9A1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" b="-1"/>
          <a:stretch/>
        </p:blipFill>
        <p:spPr>
          <a:xfrm>
            <a:off x="0" y="847032"/>
            <a:ext cx="9144000" cy="60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调度器</a:t>
            </a:r>
            <a:r>
              <a:rPr lang="en-US" altLang="zh-CN" sz="3600" dirty="0"/>
              <a:t>—</a:t>
            </a:r>
            <a:r>
              <a:rPr lang="en-US" altLang="zh-CN" sz="3600" dirty="0" err="1"/>
              <a:t>Kube</a:t>
            </a:r>
            <a:r>
              <a:rPr lang="en-US" altLang="zh-CN" sz="3600" dirty="0"/>
              <a:t>-scheduler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调度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 </a:t>
            </a:r>
            <a:r>
              <a:rPr lang="en-US" altLang="zh-CN" dirty="0"/>
              <a:t>k8s </a:t>
            </a:r>
            <a:r>
              <a:rPr lang="zh-CN" altLang="en-US" dirty="0"/>
              <a:t>中，调度是指将 </a:t>
            </a:r>
            <a:r>
              <a:rPr lang="en-US" altLang="zh-CN" dirty="0"/>
              <a:t>Pod </a:t>
            </a:r>
            <a:r>
              <a:rPr lang="zh-CN" altLang="en-US" dirty="0"/>
              <a:t>放置到合适的 </a:t>
            </a:r>
            <a:r>
              <a:rPr lang="en-US" altLang="zh-CN" dirty="0"/>
              <a:t>Node </a:t>
            </a:r>
            <a:r>
              <a:rPr lang="zh-CN" altLang="en-US" dirty="0"/>
              <a:t>上，然后对应 </a:t>
            </a:r>
            <a:r>
              <a:rPr lang="en-US" altLang="zh-CN" dirty="0"/>
              <a:t>Node </a:t>
            </a:r>
            <a:r>
              <a:rPr lang="zh-CN" altLang="en-US" dirty="0"/>
              <a:t>上的 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才能够运行这些 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调度器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调度器通过 </a:t>
            </a:r>
            <a:r>
              <a:rPr lang="en-US" altLang="zh-CN" dirty="0"/>
              <a:t>k8s </a:t>
            </a:r>
            <a:r>
              <a:rPr lang="zh-CN" altLang="en-US" dirty="0"/>
              <a:t>的 </a:t>
            </a:r>
            <a:r>
              <a:rPr lang="en-US" altLang="zh-CN" dirty="0"/>
              <a:t>watch </a:t>
            </a:r>
            <a:r>
              <a:rPr lang="zh-CN" altLang="en-US" dirty="0"/>
              <a:t>机制来发现集群中新创建且尚未被调度到 </a:t>
            </a:r>
            <a:r>
              <a:rPr lang="en-US" altLang="zh-CN" dirty="0"/>
              <a:t>Node </a:t>
            </a:r>
            <a:r>
              <a:rPr lang="zh-CN" altLang="en-US" dirty="0"/>
              <a:t>上的 </a:t>
            </a:r>
            <a:r>
              <a:rPr lang="en-US" altLang="zh-CN" dirty="0"/>
              <a:t>Pod</a:t>
            </a:r>
            <a:r>
              <a:rPr lang="zh-CN" altLang="en-US" dirty="0"/>
              <a:t>，然后将它们调度到一个合适的</a:t>
            </a:r>
            <a:r>
              <a:rPr lang="en-US" altLang="zh-CN" dirty="0"/>
              <a:t>Node</a:t>
            </a:r>
            <a:r>
              <a:rPr lang="zh-CN" altLang="en-US" dirty="0"/>
              <a:t>上来运行。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如何调度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过滤阶段：将满足</a:t>
            </a:r>
            <a:r>
              <a:rPr lang="en-US" altLang="zh-CN" dirty="0"/>
              <a:t>Pod</a:t>
            </a:r>
            <a:r>
              <a:rPr lang="zh-CN" altLang="en-US" dirty="0"/>
              <a:t>调度需求的</a:t>
            </a:r>
            <a:r>
              <a:rPr lang="en-US" altLang="zh-CN" dirty="0"/>
              <a:t>Node</a:t>
            </a:r>
            <a:r>
              <a:rPr lang="zh-CN" altLang="en-US" dirty="0"/>
              <a:t>选出来，即选择可调度节点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打分阶段：为每一个可调度节点打分，选取最合适的</a:t>
            </a:r>
            <a:r>
              <a:rPr lang="en-US" altLang="zh-CN" dirty="0"/>
              <a:t>Node</a:t>
            </a:r>
            <a:r>
              <a:rPr lang="zh-CN" altLang="en-US" dirty="0"/>
              <a:t>进行调度。若存在多个得分最高的</a:t>
            </a:r>
            <a:r>
              <a:rPr lang="en-US" altLang="zh-CN" dirty="0"/>
              <a:t>Node</a:t>
            </a:r>
            <a:r>
              <a:rPr lang="zh-CN" altLang="en-US" dirty="0"/>
              <a:t>，则随机选择一个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调度时考虑的因素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单独和整体的资源请求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硬件</a:t>
            </a:r>
            <a:r>
              <a:rPr lang="en-US" altLang="zh-CN" dirty="0"/>
              <a:t>/</a:t>
            </a:r>
            <a:r>
              <a:rPr lang="zh-CN" altLang="en-US" dirty="0"/>
              <a:t>软件</a:t>
            </a:r>
            <a:r>
              <a:rPr lang="en-US" altLang="zh-CN" dirty="0"/>
              <a:t>/</a:t>
            </a:r>
            <a:r>
              <a:rPr lang="zh-CN" altLang="en-US" dirty="0"/>
              <a:t>策略限制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亲和及反亲和要求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数据局域性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负载间干扰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7130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 亲和与反亲和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节点反亲和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Taint(</a:t>
            </a:r>
            <a:r>
              <a:rPr lang="zh-CN" altLang="en-US" dirty="0"/>
              <a:t>污点</a:t>
            </a:r>
            <a:r>
              <a:rPr lang="en-US" altLang="zh-CN" dirty="0"/>
              <a:t>)</a:t>
            </a:r>
            <a:r>
              <a:rPr lang="zh-CN" altLang="en-US" dirty="0"/>
              <a:t>：针对节点（</a:t>
            </a:r>
            <a:r>
              <a:rPr lang="en-US" altLang="zh-CN" dirty="0"/>
              <a:t>Node</a:t>
            </a:r>
            <a:r>
              <a:rPr lang="zh-CN" altLang="en-US" dirty="0"/>
              <a:t>），使节点能够排斥一类特定的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Toleration</a:t>
            </a:r>
            <a:r>
              <a:rPr lang="zh-CN" altLang="en-US" dirty="0"/>
              <a:t>：针对</a:t>
            </a:r>
            <a:r>
              <a:rPr lang="en-US" altLang="zh-CN" dirty="0"/>
              <a:t>Pod</a:t>
            </a:r>
            <a:r>
              <a:rPr lang="zh-CN" altLang="en-US" dirty="0"/>
              <a:t>，表示</a:t>
            </a:r>
            <a:r>
              <a:rPr lang="en-US" altLang="zh-CN" dirty="0"/>
              <a:t>Pod</a:t>
            </a:r>
            <a:r>
              <a:rPr lang="zh-CN" altLang="en-US" dirty="0"/>
              <a:t>能够容忍被调度到一类特定的节点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灵活地让 </a:t>
            </a:r>
            <a:r>
              <a:rPr lang="en-US" altLang="zh-CN" dirty="0"/>
              <a:t>Pod </a:t>
            </a:r>
            <a:r>
              <a:rPr lang="zh-CN" altLang="en-US" dirty="0"/>
              <a:t>避开某些节点或者将 </a:t>
            </a:r>
            <a:r>
              <a:rPr lang="en-US" altLang="zh-CN" dirty="0"/>
              <a:t>pod </a:t>
            </a:r>
            <a:r>
              <a:rPr lang="zh-CN" altLang="en-US" dirty="0"/>
              <a:t>从某些节点驱逐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节点亲和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通过标签选择器进行选择，即给某些节点设置一个标签，给某些</a:t>
            </a:r>
            <a:r>
              <a:rPr lang="en-US" altLang="zh-CN" dirty="0"/>
              <a:t>Pod</a:t>
            </a:r>
            <a:r>
              <a:rPr lang="zh-CN" altLang="en-US" dirty="0"/>
              <a:t>设置一个标签选择器，以将</a:t>
            </a:r>
            <a:r>
              <a:rPr lang="en-US" altLang="zh-CN" dirty="0"/>
              <a:t>Pod</a:t>
            </a:r>
            <a:r>
              <a:rPr lang="zh-CN" altLang="en-US" dirty="0"/>
              <a:t>优先运行在符合其标签选择器的节点中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Pod</a:t>
            </a:r>
            <a:r>
              <a:rPr lang="zh-CN" altLang="en-US" sz="2400" dirty="0"/>
              <a:t>亲和与反亲和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与节点亲和方法类似，但都是针对</a:t>
            </a:r>
            <a:r>
              <a:rPr lang="en-US" altLang="zh-CN" dirty="0"/>
              <a:t>pod</a:t>
            </a:r>
            <a:r>
              <a:rPr lang="zh-CN" altLang="en-US" dirty="0"/>
              <a:t>的设置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 </a:t>
            </a:r>
            <a:r>
              <a:rPr lang="zh-CN" altLang="en-US" dirty="0"/>
              <a:t>间亲和与反亲和需要大量的处理，这可能会显著减慢大规模集群中的调度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240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 工作整体目标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2020</a:t>
            </a:r>
            <a:r>
              <a:rPr lang="zh-CN" altLang="en-US" sz="2400" dirty="0"/>
              <a:t>年上半年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 altLang="zh-CN" dirty="0"/>
              <a:t>k8s</a:t>
            </a:r>
            <a:r>
              <a:rPr lang="zh-CN" altLang="en-US" dirty="0"/>
              <a:t>的各个模块的实现有一定的了解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/>
              <a:t>k8s</a:t>
            </a:r>
            <a:r>
              <a:rPr lang="zh-CN" altLang="en-US" dirty="0"/>
              <a:t>集群环境并进行各种测试，总结网络对</a:t>
            </a:r>
            <a:r>
              <a:rPr lang="en-US" altLang="zh-CN" dirty="0"/>
              <a:t>k8s</a:t>
            </a:r>
            <a:r>
              <a:rPr lang="zh-CN" altLang="en-US" dirty="0"/>
              <a:t>调度决策的影响或者</a:t>
            </a:r>
            <a:r>
              <a:rPr lang="en-US" altLang="zh-CN" dirty="0"/>
              <a:t>k8s</a:t>
            </a:r>
            <a:r>
              <a:rPr lang="zh-CN" altLang="en-US" dirty="0"/>
              <a:t>在网络方面存在的问题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2020</a:t>
            </a:r>
            <a:r>
              <a:rPr lang="zh-CN" altLang="en-US" sz="2400" dirty="0"/>
              <a:t>年下半年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设计新的调度策略，优化网络对</a:t>
            </a:r>
            <a:r>
              <a:rPr lang="en-US" altLang="zh-CN" dirty="0"/>
              <a:t>K8s</a:t>
            </a:r>
            <a:r>
              <a:rPr lang="zh-CN" altLang="en-US" dirty="0"/>
              <a:t>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13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C44872D-7EF0-473D-8E33-D37D28697F7D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A381CE-BFB2-46CC-92A7-B6C9B6483663}"/>
              </a:ext>
            </a:extLst>
          </p:cNvPr>
          <p:cNvSpPr txBox="1"/>
          <p:nvPr/>
        </p:nvSpPr>
        <p:spPr>
          <a:xfrm>
            <a:off x="470747" y="1104053"/>
            <a:ext cx="820250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应用的三种部署方式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传统方式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虚拟化方式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容器方式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传统部署方式存在的问题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无法定义应用资源边界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虚拟化部署存在的问题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笨重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容器部署的优势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轻量级部署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松散耦合、分布式、弹性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资源利用高效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容器部署需要解决的问题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动态扩展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故障转移与恢复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自动部署</a:t>
            </a:r>
            <a:r>
              <a:rPr lang="en-US" altLang="zh-CN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FDE2C3-62A4-4ACB-AD59-5008D70B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98" y="1031824"/>
            <a:ext cx="2295525" cy="20943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5F67B8-689F-47E0-939C-4AF0876C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723" y="1031823"/>
            <a:ext cx="2049357" cy="2094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E1034C-AD3E-4908-9C94-4B0341719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46" y="3593439"/>
            <a:ext cx="3518536" cy="28827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EE190E-CC11-4072-8AC6-AEEADCA3CC40}"/>
              </a:ext>
            </a:extLst>
          </p:cNvPr>
          <p:cNvSpPr txBox="1"/>
          <p:nvPr/>
        </p:nvSpPr>
        <p:spPr>
          <a:xfrm>
            <a:off x="4632960" y="322410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传统部署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4587AA-00EA-49C1-AC35-13ABF1CFD66E}"/>
              </a:ext>
            </a:extLst>
          </p:cNvPr>
          <p:cNvSpPr txBox="1"/>
          <p:nvPr/>
        </p:nvSpPr>
        <p:spPr>
          <a:xfrm>
            <a:off x="6747721" y="320403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虚拟化部署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4DDC1A-D179-4B90-9010-34812E548325}"/>
              </a:ext>
            </a:extLst>
          </p:cNvPr>
          <p:cNvSpPr txBox="1"/>
          <p:nvPr/>
        </p:nvSpPr>
        <p:spPr>
          <a:xfrm>
            <a:off x="5924761" y="639741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容器部署</a:t>
            </a:r>
          </a:p>
        </p:txBody>
      </p:sp>
    </p:spTree>
    <p:extLst>
      <p:ext uri="{BB962C8B-B14F-4D97-AF65-F5344CB8AC3E}">
        <p14:creationId xmlns:p14="http://schemas.microsoft.com/office/powerpoint/2010/main" val="359256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总体模块学习计划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2020</a:t>
            </a:r>
            <a:r>
              <a:rPr lang="zh-CN" altLang="en-US" sz="2400" dirty="0"/>
              <a:t>年上半年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 altLang="zh-CN" dirty="0"/>
              <a:t>k8s</a:t>
            </a:r>
            <a:r>
              <a:rPr lang="zh-CN" altLang="en-US" dirty="0"/>
              <a:t>的各个模块的实现有一定的了解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/>
              <a:t>k8s</a:t>
            </a:r>
            <a:r>
              <a:rPr lang="zh-CN" altLang="en-US" dirty="0"/>
              <a:t>集群环境并进行各种测试，总结网络对</a:t>
            </a:r>
            <a:r>
              <a:rPr lang="en-US" altLang="zh-CN" dirty="0"/>
              <a:t>k8s</a:t>
            </a:r>
            <a:r>
              <a:rPr lang="zh-CN" altLang="en-US" dirty="0"/>
              <a:t>调度决策的影响或者</a:t>
            </a:r>
            <a:r>
              <a:rPr lang="en-US" altLang="zh-CN" dirty="0"/>
              <a:t>k8s</a:t>
            </a:r>
            <a:r>
              <a:rPr lang="zh-CN" altLang="en-US" dirty="0"/>
              <a:t>在网络方面存在的问题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2020</a:t>
            </a:r>
            <a:r>
              <a:rPr lang="zh-CN" altLang="en-US" sz="2400" dirty="0"/>
              <a:t>年下半年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设计新的调度策略，优化网络对</a:t>
            </a:r>
            <a:r>
              <a:rPr lang="en-US" altLang="zh-CN" dirty="0"/>
              <a:t>K8s</a:t>
            </a:r>
            <a:r>
              <a:rPr lang="zh-CN" altLang="en-US" dirty="0"/>
              <a:t>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99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下周工作计划与分工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工作计划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 altLang="zh-CN" dirty="0"/>
              <a:t>k8s</a:t>
            </a:r>
            <a:r>
              <a:rPr lang="zh-CN" altLang="en-US" dirty="0"/>
              <a:t>的各个模块的实现有一定的了解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/>
              <a:t>k8s</a:t>
            </a:r>
            <a:r>
              <a:rPr lang="zh-CN" altLang="en-US" dirty="0"/>
              <a:t>集群环境并进行各种测试，总结网络对</a:t>
            </a:r>
            <a:r>
              <a:rPr lang="en-US" altLang="zh-CN" dirty="0"/>
              <a:t>k8s</a:t>
            </a:r>
            <a:r>
              <a:rPr lang="zh-CN" altLang="en-US" dirty="0"/>
              <a:t>调度决策的影响或者</a:t>
            </a:r>
            <a:r>
              <a:rPr lang="en-US" altLang="zh-CN" dirty="0"/>
              <a:t>k8s</a:t>
            </a:r>
            <a:r>
              <a:rPr lang="zh-CN" altLang="en-US" dirty="0"/>
              <a:t>在网络方面存在的问题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分工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设计新的调度策略，优化网络对</a:t>
            </a:r>
            <a:r>
              <a:rPr lang="en-US" altLang="zh-CN" dirty="0"/>
              <a:t>K8s</a:t>
            </a:r>
            <a:r>
              <a:rPr lang="zh-CN" altLang="en-US" dirty="0"/>
              <a:t>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80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本工作整体的安排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4364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87" y="2729706"/>
            <a:ext cx="1523422" cy="1325563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70268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87" y="2729706"/>
            <a:ext cx="1523422" cy="1325563"/>
          </a:xfrm>
        </p:spPr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87" y="2729706"/>
            <a:ext cx="1523422" cy="1325563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9535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32" y="2729706"/>
            <a:ext cx="1846695" cy="1325563"/>
          </a:xfrm>
        </p:spPr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27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的模块与组件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Master</a:t>
            </a:r>
            <a:r>
              <a:rPr lang="zh-CN" altLang="en-US" sz="2400" dirty="0"/>
              <a:t>组件：对集群进行全局决策（如调度），并检测和相应集群事件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kube-apiserver</a:t>
            </a:r>
            <a:r>
              <a:rPr lang="zh-CN" altLang="en-US" dirty="0"/>
              <a:t>：负责提供</a:t>
            </a:r>
            <a:r>
              <a:rPr lang="en-US" altLang="zh-CN" dirty="0"/>
              <a:t>k8s API</a:t>
            </a:r>
            <a:r>
              <a:rPr lang="zh-CN" altLang="en-US" dirty="0"/>
              <a:t>服务，是</a:t>
            </a:r>
            <a:r>
              <a:rPr lang="en-US" altLang="zh-CN" dirty="0"/>
              <a:t>k8s</a:t>
            </a:r>
            <a:r>
              <a:rPr lang="zh-CN" altLang="en-US" dirty="0"/>
              <a:t>控制面板的前端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</a:t>
            </a:r>
            <a:r>
              <a:rPr lang="en-US" altLang="zh-CN" dirty="0"/>
              <a:t>-scheduler</a:t>
            </a:r>
            <a:r>
              <a:rPr lang="zh-CN" altLang="en-US" dirty="0"/>
              <a:t>：监控新创建的未指定运行节点的</a:t>
            </a:r>
            <a:r>
              <a:rPr lang="en-US" altLang="zh-CN" dirty="0"/>
              <a:t>Pod</a:t>
            </a:r>
            <a:r>
              <a:rPr lang="zh-CN" altLang="en-US" dirty="0"/>
              <a:t>（调度最小单元）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</a:t>
            </a:r>
            <a:r>
              <a:rPr lang="en-US" altLang="zh-CN" dirty="0"/>
              <a:t>-controller-manager</a:t>
            </a:r>
            <a:r>
              <a:rPr lang="zh-CN" altLang="en-US" dirty="0"/>
              <a:t>：所有资源对象的自动化控制中心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etcd</a:t>
            </a:r>
            <a:r>
              <a:rPr lang="zh-CN" altLang="en-US" dirty="0"/>
              <a:t>：兼具一致性和高可用性的</a:t>
            </a:r>
            <a:r>
              <a:rPr lang="en-US" altLang="zh-CN" dirty="0"/>
              <a:t>KV</a:t>
            </a:r>
            <a:r>
              <a:rPr lang="zh-CN" altLang="en-US" dirty="0"/>
              <a:t>数据库，可保存</a:t>
            </a:r>
            <a:r>
              <a:rPr lang="en-US" altLang="zh-CN" dirty="0"/>
              <a:t>k8s</a:t>
            </a:r>
            <a:r>
              <a:rPr lang="zh-CN" altLang="en-US" dirty="0"/>
              <a:t>所有集群数据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Node</a:t>
            </a:r>
            <a:r>
              <a:rPr lang="zh-CN" altLang="en-US" dirty="0"/>
              <a:t>组件：维护和管理具体的应用负载并提供</a:t>
            </a:r>
            <a:r>
              <a:rPr lang="en-US" altLang="zh-CN" dirty="0"/>
              <a:t>k8s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Kubelet</a:t>
            </a:r>
            <a:r>
              <a:rPr lang="zh-CN" altLang="en-US" dirty="0"/>
              <a:t>：维护节点上的网络规则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：每个节点上运行的网络代理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Container runtime</a:t>
            </a:r>
            <a:r>
              <a:rPr lang="zh-CN" altLang="en-US" dirty="0"/>
              <a:t>：是负责运行容器的软件，如</a:t>
            </a:r>
            <a:r>
              <a:rPr lang="en-US" altLang="zh-CN" dirty="0"/>
              <a:t>docker</a:t>
            </a:r>
            <a:r>
              <a:rPr lang="zh-CN" altLang="en-US" dirty="0"/>
              <a:t>，</a:t>
            </a:r>
            <a:r>
              <a:rPr lang="en-US" altLang="zh-CN" dirty="0" err="1"/>
              <a:t>containerd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pic>
        <p:nvPicPr>
          <p:cNvPr id="1026" name="Picture 2" descr="æ²¡æäºæ§å¶å¨ç®¡çå¨ç Kubernetes æ¶æ">
            <a:extLst>
              <a:ext uri="{FF2B5EF4-FFF2-40B4-BE49-F238E27FC236}">
                <a16:creationId xmlns:a16="http://schemas.microsoft.com/office/drawing/2014/main" id="{BD5C11E7-BEF3-4D9A-9C25-80B2B4FD9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9"/>
          <a:stretch/>
        </p:blipFill>
        <p:spPr bwMode="auto">
          <a:xfrm>
            <a:off x="1839298" y="4127690"/>
            <a:ext cx="5852160" cy="27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75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Pod</a:t>
            </a:r>
            <a:r>
              <a:rPr lang="zh-CN" altLang="en-US" sz="3600" dirty="0"/>
              <a:t>的生命周期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挂起（</a:t>
            </a:r>
            <a:r>
              <a:rPr lang="en-US" altLang="zh-CN" sz="2000" dirty="0"/>
              <a:t>Pending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被</a:t>
            </a:r>
            <a:r>
              <a:rPr lang="en-US" altLang="zh-CN" dirty="0"/>
              <a:t>k8s</a:t>
            </a:r>
            <a:r>
              <a:rPr lang="zh-CN" altLang="en-US" dirty="0"/>
              <a:t>接受，但有容器镜像尚未创建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运行中（</a:t>
            </a:r>
            <a:r>
              <a:rPr lang="en-US" altLang="zh-CN" sz="2000" dirty="0"/>
              <a:t>Running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被创建，至少有一个容器在运行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成功（</a:t>
            </a:r>
            <a:r>
              <a:rPr lang="en-US" altLang="zh-CN" sz="2000" dirty="0"/>
              <a:t>Succeeded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中容器都被成功终止，且不再重启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失败（</a:t>
            </a:r>
            <a:r>
              <a:rPr lang="en-US" altLang="zh-CN" sz="2000" dirty="0"/>
              <a:t>Failed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中容器都被终止，但有容器是失败终止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未知（</a:t>
            </a:r>
            <a:r>
              <a:rPr lang="en-US" altLang="zh-CN" sz="2000" dirty="0"/>
              <a:t>Unknown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无法取得</a:t>
            </a:r>
            <a:r>
              <a:rPr lang="en-US" altLang="zh-CN" dirty="0"/>
              <a:t>Pod</a:t>
            </a:r>
            <a:r>
              <a:rPr lang="zh-CN" altLang="en-US" dirty="0"/>
              <a:t>的状态，通常是通信失败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AD326-1717-4CB9-92A1-F949E828F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6"/>
          <a:stretch/>
        </p:blipFill>
        <p:spPr>
          <a:xfrm>
            <a:off x="0" y="4120263"/>
            <a:ext cx="9144000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K8s</a:t>
            </a:r>
            <a:r>
              <a:rPr lang="zh-CN" altLang="en-US" sz="2400" dirty="0"/>
              <a:t>是什么？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可移植、可扩展的开源平台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用于管理容器化的工作负载和服务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K8s</a:t>
            </a:r>
            <a:r>
              <a:rPr lang="zh-CN" altLang="en-US" sz="2400" dirty="0"/>
              <a:t>有什么用？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服务发现和负载均衡：负载均衡的分配网络流量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存储编排：允许自动挂载用户所选存储系统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自动部署和回滚：自动部署创建新容器，回滚容器应用版本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自我修复：重启失败的容器、替换容器、杀死不响应的容器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密钥与配置管理：存储和管理敏感信息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自动二进制打包：用户指定容器所需资源，</a:t>
            </a:r>
            <a:r>
              <a:rPr lang="en-US" altLang="zh-CN" dirty="0"/>
              <a:t>k8s</a:t>
            </a:r>
            <a:r>
              <a:rPr lang="zh-CN" altLang="en-US" dirty="0"/>
              <a:t>进行决策和管理</a:t>
            </a:r>
          </a:p>
        </p:txBody>
      </p:sp>
    </p:spTree>
    <p:extLst>
      <p:ext uri="{BB962C8B-B14F-4D97-AF65-F5344CB8AC3E}">
        <p14:creationId xmlns:p14="http://schemas.microsoft.com/office/powerpoint/2010/main" val="36897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模块与组件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Kubectl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与</a:t>
            </a:r>
            <a:r>
              <a:rPr lang="en-US" altLang="zh-CN" dirty="0"/>
              <a:t>k8s API</a:t>
            </a:r>
            <a:r>
              <a:rPr lang="zh-CN" altLang="en-US" dirty="0"/>
              <a:t>交互的命令行程序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Master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运行</a:t>
            </a:r>
            <a:r>
              <a:rPr lang="en-US" altLang="zh-CN" dirty="0"/>
              <a:t>Master</a:t>
            </a:r>
            <a:r>
              <a:rPr lang="zh-CN" altLang="en-US" dirty="0"/>
              <a:t>组件节点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维护和管理整个</a:t>
            </a:r>
            <a:r>
              <a:rPr lang="en-US" altLang="zh-CN" dirty="0"/>
              <a:t>k8s</a:t>
            </a:r>
            <a:r>
              <a:rPr lang="zh-CN" altLang="en-US" dirty="0"/>
              <a:t>集群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Node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k8s</a:t>
            </a:r>
            <a:r>
              <a:rPr lang="zh-CN" altLang="en-US" dirty="0"/>
              <a:t>集群的工作节点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可以是物理机或虚拟机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4C88186-BB14-47A9-8CC7-533B74F02826}"/>
              </a:ext>
            </a:extLst>
          </p:cNvPr>
          <p:cNvGrpSpPr/>
          <p:nvPr/>
        </p:nvGrpSpPr>
        <p:grpSpPr>
          <a:xfrm>
            <a:off x="830400" y="1889997"/>
            <a:ext cx="7620758" cy="4900062"/>
            <a:chOff x="830400" y="1889997"/>
            <a:chExt cx="7620758" cy="4900062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6ECFC031-C427-444B-8386-4CAA195FD73E}"/>
                </a:ext>
              </a:extLst>
            </p:cNvPr>
            <p:cNvGrpSpPr/>
            <p:nvPr/>
          </p:nvGrpSpPr>
          <p:grpSpPr>
            <a:xfrm>
              <a:off x="830400" y="1889997"/>
              <a:ext cx="7620758" cy="4900062"/>
              <a:chOff x="633974" y="1666685"/>
              <a:chExt cx="7620758" cy="4900062"/>
            </a:xfrm>
          </p:grpSpPr>
          <p:sp>
            <p:nvSpPr>
              <p:cNvPr id="12" name="流程图: 决策 11">
                <a:extLst>
                  <a:ext uri="{FF2B5EF4-FFF2-40B4-BE49-F238E27FC236}">
                    <a16:creationId xmlns:a16="http://schemas.microsoft.com/office/drawing/2014/main" id="{ABBFED00-8EC3-46DE-A26E-DEFDB792062F}"/>
                  </a:ext>
                </a:extLst>
              </p:cNvPr>
              <p:cNvSpPr/>
              <p:nvPr/>
            </p:nvSpPr>
            <p:spPr>
              <a:xfrm>
                <a:off x="1560407" y="3446686"/>
                <a:ext cx="1479551" cy="64633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kubuctl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303F0A0-E4CA-4545-9D01-07E1C1F70C08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>
              <a:xfrm>
                <a:off x="2300183" y="4093017"/>
                <a:ext cx="0" cy="57130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572972F0-D351-4DFF-BE84-BB630F631A88}"/>
                  </a:ext>
                </a:extLst>
              </p:cNvPr>
              <p:cNvGrpSpPr/>
              <p:nvPr/>
            </p:nvGrpSpPr>
            <p:grpSpPr>
              <a:xfrm>
                <a:off x="633974" y="4331441"/>
                <a:ext cx="3190240" cy="1964267"/>
                <a:chOff x="785706" y="3014134"/>
                <a:chExt cx="3190240" cy="1964267"/>
              </a:xfrm>
              <a:noFill/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7434F1C1-22A0-457F-902F-56A28D2C9AC1}"/>
                    </a:ext>
                  </a:extLst>
                </p:cNvPr>
                <p:cNvSpPr/>
                <p:nvPr/>
              </p:nvSpPr>
              <p:spPr>
                <a:xfrm>
                  <a:off x="785706" y="3014134"/>
                  <a:ext cx="3190240" cy="196426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8DDA27C6-64C6-447C-AD9E-8A30B9AE28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4259" y="3089357"/>
                  <a:ext cx="332700" cy="322812"/>
                </a:xfrm>
                <a:prstGeom prst="rect">
                  <a:avLst/>
                </a:prstGeom>
                <a:grpFill/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E52877B-FF8B-4F98-BD43-0887CE289B95}"/>
                    </a:ext>
                  </a:extLst>
                </p:cNvPr>
                <p:cNvSpPr/>
                <p:nvPr/>
              </p:nvSpPr>
              <p:spPr>
                <a:xfrm>
                  <a:off x="1965674" y="3347010"/>
                  <a:ext cx="972482" cy="59824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API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server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564BDC6-C5CD-4C08-BC14-97CED01B5133}"/>
                    </a:ext>
                  </a:extLst>
                </p:cNvPr>
                <p:cNvSpPr/>
                <p:nvPr/>
              </p:nvSpPr>
              <p:spPr>
                <a:xfrm>
                  <a:off x="98933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controller-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manager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BD306AC-2754-4FBC-8A87-5D83D2C76BB1}"/>
                    </a:ext>
                  </a:extLst>
                </p:cNvPr>
                <p:cNvSpPr/>
                <p:nvPr/>
              </p:nvSpPr>
              <p:spPr>
                <a:xfrm>
                  <a:off x="247760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scheduler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A5EE9A91-CC95-4608-A82F-ACCE588A7BD6}"/>
                    </a:ext>
                  </a:extLst>
                </p:cNvPr>
                <p:cNvCxnSpPr>
                  <a:stCxn id="16" idx="0"/>
                  <a:endCxn id="11" idx="4"/>
                </p:cNvCxnSpPr>
                <p:nvPr/>
              </p:nvCxnSpPr>
              <p:spPr>
                <a:xfrm rot="5400000" flipH="1" flipV="1">
                  <a:off x="1827737" y="3769785"/>
                  <a:ext cx="448710" cy="79964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6033D04-9D66-4E88-A5A6-1134ACF33931}"/>
                    </a:ext>
                  </a:extLst>
                </p:cNvPr>
                <p:cNvCxnSpPr>
                  <a:stCxn id="17" idx="0"/>
                  <a:endCxn id="11" idx="4"/>
                </p:cNvCxnSpPr>
                <p:nvPr/>
              </p:nvCxnSpPr>
              <p:spPr>
                <a:xfrm rot="16200000" flipV="1">
                  <a:off x="2571873" y="3825294"/>
                  <a:ext cx="448710" cy="68862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DEA817AE-4A7B-4182-95B1-6A42983AABD6}"/>
                    </a:ext>
                  </a:extLst>
                </p:cNvPr>
                <p:cNvSpPr/>
                <p:nvPr/>
              </p:nvSpPr>
              <p:spPr>
                <a:xfrm>
                  <a:off x="989330" y="3421774"/>
                  <a:ext cx="508889" cy="448711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etcd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515648F3-9E27-497E-AFF7-2CB446FE5894}"/>
                    </a:ext>
                  </a:extLst>
                </p:cNvPr>
                <p:cNvCxnSpPr>
                  <a:stCxn id="23" idx="4"/>
                  <a:endCxn id="11" idx="2"/>
                </p:cNvCxnSpPr>
                <p:nvPr/>
              </p:nvCxnSpPr>
              <p:spPr>
                <a:xfrm>
                  <a:off x="1498219" y="3646130"/>
                  <a:ext cx="467455" cy="1"/>
                </a:xfrm>
                <a:prstGeom prst="straightConnector1">
                  <a:avLst/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DFDBADB1-3297-4454-9A56-540F6FC0BF3A}"/>
                  </a:ext>
                </a:extLst>
              </p:cNvPr>
              <p:cNvCxnSpPr>
                <a:stCxn id="39" idx="1"/>
                <a:endCxn id="11" idx="6"/>
              </p:cNvCxnSpPr>
              <p:nvPr/>
            </p:nvCxnSpPr>
            <p:spPr>
              <a:xfrm rot="10800000" flipV="1">
                <a:off x="2786425" y="3777232"/>
                <a:ext cx="2291631" cy="1186205"/>
              </a:xfrm>
              <a:prstGeom prst="bentConnector3">
                <a:avLst>
                  <a:gd name="adj1" fmla="val 31675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E7B1194E-35B7-46A5-BAAB-68F8055827E2}"/>
                  </a:ext>
                </a:extLst>
              </p:cNvPr>
              <p:cNvCxnSpPr>
                <a:cxnSpLocks/>
                <a:stCxn id="101" idx="1"/>
                <a:endCxn id="11" idx="6"/>
              </p:cNvCxnSpPr>
              <p:nvPr/>
            </p:nvCxnSpPr>
            <p:spPr>
              <a:xfrm rot="10800000">
                <a:off x="2786425" y="4963439"/>
                <a:ext cx="2322365" cy="1339651"/>
              </a:xfrm>
              <a:prstGeom prst="bentConnector3">
                <a:avLst>
                  <a:gd name="adj1" fmla="val 32501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E066DC86-21BF-4E87-840C-A51F3148B884}"/>
                  </a:ext>
                </a:extLst>
              </p:cNvPr>
              <p:cNvGrpSpPr/>
              <p:nvPr/>
            </p:nvGrpSpPr>
            <p:grpSpPr>
              <a:xfrm>
                <a:off x="4868660" y="2076624"/>
                <a:ext cx="3355338" cy="1964267"/>
                <a:chOff x="5058313" y="1867689"/>
                <a:chExt cx="3355338" cy="1964267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95AC1F7-A2C0-4DF3-9BBB-C2FC648541AB}"/>
                    </a:ext>
                  </a:extLst>
                </p:cNvPr>
                <p:cNvGrpSpPr/>
                <p:nvPr/>
              </p:nvGrpSpPr>
              <p:grpSpPr>
                <a:xfrm>
                  <a:off x="5058313" y="1867689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61" name="直接箭头连接符 60">
                    <a:extLst>
                      <a:ext uri="{FF2B5EF4-FFF2-40B4-BE49-F238E27FC236}">
                        <a16:creationId xmlns:a16="http://schemas.microsoft.com/office/drawing/2014/main" id="{1A5BEBD4-9C54-430B-BA06-4E8D3C27CE06}"/>
                      </a:ext>
                    </a:extLst>
                  </p:cNvPr>
                  <p:cNvCxnSpPr>
                    <a:cxnSpLocks/>
                    <a:stCxn id="39" idx="0"/>
                    <a:endCxn id="35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32E4E743-8540-42C0-BCC5-98A54757B6B9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6" name="矩形: 圆角 5">
                      <a:extLst>
                        <a:ext uri="{FF2B5EF4-FFF2-40B4-BE49-F238E27FC236}">
                          <a16:creationId xmlns:a16="http://schemas.microsoft.com/office/drawing/2014/main" id="{0CDF62BA-2CEE-4AC0-B8AD-6FAA2022A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B79007F0-7DB6-49D2-8B25-BC97C1FD2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94" name="组合 93">
                      <a:extLst>
                        <a:ext uri="{FF2B5EF4-FFF2-40B4-BE49-F238E27FC236}">
                          <a16:creationId xmlns:a16="http://schemas.microsoft.com/office/drawing/2014/main" id="{5AF5382F-3F93-4C95-AA2D-E0CB267C19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34" name="矩形 33">
                        <a:extLst>
                          <a:ext uri="{FF2B5EF4-FFF2-40B4-BE49-F238E27FC236}">
                            <a16:creationId xmlns:a16="http://schemas.microsoft.com/office/drawing/2014/main" id="{8BCEE138-C1C4-4D5C-9C79-49A82BEBF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54" name="组合 53">
                        <a:extLst>
                          <a:ext uri="{FF2B5EF4-FFF2-40B4-BE49-F238E27FC236}">
                            <a16:creationId xmlns:a16="http://schemas.microsoft.com/office/drawing/2014/main" id="{C87F404E-07AC-4F8B-B496-7D4A1F7ED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35" name="矩形 34">
                          <a:extLst>
                            <a:ext uri="{FF2B5EF4-FFF2-40B4-BE49-F238E27FC236}">
                              <a16:creationId xmlns:a16="http://schemas.microsoft.com/office/drawing/2014/main" id="{916E207B-CA87-4510-BE4A-84F088193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1" name="矩形: 圆角 40">
                          <a:extLst>
                            <a:ext uri="{FF2B5EF4-FFF2-40B4-BE49-F238E27FC236}">
                              <a16:creationId xmlns:a16="http://schemas.microsoft.com/office/drawing/2014/main" id="{FEB8F1A0-4398-49F9-9580-F896ED59E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矩形: 圆角 45">
                          <a:extLst>
                            <a:ext uri="{FF2B5EF4-FFF2-40B4-BE49-F238E27FC236}">
                              <a16:creationId xmlns:a16="http://schemas.microsoft.com/office/drawing/2014/main" id="{6654F112-DC38-46EA-8FDE-6733B4D340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055A877B-3BD3-4667-8082-35443CD4D9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53" name="组合 52">
                        <a:extLst>
                          <a:ext uri="{FF2B5EF4-FFF2-40B4-BE49-F238E27FC236}">
                            <a16:creationId xmlns:a16="http://schemas.microsoft.com/office/drawing/2014/main" id="{85205082-1AC3-4E69-A5D1-7DDB6EA7DF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36" name="矩形 35">
                          <a:extLst>
                            <a:ext uri="{FF2B5EF4-FFF2-40B4-BE49-F238E27FC236}">
                              <a16:creationId xmlns:a16="http://schemas.microsoft.com/office/drawing/2014/main" id="{358D6760-4FA5-40C3-9EE3-7AE9A71D60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7" name="矩形: 圆角 46">
                          <a:extLst>
                            <a:ext uri="{FF2B5EF4-FFF2-40B4-BE49-F238E27FC236}">
                              <a16:creationId xmlns:a16="http://schemas.microsoft.com/office/drawing/2014/main" id="{4126BA51-3451-4D5D-A20A-C09AACA56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矩形: 圆角 47">
                          <a:extLst>
                            <a:ext uri="{FF2B5EF4-FFF2-40B4-BE49-F238E27FC236}">
                              <a16:creationId xmlns:a16="http://schemas.microsoft.com/office/drawing/2014/main" id="{C8118A11-CEE2-4593-B425-23873CB21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矩形: 圆角 48">
                          <a:extLst>
                            <a:ext uri="{FF2B5EF4-FFF2-40B4-BE49-F238E27FC236}">
                              <a16:creationId xmlns:a16="http://schemas.microsoft.com/office/drawing/2014/main" id="{A52B036C-4B6D-4045-8828-71202B0FD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F5B18C0D-765B-4539-86F3-B9DEA0175B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52" name="文本框 51">
                        <a:extLst>
                          <a:ext uri="{FF2B5EF4-FFF2-40B4-BE49-F238E27FC236}">
                            <a16:creationId xmlns:a16="http://schemas.microsoft.com/office/drawing/2014/main" id="{1D7E909A-16BA-46F5-B5B4-751190B654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8503B8BE-8D2B-4234-8E96-02EDDF8A9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7" name="直接箭头连接符 86">
                      <a:extLst>
                        <a:ext uri="{FF2B5EF4-FFF2-40B4-BE49-F238E27FC236}">
                          <a16:creationId xmlns:a16="http://schemas.microsoft.com/office/drawing/2014/main" id="{C85BF826-02DE-4487-9B90-3F5DC8E9C5BB}"/>
                        </a:ext>
                      </a:extLst>
                    </p:cNvPr>
                    <p:cNvCxnSpPr>
                      <a:stCxn id="36" idx="2"/>
                      <a:endCxn id="76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箭头连接符 88">
                      <a:extLst>
                        <a:ext uri="{FF2B5EF4-FFF2-40B4-BE49-F238E27FC236}">
                          <a16:creationId xmlns:a16="http://schemas.microsoft.com/office/drawing/2014/main" id="{B1A896C3-1D29-40C7-80DE-A5B9C3EE64C9}"/>
                        </a:ext>
                      </a:extLst>
                    </p:cNvPr>
                    <p:cNvCxnSpPr>
                      <a:stCxn id="36" idx="2"/>
                      <a:endCxn id="39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箭头连接符 90">
                      <a:extLst>
                        <a:ext uri="{FF2B5EF4-FFF2-40B4-BE49-F238E27FC236}">
                          <a16:creationId xmlns:a16="http://schemas.microsoft.com/office/drawing/2014/main" id="{549A0172-ED6F-4A69-B3AF-FE64CF53F050}"/>
                        </a:ext>
                      </a:extLst>
                    </p:cNvPr>
                    <p:cNvCxnSpPr>
                      <a:stCxn id="35" idx="2"/>
                      <a:endCxn id="76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2" name="图片 141">
                  <a:extLst>
                    <a:ext uri="{FF2B5EF4-FFF2-40B4-BE49-F238E27FC236}">
                      <a16:creationId xmlns:a16="http://schemas.microsoft.com/office/drawing/2014/main" id="{B53961EF-342B-4DFE-85D6-381B93A13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645" y="3002541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488D770B-C721-4294-97FA-89C6D6060CCC}"/>
                  </a:ext>
                </a:extLst>
              </p:cNvPr>
              <p:cNvGrpSpPr/>
              <p:nvPr/>
            </p:nvGrpSpPr>
            <p:grpSpPr>
              <a:xfrm>
                <a:off x="4899394" y="4602480"/>
                <a:ext cx="3355338" cy="1964267"/>
                <a:chOff x="5089047" y="4393545"/>
                <a:chExt cx="3355338" cy="196426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BF445ADF-9846-46CD-B521-C62E8A776333}"/>
                    </a:ext>
                  </a:extLst>
                </p:cNvPr>
                <p:cNvGrpSpPr/>
                <p:nvPr/>
              </p:nvGrpSpPr>
              <p:grpSpPr>
                <a:xfrm>
                  <a:off x="5089047" y="4393545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4CAACB56-0F20-44C4-9FE0-1F49AB8D8FF8}"/>
                      </a:ext>
                    </a:extLst>
                  </p:cNvPr>
                  <p:cNvCxnSpPr>
                    <a:cxnSpLocks/>
                    <a:stCxn id="101" idx="0"/>
                    <a:endCxn id="116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70207029-57C7-475B-9CDD-5FE835F0F99E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100" name="矩形: 圆角 99">
                      <a:extLst>
                        <a:ext uri="{FF2B5EF4-FFF2-40B4-BE49-F238E27FC236}">
                          <a16:creationId xmlns:a16="http://schemas.microsoft.com/office/drawing/2014/main" id="{CF5D1630-15A2-4461-AEA4-F7DA20DE2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9995C20E-B93D-437B-82C7-4A04F66E3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2" name="组合 101">
                      <a:extLst>
                        <a:ext uri="{FF2B5EF4-FFF2-40B4-BE49-F238E27FC236}">
                          <a16:creationId xmlns:a16="http://schemas.microsoft.com/office/drawing/2014/main" id="{5D1095FD-4BF7-47EF-B608-2AEF9E3F8C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107" name="矩形 106">
                        <a:extLst>
                          <a:ext uri="{FF2B5EF4-FFF2-40B4-BE49-F238E27FC236}">
                            <a16:creationId xmlns:a16="http://schemas.microsoft.com/office/drawing/2014/main" id="{62D8877C-CCE5-4168-A567-FBB6D7E59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08" name="组合 107">
                        <a:extLst>
                          <a:ext uri="{FF2B5EF4-FFF2-40B4-BE49-F238E27FC236}">
                            <a16:creationId xmlns:a16="http://schemas.microsoft.com/office/drawing/2014/main" id="{D14182CC-FE40-4C54-874E-D776E4AEA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116" name="矩形 115">
                          <a:extLst>
                            <a:ext uri="{FF2B5EF4-FFF2-40B4-BE49-F238E27FC236}">
                              <a16:creationId xmlns:a16="http://schemas.microsoft.com/office/drawing/2014/main" id="{6D7C717B-B1A3-49C8-A641-DDD4C3274E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7" name="矩形: 圆角 116">
                          <a:extLst>
                            <a:ext uri="{FF2B5EF4-FFF2-40B4-BE49-F238E27FC236}">
                              <a16:creationId xmlns:a16="http://schemas.microsoft.com/office/drawing/2014/main" id="{AA00D6A2-8099-48E9-AB58-ED4B93C90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矩形: 圆角 117">
                          <a:extLst>
                            <a:ext uri="{FF2B5EF4-FFF2-40B4-BE49-F238E27FC236}">
                              <a16:creationId xmlns:a16="http://schemas.microsoft.com/office/drawing/2014/main" id="{EF4BB232-CE41-4B22-8149-427403FB58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文本框 118">
                          <a:extLst>
                            <a:ext uri="{FF2B5EF4-FFF2-40B4-BE49-F238E27FC236}">
                              <a16:creationId xmlns:a16="http://schemas.microsoft.com/office/drawing/2014/main" id="{9FCCF53F-5B68-4EF0-A44E-D785F8F2A48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109" name="组合 108">
                        <a:extLst>
                          <a:ext uri="{FF2B5EF4-FFF2-40B4-BE49-F238E27FC236}">
                            <a16:creationId xmlns:a16="http://schemas.microsoft.com/office/drawing/2014/main" id="{C1A5A5A4-49CE-4AAD-8AE7-9BC8C49104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111" name="矩形 110">
                          <a:extLst>
                            <a:ext uri="{FF2B5EF4-FFF2-40B4-BE49-F238E27FC236}">
                              <a16:creationId xmlns:a16="http://schemas.microsoft.com/office/drawing/2014/main" id="{BC5FB12B-117B-4553-B31C-BF8DE2C77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矩形: 圆角 111">
                          <a:extLst>
                            <a:ext uri="{FF2B5EF4-FFF2-40B4-BE49-F238E27FC236}">
                              <a16:creationId xmlns:a16="http://schemas.microsoft.com/office/drawing/2014/main" id="{8A42FC12-6525-4ABC-BDA8-3C3C67640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矩形: 圆角 112">
                          <a:extLst>
                            <a:ext uri="{FF2B5EF4-FFF2-40B4-BE49-F238E27FC236}">
                              <a16:creationId xmlns:a16="http://schemas.microsoft.com/office/drawing/2014/main" id="{BBF7808A-50A4-407B-BB10-DD1543DB62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8C61F99C-5BC7-44BD-A6CD-4A8C8FDEC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文本框 114">
                          <a:extLst>
                            <a:ext uri="{FF2B5EF4-FFF2-40B4-BE49-F238E27FC236}">
                              <a16:creationId xmlns:a16="http://schemas.microsoft.com/office/drawing/2014/main" id="{3AE9D25C-9C6A-4742-A506-B627247975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110" name="文本框 109">
                        <a:extLst>
                          <a:ext uri="{FF2B5EF4-FFF2-40B4-BE49-F238E27FC236}">
                            <a16:creationId xmlns:a16="http://schemas.microsoft.com/office/drawing/2014/main" id="{72AB62A1-3106-4EDC-A200-056D1C851E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5E5E91C4-200E-448A-BD30-A36B75FFC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4" name="直接箭头连接符 103">
                      <a:extLst>
                        <a:ext uri="{FF2B5EF4-FFF2-40B4-BE49-F238E27FC236}">
                          <a16:creationId xmlns:a16="http://schemas.microsoft.com/office/drawing/2014/main" id="{5DD579EF-C247-47B7-B1CE-4D87CE6B9187}"/>
                        </a:ext>
                      </a:extLst>
                    </p:cNvPr>
                    <p:cNvCxnSpPr>
                      <a:stCxn id="111" idx="2"/>
                      <a:endCxn id="103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直接箭头连接符 104">
                      <a:extLst>
                        <a:ext uri="{FF2B5EF4-FFF2-40B4-BE49-F238E27FC236}">
                          <a16:creationId xmlns:a16="http://schemas.microsoft.com/office/drawing/2014/main" id="{1B02CD41-B753-472A-83DB-1B942FF71DE2}"/>
                        </a:ext>
                      </a:extLst>
                    </p:cNvPr>
                    <p:cNvCxnSpPr>
                      <a:stCxn id="111" idx="2"/>
                      <a:endCxn id="101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箭头连接符 105">
                      <a:extLst>
                        <a:ext uri="{FF2B5EF4-FFF2-40B4-BE49-F238E27FC236}">
                          <a16:creationId xmlns:a16="http://schemas.microsoft.com/office/drawing/2014/main" id="{57E6182F-7FD7-4B17-8246-E1A1722657AE}"/>
                        </a:ext>
                      </a:extLst>
                    </p:cNvPr>
                    <p:cNvCxnSpPr>
                      <a:stCxn id="116" idx="2"/>
                      <a:endCxn id="103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3" name="图片 142">
                  <a:extLst>
                    <a:ext uri="{FF2B5EF4-FFF2-40B4-BE49-F238E27FC236}">
                      <a16:creationId xmlns:a16="http://schemas.microsoft.com/office/drawing/2014/main" id="{2D7742D9-BCBF-43BC-AB35-EB7918F44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379" y="5531726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5645EC2D-F84D-47A9-8900-6B56C010DD53}"/>
                  </a:ext>
                </a:extLst>
              </p:cNvPr>
              <p:cNvSpPr txBox="1"/>
              <p:nvPr/>
            </p:nvSpPr>
            <p:spPr>
              <a:xfrm>
                <a:off x="699713" y="3939430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FA4276B-E586-4B7F-B5A9-1CF102B2B29F}"/>
                  </a:ext>
                </a:extLst>
              </p:cNvPr>
              <p:cNvSpPr txBox="1"/>
              <p:nvPr/>
            </p:nvSpPr>
            <p:spPr>
              <a:xfrm>
                <a:off x="4978400" y="1666685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5C14469-C4C8-4C44-A71A-0AB7F32FE363}"/>
                  </a:ext>
                </a:extLst>
              </p:cNvPr>
              <p:cNvSpPr txBox="1"/>
              <p:nvPr/>
            </p:nvSpPr>
            <p:spPr>
              <a:xfrm>
                <a:off x="4979956" y="4182134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sp>
          <p:nvSpPr>
            <p:cNvPr id="153" name="云形 152">
              <a:extLst>
                <a:ext uri="{FF2B5EF4-FFF2-40B4-BE49-F238E27FC236}">
                  <a16:creationId xmlns:a16="http://schemas.microsoft.com/office/drawing/2014/main" id="{C5D4A2DF-65BA-40BB-AAFA-D0C6C20BD865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72061F4-A4DC-49BC-9CB0-69FACEE780CE}"/>
                </a:ext>
              </a:extLst>
            </p:cNvPr>
            <p:cNvCxnSpPr>
              <a:cxnSpLocks/>
              <a:stCxn id="76" idx="2"/>
              <a:endCxn id="153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09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模块与组件</a:t>
            </a:r>
            <a:r>
              <a:rPr lang="en-US" altLang="zh-CN" sz="3600" dirty="0"/>
              <a:t>—Master</a:t>
            </a:r>
            <a:r>
              <a:rPr lang="zh-CN" altLang="en-US" sz="3600" dirty="0"/>
              <a:t>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kube-apiserver</a:t>
            </a:r>
            <a:r>
              <a:rPr lang="en-US" altLang="zh-CN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负责提供</a:t>
            </a:r>
            <a:r>
              <a:rPr lang="en-US" altLang="zh-CN" dirty="0"/>
              <a:t>k8s API</a:t>
            </a:r>
            <a:r>
              <a:rPr lang="zh-CN" altLang="en-US" dirty="0"/>
              <a:t>服务，是集群控制的入口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 altLang="zh-CN" dirty="0"/>
              <a:t>Pod</a:t>
            </a:r>
            <a:r>
              <a:rPr lang="zh-CN" altLang="en-US" dirty="0"/>
              <a:t>进行监督与调度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-controller-manager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各种资源的自动化控制中心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etcd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保存集群数据的高可用和一致性</a:t>
            </a:r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DB	</a:t>
            </a:r>
            <a:endParaRPr lang="zh-CN" altLang="en-US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4C88186-BB14-47A9-8CC7-533B74F02826}"/>
              </a:ext>
            </a:extLst>
          </p:cNvPr>
          <p:cNvGrpSpPr/>
          <p:nvPr/>
        </p:nvGrpSpPr>
        <p:grpSpPr>
          <a:xfrm>
            <a:off x="830400" y="1889997"/>
            <a:ext cx="7620758" cy="4900062"/>
            <a:chOff x="830400" y="1889997"/>
            <a:chExt cx="7620758" cy="4900062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6ECFC031-C427-444B-8386-4CAA195FD73E}"/>
                </a:ext>
              </a:extLst>
            </p:cNvPr>
            <p:cNvGrpSpPr/>
            <p:nvPr/>
          </p:nvGrpSpPr>
          <p:grpSpPr>
            <a:xfrm>
              <a:off x="830400" y="1889997"/>
              <a:ext cx="7620758" cy="4900062"/>
              <a:chOff x="633974" y="1666685"/>
              <a:chExt cx="7620758" cy="4900062"/>
            </a:xfrm>
          </p:grpSpPr>
          <p:sp>
            <p:nvSpPr>
              <p:cNvPr id="12" name="流程图: 决策 11">
                <a:extLst>
                  <a:ext uri="{FF2B5EF4-FFF2-40B4-BE49-F238E27FC236}">
                    <a16:creationId xmlns:a16="http://schemas.microsoft.com/office/drawing/2014/main" id="{ABBFED00-8EC3-46DE-A26E-DEFDB792062F}"/>
                  </a:ext>
                </a:extLst>
              </p:cNvPr>
              <p:cNvSpPr/>
              <p:nvPr/>
            </p:nvSpPr>
            <p:spPr>
              <a:xfrm>
                <a:off x="1560407" y="3446686"/>
                <a:ext cx="1479551" cy="64633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kubuctl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303F0A0-E4CA-4545-9D01-07E1C1F70C08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>
              <a:xfrm>
                <a:off x="2300183" y="4093017"/>
                <a:ext cx="0" cy="57130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572972F0-D351-4DFF-BE84-BB630F631A88}"/>
                  </a:ext>
                </a:extLst>
              </p:cNvPr>
              <p:cNvGrpSpPr/>
              <p:nvPr/>
            </p:nvGrpSpPr>
            <p:grpSpPr>
              <a:xfrm>
                <a:off x="633974" y="4331441"/>
                <a:ext cx="3190240" cy="1964267"/>
                <a:chOff x="785706" y="3014134"/>
                <a:chExt cx="3190240" cy="1964267"/>
              </a:xfrm>
              <a:noFill/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7434F1C1-22A0-457F-902F-56A28D2C9AC1}"/>
                    </a:ext>
                  </a:extLst>
                </p:cNvPr>
                <p:cNvSpPr/>
                <p:nvPr/>
              </p:nvSpPr>
              <p:spPr>
                <a:xfrm>
                  <a:off x="785706" y="3014134"/>
                  <a:ext cx="3190240" cy="196426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8DDA27C6-64C6-447C-AD9E-8A30B9AE28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4259" y="3089357"/>
                  <a:ext cx="332700" cy="322812"/>
                </a:xfrm>
                <a:prstGeom prst="rect">
                  <a:avLst/>
                </a:prstGeom>
                <a:grpFill/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E52877B-FF8B-4F98-BD43-0887CE289B95}"/>
                    </a:ext>
                  </a:extLst>
                </p:cNvPr>
                <p:cNvSpPr/>
                <p:nvPr/>
              </p:nvSpPr>
              <p:spPr>
                <a:xfrm>
                  <a:off x="1965674" y="3347010"/>
                  <a:ext cx="972482" cy="59824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API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server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564BDC6-C5CD-4C08-BC14-97CED01B5133}"/>
                    </a:ext>
                  </a:extLst>
                </p:cNvPr>
                <p:cNvSpPr/>
                <p:nvPr/>
              </p:nvSpPr>
              <p:spPr>
                <a:xfrm>
                  <a:off x="98933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controller-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manager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BD306AC-2754-4FBC-8A87-5D83D2C76BB1}"/>
                    </a:ext>
                  </a:extLst>
                </p:cNvPr>
                <p:cNvSpPr/>
                <p:nvPr/>
              </p:nvSpPr>
              <p:spPr>
                <a:xfrm>
                  <a:off x="247760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scheduler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A5EE9A91-CC95-4608-A82F-ACCE588A7BD6}"/>
                    </a:ext>
                  </a:extLst>
                </p:cNvPr>
                <p:cNvCxnSpPr>
                  <a:stCxn id="16" idx="0"/>
                  <a:endCxn id="11" idx="4"/>
                </p:cNvCxnSpPr>
                <p:nvPr/>
              </p:nvCxnSpPr>
              <p:spPr>
                <a:xfrm rot="5400000" flipH="1" flipV="1">
                  <a:off x="1827737" y="3769785"/>
                  <a:ext cx="448710" cy="79964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6033D04-9D66-4E88-A5A6-1134ACF33931}"/>
                    </a:ext>
                  </a:extLst>
                </p:cNvPr>
                <p:cNvCxnSpPr>
                  <a:stCxn id="17" idx="0"/>
                  <a:endCxn id="11" idx="4"/>
                </p:cNvCxnSpPr>
                <p:nvPr/>
              </p:nvCxnSpPr>
              <p:spPr>
                <a:xfrm rot="16200000" flipV="1">
                  <a:off x="2571873" y="3825294"/>
                  <a:ext cx="448710" cy="68862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DEA817AE-4A7B-4182-95B1-6A42983AABD6}"/>
                    </a:ext>
                  </a:extLst>
                </p:cNvPr>
                <p:cNvSpPr/>
                <p:nvPr/>
              </p:nvSpPr>
              <p:spPr>
                <a:xfrm>
                  <a:off x="989330" y="3421774"/>
                  <a:ext cx="508889" cy="448711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etcd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515648F3-9E27-497E-AFF7-2CB446FE5894}"/>
                    </a:ext>
                  </a:extLst>
                </p:cNvPr>
                <p:cNvCxnSpPr>
                  <a:stCxn id="23" idx="4"/>
                  <a:endCxn id="11" idx="2"/>
                </p:cNvCxnSpPr>
                <p:nvPr/>
              </p:nvCxnSpPr>
              <p:spPr>
                <a:xfrm>
                  <a:off x="1498219" y="3646130"/>
                  <a:ext cx="467455" cy="1"/>
                </a:xfrm>
                <a:prstGeom prst="straightConnector1">
                  <a:avLst/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DFDBADB1-3297-4454-9A56-540F6FC0BF3A}"/>
                  </a:ext>
                </a:extLst>
              </p:cNvPr>
              <p:cNvCxnSpPr>
                <a:stCxn id="39" idx="1"/>
                <a:endCxn id="11" idx="6"/>
              </p:cNvCxnSpPr>
              <p:nvPr/>
            </p:nvCxnSpPr>
            <p:spPr>
              <a:xfrm rot="10800000" flipV="1">
                <a:off x="2786425" y="3777232"/>
                <a:ext cx="2291631" cy="1186205"/>
              </a:xfrm>
              <a:prstGeom prst="bentConnector3">
                <a:avLst>
                  <a:gd name="adj1" fmla="val 31675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E7B1194E-35B7-46A5-BAAB-68F8055827E2}"/>
                  </a:ext>
                </a:extLst>
              </p:cNvPr>
              <p:cNvCxnSpPr>
                <a:cxnSpLocks/>
                <a:stCxn id="101" idx="1"/>
                <a:endCxn id="11" idx="6"/>
              </p:cNvCxnSpPr>
              <p:nvPr/>
            </p:nvCxnSpPr>
            <p:spPr>
              <a:xfrm rot="10800000">
                <a:off x="2786425" y="4963439"/>
                <a:ext cx="2322365" cy="1339651"/>
              </a:xfrm>
              <a:prstGeom prst="bentConnector3">
                <a:avLst>
                  <a:gd name="adj1" fmla="val 32501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E066DC86-21BF-4E87-840C-A51F3148B884}"/>
                  </a:ext>
                </a:extLst>
              </p:cNvPr>
              <p:cNvGrpSpPr/>
              <p:nvPr/>
            </p:nvGrpSpPr>
            <p:grpSpPr>
              <a:xfrm>
                <a:off x="4868660" y="2076624"/>
                <a:ext cx="3355338" cy="1964267"/>
                <a:chOff x="5058313" y="1867689"/>
                <a:chExt cx="3355338" cy="1964267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95AC1F7-A2C0-4DF3-9BBB-C2FC648541AB}"/>
                    </a:ext>
                  </a:extLst>
                </p:cNvPr>
                <p:cNvGrpSpPr/>
                <p:nvPr/>
              </p:nvGrpSpPr>
              <p:grpSpPr>
                <a:xfrm>
                  <a:off x="5058313" y="1867689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61" name="直接箭头连接符 60">
                    <a:extLst>
                      <a:ext uri="{FF2B5EF4-FFF2-40B4-BE49-F238E27FC236}">
                        <a16:creationId xmlns:a16="http://schemas.microsoft.com/office/drawing/2014/main" id="{1A5BEBD4-9C54-430B-BA06-4E8D3C27CE06}"/>
                      </a:ext>
                    </a:extLst>
                  </p:cNvPr>
                  <p:cNvCxnSpPr>
                    <a:cxnSpLocks/>
                    <a:stCxn id="39" idx="0"/>
                    <a:endCxn id="35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32E4E743-8540-42C0-BCC5-98A54757B6B9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6" name="矩形: 圆角 5">
                      <a:extLst>
                        <a:ext uri="{FF2B5EF4-FFF2-40B4-BE49-F238E27FC236}">
                          <a16:creationId xmlns:a16="http://schemas.microsoft.com/office/drawing/2014/main" id="{0CDF62BA-2CEE-4AC0-B8AD-6FAA2022A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B79007F0-7DB6-49D2-8B25-BC97C1FD2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94" name="组合 93">
                      <a:extLst>
                        <a:ext uri="{FF2B5EF4-FFF2-40B4-BE49-F238E27FC236}">
                          <a16:creationId xmlns:a16="http://schemas.microsoft.com/office/drawing/2014/main" id="{5AF5382F-3F93-4C95-AA2D-E0CB267C19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34" name="矩形 33">
                        <a:extLst>
                          <a:ext uri="{FF2B5EF4-FFF2-40B4-BE49-F238E27FC236}">
                            <a16:creationId xmlns:a16="http://schemas.microsoft.com/office/drawing/2014/main" id="{8BCEE138-C1C4-4D5C-9C79-49A82BEBF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54" name="组合 53">
                        <a:extLst>
                          <a:ext uri="{FF2B5EF4-FFF2-40B4-BE49-F238E27FC236}">
                            <a16:creationId xmlns:a16="http://schemas.microsoft.com/office/drawing/2014/main" id="{C87F404E-07AC-4F8B-B496-7D4A1F7ED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35" name="矩形 34">
                          <a:extLst>
                            <a:ext uri="{FF2B5EF4-FFF2-40B4-BE49-F238E27FC236}">
                              <a16:creationId xmlns:a16="http://schemas.microsoft.com/office/drawing/2014/main" id="{916E207B-CA87-4510-BE4A-84F088193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1" name="矩形: 圆角 40">
                          <a:extLst>
                            <a:ext uri="{FF2B5EF4-FFF2-40B4-BE49-F238E27FC236}">
                              <a16:creationId xmlns:a16="http://schemas.microsoft.com/office/drawing/2014/main" id="{FEB8F1A0-4398-49F9-9580-F896ED59E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矩形: 圆角 45">
                          <a:extLst>
                            <a:ext uri="{FF2B5EF4-FFF2-40B4-BE49-F238E27FC236}">
                              <a16:creationId xmlns:a16="http://schemas.microsoft.com/office/drawing/2014/main" id="{6654F112-DC38-46EA-8FDE-6733B4D340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055A877B-3BD3-4667-8082-35443CD4D9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53" name="组合 52">
                        <a:extLst>
                          <a:ext uri="{FF2B5EF4-FFF2-40B4-BE49-F238E27FC236}">
                            <a16:creationId xmlns:a16="http://schemas.microsoft.com/office/drawing/2014/main" id="{85205082-1AC3-4E69-A5D1-7DDB6EA7DF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36" name="矩形 35">
                          <a:extLst>
                            <a:ext uri="{FF2B5EF4-FFF2-40B4-BE49-F238E27FC236}">
                              <a16:creationId xmlns:a16="http://schemas.microsoft.com/office/drawing/2014/main" id="{358D6760-4FA5-40C3-9EE3-7AE9A71D60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7" name="矩形: 圆角 46">
                          <a:extLst>
                            <a:ext uri="{FF2B5EF4-FFF2-40B4-BE49-F238E27FC236}">
                              <a16:creationId xmlns:a16="http://schemas.microsoft.com/office/drawing/2014/main" id="{4126BA51-3451-4D5D-A20A-C09AACA56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矩形: 圆角 47">
                          <a:extLst>
                            <a:ext uri="{FF2B5EF4-FFF2-40B4-BE49-F238E27FC236}">
                              <a16:creationId xmlns:a16="http://schemas.microsoft.com/office/drawing/2014/main" id="{C8118A11-CEE2-4593-B425-23873CB21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矩形: 圆角 48">
                          <a:extLst>
                            <a:ext uri="{FF2B5EF4-FFF2-40B4-BE49-F238E27FC236}">
                              <a16:creationId xmlns:a16="http://schemas.microsoft.com/office/drawing/2014/main" id="{A52B036C-4B6D-4045-8828-71202B0FD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F5B18C0D-765B-4539-86F3-B9DEA0175B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52" name="文本框 51">
                        <a:extLst>
                          <a:ext uri="{FF2B5EF4-FFF2-40B4-BE49-F238E27FC236}">
                            <a16:creationId xmlns:a16="http://schemas.microsoft.com/office/drawing/2014/main" id="{1D7E909A-16BA-46F5-B5B4-751190B654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8503B8BE-8D2B-4234-8E96-02EDDF8A9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7" name="直接箭头连接符 86">
                      <a:extLst>
                        <a:ext uri="{FF2B5EF4-FFF2-40B4-BE49-F238E27FC236}">
                          <a16:creationId xmlns:a16="http://schemas.microsoft.com/office/drawing/2014/main" id="{C85BF826-02DE-4487-9B90-3F5DC8E9C5BB}"/>
                        </a:ext>
                      </a:extLst>
                    </p:cNvPr>
                    <p:cNvCxnSpPr>
                      <a:stCxn id="36" idx="2"/>
                      <a:endCxn id="76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箭头连接符 88">
                      <a:extLst>
                        <a:ext uri="{FF2B5EF4-FFF2-40B4-BE49-F238E27FC236}">
                          <a16:creationId xmlns:a16="http://schemas.microsoft.com/office/drawing/2014/main" id="{B1A896C3-1D29-40C7-80DE-A5B9C3EE64C9}"/>
                        </a:ext>
                      </a:extLst>
                    </p:cNvPr>
                    <p:cNvCxnSpPr>
                      <a:stCxn id="36" idx="2"/>
                      <a:endCxn id="39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箭头连接符 90">
                      <a:extLst>
                        <a:ext uri="{FF2B5EF4-FFF2-40B4-BE49-F238E27FC236}">
                          <a16:creationId xmlns:a16="http://schemas.microsoft.com/office/drawing/2014/main" id="{549A0172-ED6F-4A69-B3AF-FE64CF53F050}"/>
                        </a:ext>
                      </a:extLst>
                    </p:cNvPr>
                    <p:cNvCxnSpPr>
                      <a:stCxn id="35" idx="2"/>
                      <a:endCxn id="76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2" name="图片 141">
                  <a:extLst>
                    <a:ext uri="{FF2B5EF4-FFF2-40B4-BE49-F238E27FC236}">
                      <a16:creationId xmlns:a16="http://schemas.microsoft.com/office/drawing/2014/main" id="{B53961EF-342B-4DFE-85D6-381B93A13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645" y="3002541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488D770B-C721-4294-97FA-89C6D6060CCC}"/>
                  </a:ext>
                </a:extLst>
              </p:cNvPr>
              <p:cNvGrpSpPr/>
              <p:nvPr/>
            </p:nvGrpSpPr>
            <p:grpSpPr>
              <a:xfrm>
                <a:off x="4899394" y="4602480"/>
                <a:ext cx="3355338" cy="1964267"/>
                <a:chOff x="5089047" y="4393545"/>
                <a:chExt cx="3355338" cy="196426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BF445ADF-9846-46CD-B521-C62E8A776333}"/>
                    </a:ext>
                  </a:extLst>
                </p:cNvPr>
                <p:cNvGrpSpPr/>
                <p:nvPr/>
              </p:nvGrpSpPr>
              <p:grpSpPr>
                <a:xfrm>
                  <a:off x="5089047" y="4393545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4CAACB56-0F20-44C4-9FE0-1F49AB8D8FF8}"/>
                      </a:ext>
                    </a:extLst>
                  </p:cNvPr>
                  <p:cNvCxnSpPr>
                    <a:cxnSpLocks/>
                    <a:stCxn id="101" idx="0"/>
                    <a:endCxn id="116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70207029-57C7-475B-9CDD-5FE835F0F99E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100" name="矩形: 圆角 99">
                      <a:extLst>
                        <a:ext uri="{FF2B5EF4-FFF2-40B4-BE49-F238E27FC236}">
                          <a16:creationId xmlns:a16="http://schemas.microsoft.com/office/drawing/2014/main" id="{CF5D1630-15A2-4461-AEA4-F7DA20DE2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9995C20E-B93D-437B-82C7-4A04F66E3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2" name="组合 101">
                      <a:extLst>
                        <a:ext uri="{FF2B5EF4-FFF2-40B4-BE49-F238E27FC236}">
                          <a16:creationId xmlns:a16="http://schemas.microsoft.com/office/drawing/2014/main" id="{5D1095FD-4BF7-47EF-B608-2AEF9E3F8C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107" name="矩形 106">
                        <a:extLst>
                          <a:ext uri="{FF2B5EF4-FFF2-40B4-BE49-F238E27FC236}">
                            <a16:creationId xmlns:a16="http://schemas.microsoft.com/office/drawing/2014/main" id="{62D8877C-CCE5-4168-A567-FBB6D7E59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08" name="组合 107">
                        <a:extLst>
                          <a:ext uri="{FF2B5EF4-FFF2-40B4-BE49-F238E27FC236}">
                            <a16:creationId xmlns:a16="http://schemas.microsoft.com/office/drawing/2014/main" id="{D14182CC-FE40-4C54-874E-D776E4AEA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116" name="矩形 115">
                          <a:extLst>
                            <a:ext uri="{FF2B5EF4-FFF2-40B4-BE49-F238E27FC236}">
                              <a16:creationId xmlns:a16="http://schemas.microsoft.com/office/drawing/2014/main" id="{6D7C717B-B1A3-49C8-A641-DDD4C3274E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7" name="矩形: 圆角 116">
                          <a:extLst>
                            <a:ext uri="{FF2B5EF4-FFF2-40B4-BE49-F238E27FC236}">
                              <a16:creationId xmlns:a16="http://schemas.microsoft.com/office/drawing/2014/main" id="{AA00D6A2-8099-48E9-AB58-ED4B93C90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矩形: 圆角 117">
                          <a:extLst>
                            <a:ext uri="{FF2B5EF4-FFF2-40B4-BE49-F238E27FC236}">
                              <a16:creationId xmlns:a16="http://schemas.microsoft.com/office/drawing/2014/main" id="{EF4BB232-CE41-4B22-8149-427403FB58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文本框 118">
                          <a:extLst>
                            <a:ext uri="{FF2B5EF4-FFF2-40B4-BE49-F238E27FC236}">
                              <a16:creationId xmlns:a16="http://schemas.microsoft.com/office/drawing/2014/main" id="{9FCCF53F-5B68-4EF0-A44E-D785F8F2A48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109" name="组合 108">
                        <a:extLst>
                          <a:ext uri="{FF2B5EF4-FFF2-40B4-BE49-F238E27FC236}">
                            <a16:creationId xmlns:a16="http://schemas.microsoft.com/office/drawing/2014/main" id="{C1A5A5A4-49CE-4AAD-8AE7-9BC8C49104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111" name="矩形 110">
                          <a:extLst>
                            <a:ext uri="{FF2B5EF4-FFF2-40B4-BE49-F238E27FC236}">
                              <a16:creationId xmlns:a16="http://schemas.microsoft.com/office/drawing/2014/main" id="{BC5FB12B-117B-4553-B31C-BF8DE2C77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矩形: 圆角 111">
                          <a:extLst>
                            <a:ext uri="{FF2B5EF4-FFF2-40B4-BE49-F238E27FC236}">
                              <a16:creationId xmlns:a16="http://schemas.microsoft.com/office/drawing/2014/main" id="{8A42FC12-6525-4ABC-BDA8-3C3C67640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矩形: 圆角 112">
                          <a:extLst>
                            <a:ext uri="{FF2B5EF4-FFF2-40B4-BE49-F238E27FC236}">
                              <a16:creationId xmlns:a16="http://schemas.microsoft.com/office/drawing/2014/main" id="{BBF7808A-50A4-407B-BB10-DD1543DB62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8C61F99C-5BC7-44BD-A6CD-4A8C8FDEC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文本框 114">
                          <a:extLst>
                            <a:ext uri="{FF2B5EF4-FFF2-40B4-BE49-F238E27FC236}">
                              <a16:creationId xmlns:a16="http://schemas.microsoft.com/office/drawing/2014/main" id="{3AE9D25C-9C6A-4742-A506-B627247975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110" name="文本框 109">
                        <a:extLst>
                          <a:ext uri="{FF2B5EF4-FFF2-40B4-BE49-F238E27FC236}">
                            <a16:creationId xmlns:a16="http://schemas.microsoft.com/office/drawing/2014/main" id="{72AB62A1-3106-4EDC-A200-056D1C851E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5E5E91C4-200E-448A-BD30-A36B75FFC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4" name="直接箭头连接符 103">
                      <a:extLst>
                        <a:ext uri="{FF2B5EF4-FFF2-40B4-BE49-F238E27FC236}">
                          <a16:creationId xmlns:a16="http://schemas.microsoft.com/office/drawing/2014/main" id="{5DD579EF-C247-47B7-B1CE-4D87CE6B9187}"/>
                        </a:ext>
                      </a:extLst>
                    </p:cNvPr>
                    <p:cNvCxnSpPr>
                      <a:stCxn id="111" idx="2"/>
                      <a:endCxn id="103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直接箭头连接符 104">
                      <a:extLst>
                        <a:ext uri="{FF2B5EF4-FFF2-40B4-BE49-F238E27FC236}">
                          <a16:creationId xmlns:a16="http://schemas.microsoft.com/office/drawing/2014/main" id="{1B02CD41-B753-472A-83DB-1B942FF71DE2}"/>
                        </a:ext>
                      </a:extLst>
                    </p:cNvPr>
                    <p:cNvCxnSpPr>
                      <a:stCxn id="111" idx="2"/>
                      <a:endCxn id="101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箭头连接符 105">
                      <a:extLst>
                        <a:ext uri="{FF2B5EF4-FFF2-40B4-BE49-F238E27FC236}">
                          <a16:creationId xmlns:a16="http://schemas.microsoft.com/office/drawing/2014/main" id="{57E6182F-7FD7-4B17-8246-E1A1722657AE}"/>
                        </a:ext>
                      </a:extLst>
                    </p:cNvPr>
                    <p:cNvCxnSpPr>
                      <a:stCxn id="116" idx="2"/>
                      <a:endCxn id="103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3" name="图片 142">
                  <a:extLst>
                    <a:ext uri="{FF2B5EF4-FFF2-40B4-BE49-F238E27FC236}">
                      <a16:creationId xmlns:a16="http://schemas.microsoft.com/office/drawing/2014/main" id="{2D7742D9-BCBF-43BC-AB35-EB7918F44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379" y="5531726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5645EC2D-F84D-47A9-8900-6B56C010DD53}"/>
                  </a:ext>
                </a:extLst>
              </p:cNvPr>
              <p:cNvSpPr txBox="1"/>
              <p:nvPr/>
            </p:nvSpPr>
            <p:spPr>
              <a:xfrm>
                <a:off x="699713" y="3939430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FA4276B-E586-4B7F-B5A9-1CF102B2B29F}"/>
                  </a:ext>
                </a:extLst>
              </p:cNvPr>
              <p:cNvSpPr txBox="1"/>
              <p:nvPr/>
            </p:nvSpPr>
            <p:spPr>
              <a:xfrm>
                <a:off x="4978400" y="1666685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5C14469-C4C8-4C44-A71A-0AB7F32FE363}"/>
                  </a:ext>
                </a:extLst>
              </p:cNvPr>
              <p:cNvSpPr txBox="1"/>
              <p:nvPr/>
            </p:nvSpPr>
            <p:spPr>
              <a:xfrm>
                <a:off x="4979956" y="4182134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sp>
          <p:nvSpPr>
            <p:cNvPr id="153" name="云形 152">
              <a:extLst>
                <a:ext uri="{FF2B5EF4-FFF2-40B4-BE49-F238E27FC236}">
                  <a16:creationId xmlns:a16="http://schemas.microsoft.com/office/drawing/2014/main" id="{C5D4A2DF-65BA-40BB-AAFA-D0C6C20BD865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72061F4-A4DC-49BC-9CB0-69FACEE780CE}"/>
                </a:ext>
              </a:extLst>
            </p:cNvPr>
            <p:cNvCxnSpPr>
              <a:cxnSpLocks/>
              <a:stCxn id="76" idx="2"/>
              <a:endCxn id="153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61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模块与组件</a:t>
            </a:r>
            <a:r>
              <a:rPr lang="en-US" altLang="zh-CN" sz="3600" dirty="0"/>
              <a:t>—Node</a:t>
            </a:r>
            <a:r>
              <a:rPr lang="zh-CN" altLang="en-US" sz="3600" dirty="0"/>
              <a:t>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4625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Kubelet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负责容器的创建、启停，与</a:t>
            </a:r>
            <a:r>
              <a:rPr lang="en-US" altLang="zh-CN" dirty="0"/>
              <a:t>API server</a:t>
            </a:r>
            <a:r>
              <a:rPr lang="zh-CN" altLang="en-US" dirty="0"/>
              <a:t>通信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-proxy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每个节点上运行的网络代理，维护节点网络规则。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Container runtime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是负责运行容器的软件，如</a:t>
            </a:r>
            <a:r>
              <a:rPr lang="en-US" altLang="zh-CN" dirty="0"/>
              <a:t>docker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4C88186-BB14-47A9-8CC7-533B74F02826}"/>
              </a:ext>
            </a:extLst>
          </p:cNvPr>
          <p:cNvGrpSpPr/>
          <p:nvPr/>
        </p:nvGrpSpPr>
        <p:grpSpPr>
          <a:xfrm>
            <a:off x="830400" y="1889997"/>
            <a:ext cx="7620758" cy="4900062"/>
            <a:chOff x="830400" y="1889997"/>
            <a:chExt cx="7620758" cy="4900062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6ECFC031-C427-444B-8386-4CAA195FD73E}"/>
                </a:ext>
              </a:extLst>
            </p:cNvPr>
            <p:cNvGrpSpPr/>
            <p:nvPr/>
          </p:nvGrpSpPr>
          <p:grpSpPr>
            <a:xfrm>
              <a:off x="830400" y="1889997"/>
              <a:ext cx="7620758" cy="4900062"/>
              <a:chOff x="633974" y="1666685"/>
              <a:chExt cx="7620758" cy="4900062"/>
            </a:xfrm>
          </p:grpSpPr>
          <p:sp>
            <p:nvSpPr>
              <p:cNvPr id="12" name="流程图: 决策 11">
                <a:extLst>
                  <a:ext uri="{FF2B5EF4-FFF2-40B4-BE49-F238E27FC236}">
                    <a16:creationId xmlns:a16="http://schemas.microsoft.com/office/drawing/2014/main" id="{ABBFED00-8EC3-46DE-A26E-DEFDB792062F}"/>
                  </a:ext>
                </a:extLst>
              </p:cNvPr>
              <p:cNvSpPr/>
              <p:nvPr/>
            </p:nvSpPr>
            <p:spPr>
              <a:xfrm>
                <a:off x="1560407" y="3446686"/>
                <a:ext cx="1479551" cy="64633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kubuctl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303F0A0-E4CA-4545-9D01-07E1C1F70C08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>
              <a:xfrm>
                <a:off x="2300183" y="4093017"/>
                <a:ext cx="0" cy="57130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572972F0-D351-4DFF-BE84-BB630F631A88}"/>
                  </a:ext>
                </a:extLst>
              </p:cNvPr>
              <p:cNvGrpSpPr/>
              <p:nvPr/>
            </p:nvGrpSpPr>
            <p:grpSpPr>
              <a:xfrm>
                <a:off x="633974" y="4331441"/>
                <a:ext cx="3190240" cy="1964267"/>
                <a:chOff x="785706" y="3014134"/>
                <a:chExt cx="3190240" cy="1964267"/>
              </a:xfrm>
              <a:noFill/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7434F1C1-22A0-457F-902F-56A28D2C9AC1}"/>
                    </a:ext>
                  </a:extLst>
                </p:cNvPr>
                <p:cNvSpPr/>
                <p:nvPr/>
              </p:nvSpPr>
              <p:spPr>
                <a:xfrm>
                  <a:off x="785706" y="3014134"/>
                  <a:ext cx="3190240" cy="196426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8DDA27C6-64C6-447C-AD9E-8A30B9AE28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4259" y="3089357"/>
                  <a:ext cx="332700" cy="322812"/>
                </a:xfrm>
                <a:prstGeom prst="rect">
                  <a:avLst/>
                </a:prstGeom>
                <a:grpFill/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E52877B-FF8B-4F98-BD43-0887CE289B95}"/>
                    </a:ext>
                  </a:extLst>
                </p:cNvPr>
                <p:cNvSpPr/>
                <p:nvPr/>
              </p:nvSpPr>
              <p:spPr>
                <a:xfrm>
                  <a:off x="1965674" y="3347010"/>
                  <a:ext cx="972482" cy="59824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API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server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564BDC6-C5CD-4C08-BC14-97CED01B5133}"/>
                    </a:ext>
                  </a:extLst>
                </p:cNvPr>
                <p:cNvSpPr/>
                <p:nvPr/>
              </p:nvSpPr>
              <p:spPr>
                <a:xfrm>
                  <a:off x="98933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controller-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manager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BD306AC-2754-4FBC-8A87-5D83D2C76BB1}"/>
                    </a:ext>
                  </a:extLst>
                </p:cNvPr>
                <p:cNvSpPr/>
                <p:nvPr/>
              </p:nvSpPr>
              <p:spPr>
                <a:xfrm>
                  <a:off x="247760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scheduler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A5EE9A91-CC95-4608-A82F-ACCE588A7BD6}"/>
                    </a:ext>
                  </a:extLst>
                </p:cNvPr>
                <p:cNvCxnSpPr>
                  <a:stCxn id="16" idx="0"/>
                  <a:endCxn id="11" idx="4"/>
                </p:cNvCxnSpPr>
                <p:nvPr/>
              </p:nvCxnSpPr>
              <p:spPr>
                <a:xfrm rot="5400000" flipH="1" flipV="1">
                  <a:off x="1827737" y="3769785"/>
                  <a:ext cx="448710" cy="79964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6033D04-9D66-4E88-A5A6-1134ACF33931}"/>
                    </a:ext>
                  </a:extLst>
                </p:cNvPr>
                <p:cNvCxnSpPr>
                  <a:stCxn id="17" idx="0"/>
                  <a:endCxn id="11" idx="4"/>
                </p:cNvCxnSpPr>
                <p:nvPr/>
              </p:nvCxnSpPr>
              <p:spPr>
                <a:xfrm rot="16200000" flipV="1">
                  <a:off x="2571873" y="3825294"/>
                  <a:ext cx="448710" cy="68862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DEA817AE-4A7B-4182-95B1-6A42983AABD6}"/>
                    </a:ext>
                  </a:extLst>
                </p:cNvPr>
                <p:cNvSpPr/>
                <p:nvPr/>
              </p:nvSpPr>
              <p:spPr>
                <a:xfrm>
                  <a:off x="989330" y="3421774"/>
                  <a:ext cx="508889" cy="448711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etcd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515648F3-9E27-497E-AFF7-2CB446FE5894}"/>
                    </a:ext>
                  </a:extLst>
                </p:cNvPr>
                <p:cNvCxnSpPr>
                  <a:stCxn id="23" idx="4"/>
                  <a:endCxn id="11" idx="2"/>
                </p:cNvCxnSpPr>
                <p:nvPr/>
              </p:nvCxnSpPr>
              <p:spPr>
                <a:xfrm>
                  <a:off x="1498219" y="3646130"/>
                  <a:ext cx="467455" cy="1"/>
                </a:xfrm>
                <a:prstGeom prst="straightConnector1">
                  <a:avLst/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DFDBADB1-3297-4454-9A56-540F6FC0BF3A}"/>
                  </a:ext>
                </a:extLst>
              </p:cNvPr>
              <p:cNvCxnSpPr>
                <a:stCxn id="39" idx="1"/>
                <a:endCxn id="11" idx="6"/>
              </p:cNvCxnSpPr>
              <p:nvPr/>
            </p:nvCxnSpPr>
            <p:spPr>
              <a:xfrm rot="10800000" flipV="1">
                <a:off x="2786425" y="3777232"/>
                <a:ext cx="2291631" cy="1186205"/>
              </a:xfrm>
              <a:prstGeom prst="bentConnector3">
                <a:avLst>
                  <a:gd name="adj1" fmla="val 31675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E7B1194E-35B7-46A5-BAAB-68F8055827E2}"/>
                  </a:ext>
                </a:extLst>
              </p:cNvPr>
              <p:cNvCxnSpPr>
                <a:cxnSpLocks/>
                <a:stCxn id="101" idx="1"/>
                <a:endCxn id="11" idx="6"/>
              </p:cNvCxnSpPr>
              <p:nvPr/>
            </p:nvCxnSpPr>
            <p:spPr>
              <a:xfrm rot="10800000">
                <a:off x="2786425" y="4963439"/>
                <a:ext cx="2322365" cy="1339651"/>
              </a:xfrm>
              <a:prstGeom prst="bentConnector3">
                <a:avLst>
                  <a:gd name="adj1" fmla="val 32501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E066DC86-21BF-4E87-840C-A51F3148B884}"/>
                  </a:ext>
                </a:extLst>
              </p:cNvPr>
              <p:cNvGrpSpPr/>
              <p:nvPr/>
            </p:nvGrpSpPr>
            <p:grpSpPr>
              <a:xfrm>
                <a:off x="4868660" y="2076624"/>
                <a:ext cx="3355338" cy="1964267"/>
                <a:chOff x="5058313" y="1867689"/>
                <a:chExt cx="3355338" cy="1964267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95AC1F7-A2C0-4DF3-9BBB-C2FC648541AB}"/>
                    </a:ext>
                  </a:extLst>
                </p:cNvPr>
                <p:cNvGrpSpPr/>
                <p:nvPr/>
              </p:nvGrpSpPr>
              <p:grpSpPr>
                <a:xfrm>
                  <a:off x="5058313" y="1867689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61" name="直接箭头连接符 60">
                    <a:extLst>
                      <a:ext uri="{FF2B5EF4-FFF2-40B4-BE49-F238E27FC236}">
                        <a16:creationId xmlns:a16="http://schemas.microsoft.com/office/drawing/2014/main" id="{1A5BEBD4-9C54-430B-BA06-4E8D3C27CE06}"/>
                      </a:ext>
                    </a:extLst>
                  </p:cNvPr>
                  <p:cNvCxnSpPr>
                    <a:cxnSpLocks/>
                    <a:stCxn id="39" idx="0"/>
                    <a:endCxn id="35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32E4E743-8540-42C0-BCC5-98A54757B6B9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6" name="矩形: 圆角 5">
                      <a:extLst>
                        <a:ext uri="{FF2B5EF4-FFF2-40B4-BE49-F238E27FC236}">
                          <a16:creationId xmlns:a16="http://schemas.microsoft.com/office/drawing/2014/main" id="{0CDF62BA-2CEE-4AC0-B8AD-6FAA2022A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B79007F0-7DB6-49D2-8B25-BC97C1FD2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94" name="组合 93">
                      <a:extLst>
                        <a:ext uri="{FF2B5EF4-FFF2-40B4-BE49-F238E27FC236}">
                          <a16:creationId xmlns:a16="http://schemas.microsoft.com/office/drawing/2014/main" id="{5AF5382F-3F93-4C95-AA2D-E0CB267C19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34" name="矩形 33">
                        <a:extLst>
                          <a:ext uri="{FF2B5EF4-FFF2-40B4-BE49-F238E27FC236}">
                            <a16:creationId xmlns:a16="http://schemas.microsoft.com/office/drawing/2014/main" id="{8BCEE138-C1C4-4D5C-9C79-49A82BEBF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54" name="组合 53">
                        <a:extLst>
                          <a:ext uri="{FF2B5EF4-FFF2-40B4-BE49-F238E27FC236}">
                            <a16:creationId xmlns:a16="http://schemas.microsoft.com/office/drawing/2014/main" id="{C87F404E-07AC-4F8B-B496-7D4A1F7ED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35" name="矩形 34">
                          <a:extLst>
                            <a:ext uri="{FF2B5EF4-FFF2-40B4-BE49-F238E27FC236}">
                              <a16:creationId xmlns:a16="http://schemas.microsoft.com/office/drawing/2014/main" id="{916E207B-CA87-4510-BE4A-84F088193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1" name="矩形: 圆角 40">
                          <a:extLst>
                            <a:ext uri="{FF2B5EF4-FFF2-40B4-BE49-F238E27FC236}">
                              <a16:creationId xmlns:a16="http://schemas.microsoft.com/office/drawing/2014/main" id="{FEB8F1A0-4398-49F9-9580-F896ED59E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矩形: 圆角 45">
                          <a:extLst>
                            <a:ext uri="{FF2B5EF4-FFF2-40B4-BE49-F238E27FC236}">
                              <a16:creationId xmlns:a16="http://schemas.microsoft.com/office/drawing/2014/main" id="{6654F112-DC38-46EA-8FDE-6733B4D340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055A877B-3BD3-4667-8082-35443CD4D9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53" name="组合 52">
                        <a:extLst>
                          <a:ext uri="{FF2B5EF4-FFF2-40B4-BE49-F238E27FC236}">
                            <a16:creationId xmlns:a16="http://schemas.microsoft.com/office/drawing/2014/main" id="{85205082-1AC3-4E69-A5D1-7DDB6EA7DF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36" name="矩形 35">
                          <a:extLst>
                            <a:ext uri="{FF2B5EF4-FFF2-40B4-BE49-F238E27FC236}">
                              <a16:creationId xmlns:a16="http://schemas.microsoft.com/office/drawing/2014/main" id="{358D6760-4FA5-40C3-9EE3-7AE9A71D60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7" name="矩形: 圆角 46">
                          <a:extLst>
                            <a:ext uri="{FF2B5EF4-FFF2-40B4-BE49-F238E27FC236}">
                              <a16:creationId xmlns:a16="http://schemas.microsoft.com/office/drawing/2014/main" id="{4126BA51-3451-4D5D-A20A-C09AACA56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矩形: 圆角 47">
                          <a:extLst>
                            <a:ext uri="{FF2B5EF4-FFF2-40B4-BE49-F238E27FC236}">
                              <a16:creationId xmlns:a16="http://schemas.microsoft.com/office/drawing/2014/main" id="{C8118A11-CEE2-4593-B425-23873CB21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矩形: 圆角 48">
                          <a:extLst>
                            <a:ext uri="{FF2B5EF4-FFF2-40B4-BE49-F238E27FC236}">
                              <a16:creationId xmlns:a16="http://schemas.microsoft.com/office/drawing/2014/main" id="{A52B036C-4B6D-4045-8828-71202B0FD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F5B18C0D-765B-4539-86F3-B9DEA0175B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52" name="文本框 51">
                        <a:extLst>
                          <a:ext uri="{FF2B5EF4-FFF2-40B4-BE49-F238E27FC236}">
                            <a16:creationId xmlns:a16="http://schemas.microsoft.com/office/drawing/2014/main" id="{1D7E909A-16BA-46F5-B5B4-751190B654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8503B8BE-8D2B-4234-8E96-02EDDF8A9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7" name="直接箭头连接符 86">
                      <a:extLst>
                        <a:ext uri="{FF2B5EF4-FFF2-40B4-BE49-F238E27FC236}">
                          <a16:creationId xmlns:a16="http://schemas.microsoft.com/office/drawing/2014/main" id="{C85BF826-02DE-4487-9B90-3F5DC8E9C5BB}"/>
                        </a:ext>
                      </a:extLst>
                    </p:cNvPr>
                    <p:cNvCxnSpPr>
                      <a:stCxn id="36" idx="2"/>
                      <a:endCxn id="76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箭头连接符 88">
                      <a:extLst>
                        <a:ext uri="{FF2B5EF4-FFF2-40B4-BE49-F238E27FC236}">
                          <a16:creationId xmlns:a16="http://schemas.microsoft.com/office/drawing/2014/main" id="{B1A896C3-1D29-40C7-80DE-A5B9C3EE64C9}"/>
                        </a:ext>
                      </a:extLst>
                    </p:cNvPr>
                    <p:cNvCxnSpPr>
                      <a:stCxn id="36" idx="2"/>
                      <a:endCxn id="39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箭头连接符 90">
                      <a:extLst>
                        <a:ext uri="{FF2B5EF4-FFF2-40B4-BE49-F238E27FC236}">
                          <a16:creationId xmlns:a16="http://schemas.microsoft.com/office/drawing/2014/main" id="{549A0172-ED6F-4A69-B3AF-FE64CF53F050}"/>
                        </a:ext>
                      </a:extLst>
                    </p:cNvPr>
                    <p:cNvCxnSpPr>
                      <a:stCxn id="35" idx="2"/>
                      <a:endCxn id="76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2" name="图片 141">
                  <a:extLst>
                    <a:ext uri="{FF2B5EF4-FFF2-40B4-BE49-F238E27FC236}">
                      <a16:creationId xmlns:a16="http://schemas.microsoft.com/office/drawing/2014/main" id="{B53961EF-342B-4DFE-85D6-381B93A13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645" y="3002541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488D770B-C721-4294-97FA-89C6D6060CCC}"/>
                  </a:ext>
                </a:extLst>
              </p:cNvPr>
              <p:cNvGrpSpPr/>
              <p:nvPr/>
            </p:nvGrpSpPr>
            <p:grpSpPr>
              <a:xfrm>
                <a:off x="4899394" y="4602480"/>
                <a:ext cx="3355338" cy="1964267"/>
                <a:chOff x="5089047" y="4393545"/>
                <a:chExt cx="3355338" cy="196426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BF445ADF-9846-46CD-B521-C62E8A776333}"/>
                    </a:ext>
                  </a:extLst>
                </p:cNvPr>
                <p:cNvGrpSpPr/>
                <p:nvPr/>
              </p:nvGrpSpPr>
              <p:grpSpPr>
                <a:xfrm>
                  <a:off x="5089047" y="4393545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4CAACB56-0F20-44C4-9FE0-1F49AB8D8FF8}"/>
                      </a:ext>
                    </a:extLst>
                  </p:cNvPr>
                  <p:cNvCxnSpPr>
                    <a:cxnSpLocks/>
                    <a:stCxn id="101" idx="0"/>
                    <a:endCxn id="116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70207029-57C7-475B-9CDD-5FE835F0F99E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100" name="矩形: 圆角 99">
                      <a:extLst>
                        <a:ext uri="{FF2B5EF4-FFF2-40B4-BE49-F238E27FC236}">
                          <a16:creationId xmlns:a16="http://schemas.microsoft.com/office/drawing/2014/main" id="{CF5D1630-15A2-4461-AEA4-F7DA20DE2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9995C20E-B93D-437B-82C7-4A04F66E3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2" name="组合 101">
                      <a:extLst>
                        <a:ext uri="{FF2B5EF4-FFF2-40B4-BE49-F238E27FC236}">
                          <a16:creationId xmlns:a16="http://schemas.microsoft.com/office/drawing/2014/main" id="{5D1095FD-4BF7-47EF-B608-2AEF9E3F8C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107" name="矩形 106">
                        <a:extLst>
                          <a:ext uri="{FF2B5EF4-FFF2-40B4-BE49-F238E27FC236}">
                            <a16:creationId xmlns:a16="http://schemas.microsoft.com/office/drawing/2014/main" id="{62D8877C-CCE5-4168-A567-FBB6D7E59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08" name="组合 107">
                        <a:extLst>
                          <a:ext uri="{FF2B5EF4-FFF2-40B4-BE49-F238E27FC236}">
                            <a16:creationId xmlns:a16="http://schemas.microsoft.com/office/drawing/2014/main" id="{D14182CC-FE40-4C54-874E-D776E4AEA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116" name="矩形 115">
                          <a:extLst>
                            <a:ext uri="{FF2B5EF4-FFF2-40B4-BE49-F238E27FC236}">
                              <a16:creationId xmlns:a16="http://schemas.microsoft.com/office/drawing/2014/main" id="{6D7C717B-B1A3-49C8-A641-DDD4C3274E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7" name="矩形: 圆角 116">
                          <a:extLst>
                            <a:ext uri="{FF2B5EF4-FFF2-40B4-BE49-F238E27FC236}">
                              <a16:creationId xmlns:a16="http://schemas.microsoft.com/office/drawing/2014/main" id="{AA00D6A2-8099-48E9-AB58-ED4B93C90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矩形: 圆角 117">
                          <a:extLst>
                            <a:ext uri="{FF2B5EF4-FFF2-40B4-BE49-F238E27FC236}">
                              <a16:creationId xmlns:a16="http://schemas.microsoft.com/office/drawing/2014/main" id="{EF4BB232-CE41-4B22-8149-427403FB58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文本框 118">
                          <a:extLst>
                            <a:ext uri="{FF2B5EF4-FFF2-40B4-BE49-F238E27FC236}">
                              <a16:creationId xmlns:a16="http://schemas.microsoft.com/office/drawing/2014/main" id="{9FCCF53F-5B68-4EF0-A44E-D785F8F2A48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109" name="组合 108">
                        <a:extLst>
                          <a:ext uri="{FF2B5EF4-FFF2-40B4-BE49-F238E27FC236}">
                            <a16:creationId xmlns:a16="http://schemas.microsoft.com/office/drawing/2014/main" id="{C1A5A5A4-49CE-4AAD-8AE7-9BC8C49104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111" name="矩形 110">
                          <a:extLst>
                            <a:ext uri="{FF2B5EF4-FFF2-40B4-BE49-F238E27FC236}">
                              <a16:creationId xmlns:a16="http://schemas.microsoft.com/office/drawing/2014/main" id="{BC5FB12B-117B-4553-B31C-BF8DE2C77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矩形: 圆角 111">
                          <a:extLst>
                            <a:ext uri="{FF2B5EF4-FFF2-40B4-BE49-F238E27FC236}">
                              <a16:creationId xmlns:a16="http://schemas.microsoft.com/office/drawing/2014/main" id="{8A42FC12-6525-4ABC-BDA8-3C3C67640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矩形: 圆角 112">
                          <a:extLst>
                            <a:ext uri="{FF2B5EF4-FFF2-40B4-BE49-F238E27FC236}">
                              <a16:creationId xmlns:a16="http://schemas.microsoft.com/office/drawing/2014/main" id="{BBF7808A-50A4-407B-BB10-DD1543DB62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8C61F99C-5BC7-44BD-A6CD-4A8C8FDEC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文本框 114">
                          <a:extLst>
                            <a:ext uri="{FF2B5EF4-FFF2-40B4-BE49-F238E27FC236}">
                              <a16:creationId xmlns:a16="http://schemas.microsoft.com/office/drawing/2014/main" id="{3AE9D25C-9C6A-4742-A506-B627247975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110" name="文本框 109">
                        <a:extLst>
                          <a:ext uri="{FF2B5EF4-FFF2-40B4-BE49-F238E27FC236}">
                            <a16:creationId xmlns:a16="http://schemas.microsoft.com/office/drawing/2014/main" id="{72AB62A1-3106-4EDC-A200-056D1C851E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5E5E91C4-200E-448A-BD30-A36B75FFC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4" name="直接箭头连接符 103">
                      <a:extLst>
                        <a:ext uri="{FF2B5EF4-FFF2-40B4-BE49-F238E27FC236}">
                          <a16:creationId xmlns:a16="http://schemas.microsoft.com/office/drawing/2014/main" id="{5DD579EF-C247-47B7-B1CE-4D87CE6B9187}"/>
                        </a:ext>
                      </a:extLst>
                    </p:cNvPr>
                    <p:cNvCxnSpPr>
                      <a:stCxn id="111" idx="2"/>
                      <a:endCxn id="103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直接箭头连接符 104">
                      <a:extLst>
                        <a:ext uri="{FF2B5EF4-FFF2-40B4-BE49-F238E27FC236}">
                          <a16:creationId xmlns:a16="http://schemas.microsoft.com/office/drawing/2014/main" id="{1B02CD41-B753-472A-83DB-1B942FF71DE2}"/>
                        </a:ext>
                      </a:extLst>
                    </p:cNvPr>
                    <p:cNvCxnSpPr>
                      <a:stCxn id="111" idx="2"/>
                      <a:endCxn id="101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箭头连接符 105">
                      <a:extLst>
                        <a:ext uri="{FF2B5EF4-FFF2-40B4-BE49-F238E27FC236}">
                          <a16:creationId xmlns:a16="http://schemas.microsoft.com/office/drawing/2014/main" id="{57E6182F-7FD7-4B17-8246-E1A1722657AE}"/>
                        </a:ext>
                      </a:extLst>
                    </p:cNvPr>
                    <p:cNvCxnSpPr>
                      <a:stCxn id="116" idx="2"/>
                      <a:endCxn id="103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3" name="图片 142">
                  <a:extLst>
                    <a:ext uri="{FF2B5EF4-FFF2-40B4-BE49-F238E27FC236}">
                      <a16:creationId xmlns:a16="http://schemas.microsoft.com/office/drawing/2014/main" id="{2D7742D9-BCBF-43BC-AB35-EB7918F44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379" y="5531726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5645EC2D-F84D-47A9-8900-6B56C010DD53}"/>
                  </a:ext>
                </a:extLst>
              </p:cNvPr>
              <p:cNvSpPr txBox="1"/>
              <p:nvPr/>
            </p:nvSpPr>
            <p:spPr>
              <a:xfrm>
                <a:off x="699713" y="3939430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FA4276B-E586-4B7F-B5A9-1CF102B2B29F}"/>
                  </a:ext>
                </a:extLst>
              </p:cNvPr>
              <p:cNvSpPr txBox="1"/>
              <p:nvPr/>
            </p:nvSpPr>
            <p:spPr>
              <a:xfrm>
                <a:off x="4978400" y="1666685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5C14469-C4C8-4C44-A71A-0AB7F32FE363}"/>
                  </a:ext>
                </a:extLst>
              </p:cNvPr>
              <p:cNvSpPr txBox="1"/>
              <p:nvPr/>
            </p:nvSpPr>
            <p:spPr>
              <a:xfrm>
                <a:off x="4979956" y="4182134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sp>
          <p:nvSpPr>
            <p:cNvPr id="153" name="云形 152">
              <a:extLst>
                <a:ext uri="{FF2B5EF4-FFF2-40B4-BE49-F238E27FC236}">
                  <a16:creationId xmlns:a16="http://schemas.microsoft.com/office/drawing/2014/main" id="{C5D4A2DF-65BA-40BB-AAFA-D0C6C20BD865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72061F4-A4DC-49BC-9CB0-69FACEE780CE}"/>
                </a:ext>
              </a:extLst>
            </p:cNvPr>
            <p:cNvCxnSpPr>
              <a:cxnSpLocks/>
              <a:stCxn id="76" idx="2"/>
              <a:endCxn id="153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13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对象</a:t>
            </a:r>
            <a:r>
              <a:rPr lang="en-US" altLang="zh-CN" sz="3600" dirty="0"/>
              <a:t>—Pod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什么是</a:t>
            </a:r>
            <a:r>
              <a:rPr lang="en-US" altLang="zh-CN" sz="2400" dirty="0"/>
              <a:t>Pod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K8s</a:t>
            </a:r>
            <a:r>
              <a:rPr lang="zh-CN" altLang="en-US" dirty="0"/>
              <a:t>创建或部署的最小、最简单的单元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封装了应用程序容器、存储资源、唯一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网络</a:t>
            </a:r>
            <a:r>
              <a:rPr lang="en-US" altLang="zh-CN" dirty="0"/>
              <a:t>IP</a:t>
            </a:r>
            <a:r>
              <a:rPr lang="zh-CN" altLang="en-US" dirty="0"/>
              <a:t>及控制容器如何运行的选项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可能有单个容器或少量紧密结合并共享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资源的容器组成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每个</a:t>
            </a:r>
            <a:r>
              <a:rPr lang="en-US" altLang="zh-CN" dirty="0"/>
              <a:t>Pod</a:t>
            </a:r>
            <a:r>
              <a:rPr lang="zh-CN" altLang="en-US" dirty="0"/>
              <a:t>表示运行给定应用程序的单个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实例。运行多个实例需多个</a:t>
            </a:r>
            <a:r>
              <a:rPr lang="en-US" altLang="zh-CN" dirty="0"/>
              <a:t>Pod</a:t>
            </a:r>
            <a:r>
              <a:rPr lang="zh-CN" altLang="en-US" dirty="0"/>
              <a:t>（即副本）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Pod</a:t>
            </a:r>
            <a:r>
              <a:rPr lang="zh-CN" altLang="en-US" sz="2400" dirty="0"/>
              <a:t>如何管理容器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中容器被自动安排到同一物理机器或虚拟机中，并可以一起进行调度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容器可以共享资源和依赖、彼此通信、协调何时及如何终止它们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</a:t>
            </a:r>
            <a:r>
              <a:rPr lang="en-US" altLang="zh-CN" dirty="0"/>
              <a:t>Pod</a:t>
            </a:r>
            <a:r>
              <a:rPr lang="zh-CN" altLang="en-US" dirty="0"/>
              <a:t>有一个唯一的</a:t>
            </a:r>
            <a:r>
              <a:rPr lang="en-US" altLang="zh-CN" dirty="0"/>
              <a:t>IP</a:t>
            </a:r>
            <a:r>
              <a:rPr lang="zh-CN" altLang="en-US" dirty="0"/>
              <a:t>，每个容器共享</a:t>
            </a:r>
            <a:r>
              <a:rPr lang="en-US" altLang="zh-CN" dirty="0"/>
              <a:t>IP</a:t>
            </a:r>
            <a:r>
              <a:rPr lang="zh-CN" altLang="en-US" dirty="0"/>
              <a:t>地址及网络端口，</a:t>
            </a:r>
            <a:r>
              <a:rPr lang="en-US" altLang="zh-CN" dirty="0"/>
              <a:t>Pod</a:t>
            </a:r>
            <a:r>
              <a:rPr lang="zh-CN" altLang="en-US" dirty="0"/>
              <a:t>内容器使用</a:t>
            </a:r>
            <a:r>
              <a:rPr lang="en-US" altLang="zh-CN" dirty="0"/>
              <a:t>localhost</a:t>
            </a:r>
            <a:r>
              <a:rPr lang="zh-CN" altLang="en-US" dirty="0"/>
              <a:t>相互通信。与</a:t>
            </a:r>
            <a:r>
              <a:rPr lang="en-US" altLang="zh-CN" dirty="0"/>
              <a:t>Pod</a:t>
            </a:r>
            <a:r>
              <a:rPr lang="zh-CN" altLang="en-US" dirty="0"/>
              <a:t>外实体通信时需协调如何使用共享的网络资源（如端口）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可以指定一组共享存储卷，</a:t>
            </a:r>
            <a:r>
              <a:rPr lang="en-US" altLang="zh-CN" dirty="0"/>
              <a:t>Pod</a:t>
            </a:r>
            <a:r>
              <a:rPr lang="zh-CN" altLang="en-US" dirty="0"/>
              <a:t>中所有容器共享卷，并且卷允许持久数据保留，以防其中的容器需要重新启动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Pod</a:t>
            </a:r>
            <a:r>
              <a:rPr lang="zh-CN" altLang="en-US" sz="2400" dirty="0"/>
              <a:t>的创建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一般来说，用户不需要直接创建</a:t>
            </a:r>
            <a:r>
              <a:rPr lang="en-US" altLang="zh-CN" dirty="0"/>
              <a:t>Pod</a:t>
            </a:r>
            <a:r>
              <a:rPr lang="zh-CN" altLang="en-US" dirty="0"/>
              <a:t>，而是使用控制器创建</a:t>
            </a:r>
            <a:r>
              <a:rPr lang="en-US" altLang="zh-CN" dirty="0"/>
              <a:t>Pod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A569D1A-6859-4648-A2EA-B9C8D13FA1FD}"/>
              </a:ext>
            </a:extLst>
          </p:cNvPr>
          <p:cNvGrpSpPr/>
          <p:nvPr/>
        </p:nvGrpSpPr>
        <p:grpSpPr>
          <a:xfrm>
            <a:off x="5481645" y="614418"/>
            <a:ext cx="3355338" cy="2826676"/>
            <a:chOff x="5065086" y="1889997"/>
            <a:chExt cx="3355338" cy="2826676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066DC86-21BF-4E87-840C-A51F3148B884}"/>
                </a:ext>
              </a:extLst>
            </p:cNvPr>
            <p:cNvGrpSpPr/>
            <p:nvPr/>
          </p:nvGrpSpPr>
          <p:grpSpPr>
            <a:xfrm>
              <a:off x="5065086" y="2299936"/>
              <a:ext cx="3355338" cy="1964267"/>
              <a:chOff x="5058313" y="1867689"/>
              <a:chExt cx="3355338" cy="1964267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95AC1F7-A2C0-4DF3-9BBB-C2FC648541AB}"/>
                  </a:ext>
                </a:extLst>
              </p:cNvPr>
              <p:cNvGrpSpPr/>
              <p:nvPr/>
            </p:nvGrpSpPr>
            <p:grpSpPr>
              <a:xfrm>
                <a:off x="5058313" y="1867689"/>
                <a:ext cx="3355338" cy="1964267"/>
                <a:chOff x="5094562" y="1795591"/>
                <a:chExt cx="3355338" cy="1964267"/>
              </a:xfrm>
              <a:noFill/>
            </p:grpSpPr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1A5BEBD4-9C54-430B-BA06-4E8D3C27CE06}"/>
                    </a:ext>
                  </a:extLst>
                </p:cNvPr>
                <p:cNvCxnSpPr>
                  <a:cxnSpLocks/>
                  <a:stCxn id="39" idx="0"/>
                  <a:endCxn id="35" idx="2"/>
                </p:cNvCxnSpPr>
                <p:nvPr/>
              </p:nvCxnSpPr>
              <p:spPr>
                <a:xfrm flipH="1" flipV="1">
                  <a:off x="5960326" y="2620437"/>
                  <a:ext cx="10798" cy="693017"/>
                </a:xfrm>
                <a:prstGeom prst="straightConnector1">
                  <a:avLst/>
                </a:prstGeom>
                <a:grpFill/>
                <a:ln w="127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32E4E743-8540-42C0-BCC5-98A54757B6B9}"/>
                    </a:ext>
                  </a:extLst>
                </p:cNvPr>
                <p:cNvGrpSpPr/>
                <p:nvPr/>
              </p:nvGrpSpPr>
              <p:grpSpPr>
                <a:xfrm>
                  <a:off x="5094562" y="1795591"/>
                  <a:ext cx="3355338" cy="1964267"/>
                  <a:chOff x="5094562" y="1795591"/>
                  <a:chExt cx="3355338" cy="1964267"/>
                </a:xfrm>
                <a:grpFill/>
              </p:grpSpPr>
              <p:sp>
                <p:nvSpPr>
                  <p:cNvPr id="6" name="矩形: 圆角 5">
                    <a:extLst>
                      <a:ext uri="{FF2B5EF4-FFF2-40B4-BE49-F238E27FC236}">
                        <a16:creationId xmlns:a16="http://schemas.microsoft.com/office/drawing/2014/main" id="{0CDF62BA-2CEE-4AC0-B8AD-6FAA2022AFC5}"/>
                      </a:ext>
                    </a:extLst>
                  </p:cNvPr>
                  <p:cNvSpPr/>
                  <p:nvPr/>
                </p:nvSpPr>
                <p:spPr>
                  <a:xfrm>
                    <a:off x="5094562" y="1795591"/>
                    <a:ext cx="3355338" cy="1964267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B79007F0-7DB6-49D2-8B25-BC97C1FD2DE3}"/>
                      </a:ext>
                    </a:extLst>
                  </p:cNvPr>
                  <p:cNvSpPr/>
                  <p:nvPr/>
                </p:nvSpPr>
                <p:spPr>
                  <a:xfrm>
                    <a:off x="5303957" y="3313454"/>
                    <a:ext cx="1334334" cy="36549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>
                        <a:solidFill>
                          <a:schemeClr val="tx1"/>
                        </a:solidFill>
                      </a:rPr>
                      <a:t>kubelet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F5382F-3F93-4C95-AA2D-E0CB267C199B}"/>
                      </a:ext>
                    </a:extLst>
                  </p:cNvPr>
                  <p:cNvGrpSpPr/>
                  <p:nvPr/>
                </p:nvGrpSpPr>
                <p:grpSpPr>
                  <a:xfrm>
                    <a:off x="5348219" y="1826484"/>
                    <a:ext cx="2848025" cy="1105276"/>
                    <a:chOff x="5348219" y="1826484"/>
                    <a:chExt cx="2848025" cy="1105276"/>
                  </a:xfrm>
                  <a:grpFill/>
                </p:grpSpPr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8BCEE138-C1C4-4D5C-9C79-49A82BEBF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19" y="1826484"/>
                      <a:ext cx="2848025" cy="105578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54" name="组合 53">
                      <a:extLst>
                        <a:ext uri="{FF2B5EF4-FFF2-40B4-BE49-F238E27FC236}">
                          <a16:creationId xmlns:a16="http://schemas.microsoft.com/office/drawing/2014/main" id="{C87F404E-07AC-4F8B-B496-7D4A1F7EDA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1966" y="1921071"/>
                      <a:ext cx="989345" cy="699366"/>
                      <a:chOff x="5756254" y="1897530"/>
                      <a:chExt cx="989345" cy="699366"/>
                    </a:xfrm>
                    <a:grpFill/>
                  </p:grpSpPr>
                  <p:sp>
                    <p:nvSpPr>
                      <p:cNvPr id="35" name="矩形 34">
                        <a:extLst>
                          <a:ext uri="{FF2B5EF4-FFF2-40B4-BE49-F238E27FC236}">
                            <a16:creationId xmlns:a16="http://schemas.microsoft.com/office/drawing/2014/main" id="{916E207B-CA87-4510-BE4A-84F088193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3629" y="1897530"/>
                        <a:ext cx="941970" cy="699366"/>
                      </a:xfrm>
                      <a:prstGeom prst="rect">
                        <a:avLst/>
                      </a:prstGeom>
                      <a:grp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FEB8F1A0-4398-49F9-9580-F896ED59E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7778" y="1957336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" name="矩形: 圆角 45">
                        <a:extLst>
                          <a:ext uri="{FF2B5EF4-FFF2-40B4-BE49-F238E27FC236}">
                            <a16:creationId xmlns:a16="http://schemas.microsoft.com/office/drawing/2014/main" id="{6654F112-DC38-46EA-8FDE-6733B4D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6431" y="1947019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055A877B-3BD3-4667-8082-35443CD4D9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6254" y="1897530"/>
                        <a:ext cx="48257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Pod</a:t>
                        </a:r>
                        <a:endParaRPr lang="zh-CN" altLang="en-US" sz="1400" dirty="0"/>
                      </a:p>
                    </p:txBody>
                  </p:sp>
                </p:grpSp>
                <p:grpSp>
                  <p:nvGrpSpPr>
                    <p:cNvPr id="53" name="组合 52">
                      <a:extLst>
                        <a:ext uri="{FF2B5EF4-FFF2-40B4-BE49-F238E27FC236}">
                          <a16:creationId xmlns:a16="http://schemas.microsoft.com/office/drawing/2014/main" id="{85205082-1AC3-4E69-A5D1-7DDB6EA7D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3344" y="1919484"/>
                      <a:ext cx="1343408" cy="700953"/>
                      <a:chOff x="6977632" y="1895943"/>
                      <a:chExt cx="1343408" cy="700953"/>
                    </a:xfrm>
                    <a:grpFill/>
                  </p:grpSpPr>
                  <p:sp>
                    <p:nvSpPr>
                      <p:cNvPr id="36" name="矩形 35">
                        <a:extLst>
                          <a:ext uri="{FF2B5EF4-FFF2-40B4-BE49-F238E27FC236}">
                            <a16:creationId xmlns:a16="http://schemas.microsoft.com/office/drawing/2014/main" id="{358D6760-4FA5-40C3-9EE3-7AE9A71D6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92" y="1897530"/>
                        <a:ext cx="1302948" cy="699366"/>
                      </a:xfrm>
                      <a:prstGeom prst="rect">
                        <a:avLst/>
                      </a:prstGeom>
                      <a:grp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4126BA51-3451-4D5D-A20A-C09AACA56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3798" y="1954108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8" name="矩形: 圆角 47">
                        <a:extLst>
                          <a:ext uri="{FF2B5EF4-FFF2-40B4-BE49-F238E27FC236}">
                            <a16:creationId xmlns:a16="http://schemas.microsoft.com/office/drawing/2014/main" id="{C8118A11-CEE2-4593-B425-23873CB21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451" y="1943791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9" name="矩形: 圆角 48">
                        <a:extLst>
                          <a:ext uri="{FF2B5EF4-FFF2-40B4-BE49-F238E27FC236}">
                            <a16:creationId xmlns:a16="http://schemas.microsoft.com/office/drawing/2014/main" id="{A52B036C-4B6D-4045-8828-71202B0FD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748" y="1954107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文本框 50">
                        <a:extLst>
                          <a:ext uri="{FF2B5EF4-FFF2-40B4-BE49-F238E27FC236}">
                            <a16:creationId xmlns:a16="http://schemas.microsoft.com/office/drawing/2014/main" id="{F5B18C0D-765B-4539-86F3-B9DEA0175B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7632" y="1895943"/>
                        <a:ext cx="48257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Pod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1D7E909A-16BA-46F5-B5B4-751190B654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7967" y="2623983"/>
                      <a:ext cx="1629406" cy="307777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rtlCol="0">
                      <a:spAutoFit/>
                    </a:bodyPr>
                    <a:lstStyle/>
                    <a:p>
                      <a:r>
                        <a:rPr lang="en-US" altLang="zh-CN" sz="1400" dirty="0"/>
                        <a:t>Container runtime</a:t>
                      </a:r>
                      <a:endParaRPr lang="zh-CN" altLang="en-US" sz="1400" dirty="0"/>
                    </a:p>
                  </p:txBody>
                </p:sp>
              </p:grp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8503B8BE-8D2B-4234-8E96-02EDDF8A9394}"/>
                      </a:ext>
                    </a:extLst>
                  </p:cNvPr>
                  <p:cNvSpPr/>
                  <p:nvPr/>
                </p:nvSpPr>
                <p:spPr>
                  <a:xfrm>
                    <a:off x="6698909" y="3306073"/>
                    <a:ext cx="1334334" cy="36549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>
                        <a:solidFill>
                          <a:schemeClr val="tx1"/>
                        </a:solidFill>
                      </a:rPr>
                      <a:t>kube</a:t>
                    </a:r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-proxy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7" name="直接箭头连接符 86">
                    <a:extLst>
                      <a:ext uri="{FF2B5EF4-FFF2-40B4-BE49-F238E27FC236}">
                        <a16:creationId xmlns:a16="http://schemas.microsoft.com/office/drawing/2014/main" id="{C85BF826-02DE-4487-9B90-3F5DC8E9C5BB}"/>
                      </a:ext>
                    </a:extLst>
                  </p:cNvPr>
                  <p:cNvCxnSpPr>
                    <a:stCxn id="36" idx="2"/>
                    <a:endCxn id="76" idx="0"/>
                  </p:cNvCxnSpPr>
                  <p:nvPr/>
                </p:nvCxnSpPr>
                <p:spPr>
                  <a:xfrm>
                    <a:off x="7355278" y="2620437"/>
                    <a:ext cx="10798" cy="685636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箭头连接符 88">
                    <a:extLst>
                      <a:ext uri="{FF2B5EF4-FFF2-40B4-BE49-F238E27FC236}">
                        <a16:creationId xmlns:a16="http://schemas.microsoft.com/office/drawing/2014/main" id="{B1A896C3-1D29-40C7-80DE-A5B9C3EE64C9}"/>
                      </a:ext>
                    </a:extLst>
                  </p:cNvPr>
                  <p:cNvCxnSpPr>
                    <a:stCxn id="36" idx="2"/>
                    <a:endCxn id="39" idx="0"/>
                  </p:cNvCxnSpPr>
                  <p:nvPr/>
                </p:nvCxnSpPr>
                <p:spPr>
                  <a:xfrm flipH="1">
                    <a:off x="5971124" y="2620437"/>
                    <a:ext cx="1384154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549A0172-ED6F-4A69-B3AF-FE64CF53F050}"/>
                      </a:ext>
                    </a:extLst>
                  </p:cNvPr>
                  <p:cNvCxnSpPr>
                    <a:stCxn id="35" idx="2"/>
                    <a:endCxn id="76" idx="0"/>
                  </p:cNvCxnSpPr>
                  <p:nvPr/>
                </p:nvCxnSpPr>
                <p:spPr>
                  <a:xfrm>
                    <a:off x="5960326" y="2620437"/>
                    <a:ext cx="1405750" cy="685636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42" name="图片 141">
                <a:extLst>
                  <a:ext uri="{FF2B5EF4-FFF2-40B4-BE49-F238E27FC236}">
                    <a16:creationId xmlns:a16="http://schemas.microsoft.com/office/drawing/2014/main" id="{B53961EF-342B-4DFE-85D6-381B93A13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645" y="3002541"/>
                <a:ext cx="332700" cy="322812"/>
              </a:xfrm>
              <a:prstGeom prst="rect">
                <a:avLst/>
              </a:prstGeom>
              <a:noFill/>
            </p:spPr>
          </p:pic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3FA4276B-E586-4B7F-B5A9-1CF102B2B29F}"/>
                </a:ext>
              </a:extLst>
            </p:cNvPr>
            <p:cNvSpPr txBox="1"/>
            <p:nvPr/>
          </p:nvSpPr>
          <p:spPr>
            <a:xfrm>
              <a:off x="5174826" y="1889997"/>
              <a:ext cx="997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</a:t>
              </a:r>
              <a:endParaRPr lang="zh-CN" altLang="en-US" dirty="0"/>
            </a:p>
          </p:txBody>
        </p:sp>
        <p:sp>
          <p:nvSpPr>
            <p:cNvPr id="153" name="云形 152">
              <a:extLst>
                <a:ext uri="{FF2B5EF4-FFF2-40B4-BE49-F238E27FC236}">
                  <a16:creationId xmlns:a16="http://schemas.microsoft.com/office/drawing/2014/main" id="{C5D4A2DF-65BA-40BB-AAFA-D0C6C20BD865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72061F4-A4DC-49BC-9CB0-69FACEE780CE}"/>
                </a:ext>
              </a:extLst>
            </p:cNvPr>
            <p:cNvCxnSpPr>
              <a:cxnSpLocks/>
              <a:stCxn id="76" idx="2"/>
              <a:endCxn id="153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68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对象</a:t>
            </a:r>
            <a:r>
              <a:rPr lang="en-US" altLang="zh-CN" sz="3600" dirty="0"/>
              <a:t>—</a:t>
            </a:r>
            <a:r>
              <a:rPr lang="zh-CN" altLang="en-US" sz="3600" dirty="0"/>
              <a:t>控制器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85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ReplicationController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i="1" dirty="0" err="1"/>
              <a:t>ReplicationController</a:t>
            </a:r>
            <a:r>
              <a:rPr lang="en-US" altLang="zh-CN" dirty="0"/>
              <a:t> </a:t>
            </a:r>
            <a:r>
              <a:rPr lang="zh-CN" altLang="en-US" dirty="0"/>
              <a:t>确保在任何时候都有特定数量的 </a:t>
            </a:r>
            <a:r>
              <a:rPr lang="en-US" altLang="zh-CN" dirty="0"/>
              <a:t>pod </a:t>
            </a:r>
            <a:r>
              <a:rPr lang="zh-CN" altLang="en-US" dirty="0"/>
              <a:t>副本处于运行状态）。即数量少则启动新的容器，多则终止多余的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监控跨多个节点的多个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通过修改字段可以扩索容</a:t>
            </a:r>
            <a:r>
              <a:rPr lang="en-US" altLang="zh-CN" dirty="0"/>
              <a:t>Pod</a:t>
            </a:r>
            <a:r>
              <a:rPr lang="zh-CN" altLang="en-US" dirty="0"/>
              <a:t>数目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只支持基于相等选择器需求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ReplicaSet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下一代</a:t>
            </a:r>
            <a:r>
              <a:rPr lang="en-US" altLang="zh-CN" dirty="0" err="1"/>
              <a:t>ReplicationController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支持基于集合的选择器需求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Deployment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 err="1"/>
              <a:t>ReplicaSet</a:t>
            </a:r>
            <a:r>
              <a:rPr lang="zh-CN" altLang="en-US" dirty="0"/>
              <a:t>提供声明式更新。即只需在</a:t>
            </a:r>
            <a:r>
              <a:rPr lang="en-US" altLang="zh-CN" dirty="0"/>
              <a:t>Deployment</a:t>
            </a:r>
            <a:r>
              <a:rPr lang="zh-CN" altLang="en-US" dirty="0"/>
              <a:t>中描述目标状态，</a:t>
            </a:r>
            <a:r>
              <a:rPr lang="en-US" altLang="zh-CN" dirty="0"/>
              <a:t>Deployment</a:t>
            </a:r>
            <a:r>
              <a:rPr lang="zh-CN" altLang="en-US" dirty="0"/>
              <a:t>控制器就会将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 err="1"/>
              <a:t>ReplicaSet</a:t>
            </a:r>
            <a:r>
              <a:rPr lang="zh-CN" altLang="en-US" dirty="0"/>
              <a:t>的实际状态改变成目标状态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12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对象</a:t>
            </a:r>
            <a:r>
              <a:rPr lang="en-US" altLang="zh-CN" sz="3600" dirty="0"/>
              <a:t>—</a:t>
            </a:r>
            <a:r>
              <a:rPr lang="zh-CN" altLang="en-US" sz="3600" dirty="0"/>
              <a:t>控制器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StatefulSets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用于管理有状态应用的工作负载</a:t>
            </a:r>
            <a:r>
              <a:rPr lang="en-US" altLang="zh-CN" dirty="0"/>
              <a:t>API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与</a:t>
            </a:r>
            <a:r>
              <a:rPr lang="en-US" altLang="zh-CN" dirty="0"/>
              <a:t>Deployment</a:t>
            </a:r>
            <a:r>
              <a:rPr lang="zh-CN" altLang="en-US" dirty="0"/>
              <a:t>相同，</a:t>
            </a:r>
            <a:r>
              <a:rPr lang="en-US" altLang="zh-CN" dirty="0" err="1"/>
              <a:t>StatefulSet</a:t>
            </a:r>
            <a:r>
              <a:rPr lang="zh-CN" altLang="en-US" dirty="0"/>
              <a:t>管理了基于相同容器定义的一组</a:t>
            </a:r>
            <a:r>
              <a:rPr lang="en-US" altLang="zh-CN" dirty="0"/>
              <a:t>Pod</a:t>
            </a:r>
            <a:r>
              <a:rPr lang="zh-CN" altLang="en-US" dirty="0"/>
              <a:t>。与之不同的时，</a:t>
            </a:r>
            <a:r>
              <a:rPr lang="en-US" altLang="zh-CN" dirty="0" err="1"/>
              <a:t>StatefulSet</a:t>
            </a:r>
            <a:r>
              <a:rPr lang="zh-CN" altLang="en-US" dirty="0"/>
              <a:t>为每一个</a:t>
            </a:r>
            <a:r>
              <a:rPr lang="en-US" altLang="zh-CN" dirty="0"/>
              <a:t>Pod</a:t>
            </a:r>
            <a:r>
              <a:rPr lang="zh-CN" altLang="en-US" dirty="0"/>
              <a:t>都维护了一个固定的</a:t>
            </a:r>
            <a:r>
              <a:rPr lang="en-US" altLang="zh-CN" dirty="0"/>
              <a:t>ID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应用场景：有序部署；有稳定持久的存储；有稳定且唯一的网络表示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DaemonSet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确保全部（或者某些）节点上运行一个 </a:t>
            </a:r>
            <a:r>
              <a:rPr lang="en-US" altLang="zh-CN" dirty="0"/>
              <a:t>Pod </a:t>
            </a:r>
            <a:r>
              <a:rPr lang="zh-CN" altLang="en-US" dirty="0"/>
              <a:t>的副本。当有节点加入集群时， 也会为之新增一个 </a:t>
            </a:r>
            <a:r>
              <a:rPr lang="en-US" altLang="zh-CN" dirty="0"/>
              <a:t>Pod </a:t>
            </a:r>
            <a:r>
              <a:rPr lang="zh-CN" altLang="en-US" dirty="0"/>
              <a:t>。当有节点从集群移除时，这些 </a:t>
            </a:r>
            <a:r>
              <a:rPr lang="en-US" altLang="zh-CN" dirty="0"/>
              <a:t>Pod </a:t>
            </a:r>
            <a:r>
              <a:rPr lang="zh-CN" altLang="en-US" dirty="0"/>
              <a:t>也会被回收。删除 </a:t>
            </a:r>
            <a:r>
              <a:rPr lang="en-US" altLang="zh-CN" dirty="0" err="1"/>
              <a:t>DaemonSet</a:t>
            </a:r>
            <a:r>
              <a:rPr lang="en-US" altLang="zh-CN" dirty="0"/>
              <a:t> </a:t>
            </a:r>
            <a:r>
              <a:rPr lang="zh-CN" altLang="en-US" dirty="0"/>
              <a:t>将会删除它创建的所有 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典型用法：每个节点上都运行日志收集</a:t>
            </a:r>
            <a:r>
              <a:rPr lang="en-US" altLang="zh-CN" dirty="0" err="1"/>
              <a:t>DaemonSet</a:t>
            </a:r>
            <a:r>
              <a:rPr lang="zh-CN" altLang="en-US" dirty="0"/>
              <a:t>；每个节点上都运行监控</a:t>
            </a:r>
            <a:r>
              <a:rPr lang="en-US" altLang="zh-CN" dirty="0" err="1"/>
              <a:t>DaemonSet</a:t>
            </a:r>
            <a:r>
              <a:rPr lang="zh-CN" altLang="en-US" dirty="0"/>
              <a:t>；每个节点上都运行集群存储</a:t>
            </a:r>
            <a:r>
              <a:rPr lang="en-US" altLang="zh-CN" dirty="0" err="1"/>
              <a:t>DaemonSet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垃圾收集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某些 </a:t>
            </a:r>
            <a:r>
              <a:rPr lang="en-US" altLang="zh-CN" dirty="0"/>
              <a:t>k8s </a:t>
            </a:r>
            <a:r>
              <a:rPr lang="zh-CN" altLang="en-US" dirty="0"/>
              <a:t>对象是其它一些对象的所有者。例如，一个 </a:t>
            </a:r>
            <a:r>
              <a:rPr lang="en-US" altLang="zh-CN" dirty="0" err="1"/>
              <a:t>ReplicaSet</a:t>
            </a:r>
            <a:r>
              <a:rPr lang="en-US" altLang="zh-CN" dirty="0"/>
              <a:t> </a:t>
            </a:r>
            <a:r>
              <a:rPr lang="zh-CN" altLang="en-US" dirty="0"/>
              <a:t>是一组 </a:t>
            </a:r>
            <a:r>
              <a:rPr lang="en-US" altLang="zh-CN" dirty="0"/>
              <a:t>Pod </a:t>
            </a:r>
            <a:r>
              <a:rPr lang="zh-CN" altLang="en-US" dirty="0"/>
              <a:t>的所有者。 具有所有者的对象被称为是所有者的附属。当删除对象时，可以指定该对象的附属者是否也自动删除掉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23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4123</TotalTime>
  <Words>1757</Words>
  <Application>Microsoft Office PowerPoint</Application>
  <PresentationFormat>全屏显示(4:3)</PresentationFormat>
  <Paragraphs>286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  <vt:lpstr>Q&amp;A</vt:lpstr>
      <vt:lpstr>谢谢</vt:lpstr>
      <vt:lpstr>backup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Lulu</dc:creator>
  <cp:lastModifiedBy>Yao Lulu</cp:lastModifiedBy>
  <cp:revision>184</cp:revision>
  <dcterms:created xsi:type="dcterms:W3CDTF">2020-02-12T11:55:58Z</dcterms:created>
  <dcterms:modified xsi:type="dcterms:W3CDTF">2020-02-17T12:30:44Z</dcterms:modified>
</cp:coreProperties>
</file>