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misko.hevery.com" TargetMode="External"/><Relationship Id="rId3" Type="http://schemas.openxmlformats.org/officeDocument/2006/relationships/hyperlink" Target="http://butunclebob.com/ArticleS.UncleBob.PrinciplesOfOod" TargetMode="External"/><Relationship Id="rId4" Type="http://schemas.openxmlformats.org/officeDocument/2006/relationships/hyperlink" Target="https://github.com/square/okhttp/tree/master/mockwebserver" TargetMode="External"/><Relationship Id="rId5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355600" y="7239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How to write hard to test code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5600" y="6032500"/>
            <a:ext cx="12293600" cy="1295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Jakub Spręga</a:t>
            </a:r>
          </a:p>
        </p:txBody>
      </p:sp>
      <p:pic>
        <p:nvPicPr>
          <p:cNvPr id="34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Global state</a:t>
            </a:r>
          </a:p>
        </p:txBody>
      </p:sp>
      <p:pic>
        <p:nvPicPr>
          <p:cNvPr id="7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76" name="Shape 76"/>
          <p:cNvSpPr/>
          <p:nvPr/>
        </p:nvSpPr>
        <p:spPr>
          <a:xfrm>
            <a:off x="355600" y="1587500"/>
            <a:ext cx="12293600" cy="358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b="1" sz="4300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Using</a:t>
            </a:r>
            <a:r>
              <a:rPr sz="43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singletons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Using </a:t>
            </a:r>
            <a:r>
              <a:rPr sz="43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static fields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Using </a:t>
            </a:r>
            <a:r>
              <a:rPr sz="43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static initialisation block</a:t>
            </a:r>
          </a:p>
        </p:txBody>
      </p:sp>
      <p:pic>
        <p:nvPicPr>
          <p:cNvPr id="7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78" name="Shape 78"/>
          <p:cNvSpPr/>
          <p:nvPr/>
        </p:nvSpPr>
        <p:spPr>
          <a:xfrm>
            <a:off x="266700" y="5101158"/>
            <a:ext cx="12471400" cy="358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b="1" sz="4300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</a:t>
            </a:r>
            <a:r>
              <a:rPr sz="43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Application shared state</a:t>
            </a: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instead of </a:t>
            </a:r>
            <a:r>
              <a:rPr sz="43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JVM global state </a:t>
            </a: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(Spring/Guice/CDI)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8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82" name="Shape 82"/>
          <p:cNvSpPr/>
          <p:nvPr/>
        </p:nvSpPr>
        <p:spPr>
          <a:xfrm>
            <a:off x="96986" y="9309099"/>
            <a:ext cx="2886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Static methods</a:t>
            </a:r>
          </a:p>
        </p:txBody>
      </p:sp>
      <p:pic>
        <p:nvPicPr>
          <p:cNvPr id="8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86" name="Shape 86"/>
          <p:cNvSpPr/>
          <p:nvPr/>
        </p:nvSpPr>
        <p:spPr>
          <a:xfrm>
            <a:off x="355600" y="1587500"/>
            <a:ext cx="12293600" cy="358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sz="4300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Using </a:t>
            </a:r>
            <a:r>
              <a:rPr sz="43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static methods</a:t>
            </a:r>
          </a:p>
        </p:txBody>
      </p:sp>
      <p:pic>
        <p:nvPicPr>
          <p:cNvPr id="8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88" name="Shape 88"/>
          <p:cNvSpPr/>
          <p:nvPr/>
        </p:nvSpPr>
        <p:spPr>
          <a:xfrm>
            <a:off x="266700" y="5101158"/>
            <a:ext cx="12471400" cy="358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sz="4300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adapter object - wrap/decorate wrong designed objects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Again! - DI is your friend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9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92" name="Shape 92"/>
          <p:cNvSpPr/>
          <p:nvPr/>
        </p:nvSpPr>
        <p:spPr>
          <a:xfrm>
            <a:off x="106275" y="9309099"/>
            <a:ext cx="27005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F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Class does too much</a:t>
            </a:r>
          </a:p>
        </p:txBody>
      </p:sp>
      <p:pic>
        <p:nvPicPr>
          <p:cNvPr id="9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96" name="Shape 96"/>
          <p:cNvSpPr/>
          <p:nvPr/>
        </p:nvSpPr>
        <p:spPr>
          <a:xfrm>
            <a:off x="355600" y="1587500"/>
            <a:ext cx="12293600" cy="485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531622">
              <a:defRPr sz="1800">
                <a:solidFill>
                  <a:srgbClr val="000000"/>
                </a:solidFill>
              </a:defRPr>
            </a:pPr>
            <a:r>
              <a:rPr b="1" sz="3913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sz="3913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42934" indent="-442934" algn="l" defTabSz="531622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913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Summing up what the class does includes the word “and”</a:t>
            </a:r>
            <a:endParaRPr sz="3913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42934" indent="-442934" algn="l" defTabSz="531622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913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SomethingManager classes</a:t>
            </a:r>
            <a:endParaRPr sz="3913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42934" indent="-442934" algn="l" defTabSz="531622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913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Class would be challenging for new team members to read and quickly “get it” (WTF per minute)</a:t>
            </a:r>
            <a:endParaRPr sz="3913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42934" indent="-442934" algn="l" defTabSz="531622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913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Class has fields that are only used in some methods</a:t>
            </a:r>
            <a:endParaRPr sz="3913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42934" indent="-442934" algn="l" defTabSz="531622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913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Class has static methods that only operate on parameters</a:t>
            </a:r>
            <a:endParaRPr sz="3913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42934" indent="-442934" algn="l" defTabSz="531622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913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 blank line can be a warring sing</a:t>
            </a:r>
          </a:p>
        </p:txBody>
      </p:sp>
      <p:pic>
        <p:nvPicPr>
          <p:cNvPr id="9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98" name="Shape 98"/>
          <p:cNvSpPr/>
          <p:nvPr/>
        </p:nvSpPr>
        <p:spPr>
          <a:xfrm>
            <a:off x="266699" y="6320358"/>
            <a:ext cx="12471401" cy="283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525779">
              <a:defRPr sz="1800">
                <a:solidFill>
                  <a:srgbClr val="000000"/>
                </a:solidFill>
              </a:defRPr>
            </a:pPr>
            <a:r>
              <a:rPr b="1" sz="387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sz="3870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Identify the individual responsibilities</a:t>
            </a:r>
            <a:endParaRPr sz="3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Extract responsibilities to appropriate named classes</a:t>
            </a:r>
            <a:endParaRPr sz="3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Trust your feelings and start with TDD (red/green/</a:t>
            </a:r>
            <a:r>
              <a:rPr sz="387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refactor</a:t>
            </a: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10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02" name="Shape 102"/>
          <p:cNvSpPr/>
          <p:nvPr/>
        </p:nvSpPr>
        <p:spPr>
          <a:xfrm>
            <a:off x="56269" y="9309099"/>
            <a:ext cx="3700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G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Conditionals (if/switch)</a:t>
            </a:r>
          </a:p>
        </p:txBody>
      </p:sp>
      <p:pic>
        <p:nvPicPr>
          <p:cNvPr id="10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06" name="Shape 106"/>
          <p:cNvSpPr/>
          <p:nvPr/>
        </p:nvSpPr>
        <p:spPr>
          <a:xfrm>
            <a:off x="355600" y="1587500"/>
            <a:ext cx="12293600" cy="485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sz="4300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Function is hard to read because of many if conditions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New behaviour require modification of existing code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Change object behaviour based on parameter send to method eg. boolean switches, enums</a:t>
            </a:r>
          </a:p>
        </p:txBody>
      </p:sp>
      <p:pic>
        <p:nvPicPr>
          <p:cNvPr id="10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08" name="Shape 108"/>
          <p:cNvSpPr/>
          <p:nvPr/>
        </p:nvSpPr>
        <p:spPr>
          <a:xfrm>
            <a:off x="266699" y="5761558"/>
            <a:ext cx="12471401" cy="358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sz="4300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Lot of conditionals can be replaced by polymorphism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Follow Open closed principle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11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12" name="Shape 112"/>
          <p:cNvSpPr/>
          <p:nvPr/>
        </p:nvSpPr>
        <p:spPr>
          <a:xfrm>
            <a:off x="56269" y="9309099"/>
            <a:ext cx="3700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H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Digging into collaborators</a:t>
            </a:r>
          </a:p>
        </p:txBody>
      </p:sp>
      <p:pic>
        <p:nvPicPr>
          <p:cNvPr id="11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16" name="Shape 116"/>
          <p:cNvSpPr/>
          <p:nvPr/>
        </p:nvSpPr>
        <p:spPr>
          <a:xfrm>
            <a:off x="355600" y="1587500"/>
            <a:ext cx="12293600" cy="485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79044">
              <a:defRPr sz="1800">
                <a:solidFill>
                  <a:srgbClr val="000000"/>
                </a:solidFill>
              </a:defRPr>
            </a:pPr>
            <a:r>
              <a:rPr b="1" sz="3525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sz="3525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399127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525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Hard to prepare test data</a:t>
            </a:r>
            <a:endParaRPr sz="3525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399127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525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Breaking Law of Demeter. A method of an object may only call methods of:</a:t>
            </a:r>
            <a:endParaRPr sz="3525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826101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2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object itself</a:t>
            </a:r>
            <a:endParaRPr sz="2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826101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2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 argument of the method</a:t>
            </a:r>
            <a:endParaRPr sz="2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826101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2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Any object created within the method</a:t>
            </a:r>
            <a:endParaRPr sz="2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826101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2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Any direct properties/fields of the object</a:t>
            </a:r>
            <a:endParaRPr sz="2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826101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2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Or just simple “Don’t talk to strangers”</a:t>
            </a:r>
            <a:endParaRPr sz="2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399127" indent="-399127" algn="l" defTabSz="479044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525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Using “Context” like objects as method parameter</a:t>
            </a:r>
          </a:p>
        </p:txBody>
      </p:sp>
      <p:pic>
        <p:nvPicPr>
          <p:cNvPr id="11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18" name="Shape 118"/>
          <p:cNvSpPr/>
          <p:nvPr/>
        </p:nvSpPr>
        <p:spPr>
          <a:xfrm>
            <a:off x="266699" y="6420073"/>
            <a:ext cx="12471401" cy="189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43991">
              <a:defRPr sz="1800">
                <a:solidFill>
                  <a:srgbClr val="000000"/>
                </a:solidFill>
              </a:defRPr>
            </a:pPr>
            <a:r>
              <a:rPr b="1" sz="3268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sz="3268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369923" indent="-369923" algn="l" defTabSz="443991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268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Follow Law of Demeter…</a:t>
            </a:r>
            <a:endParaRPr sz="3268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369923" indent="-369923" algn="l" defTabSz="443991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268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… with some exceptions like builders, DSL (fluent api), domain objects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4294967295"/>
          </p:nvPr>
        </p:nvSpPr>
        <p:spPr>
          <a:xfrm>
            <a:off x="355600" y="698500"/>
            <a:ext cx="12293600" cy="714380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References:</a:t>
            </a:r>
            <a:endParaRPr sz="48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sz="3700" u="sng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http://misko.hevery.com</a:t>
            </a:r>
            <a:endParaRPr sz="37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7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sz="3700" u="sng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http://butunclebob.com/ArticleS.UncleBob.PrinciplesOfOod</a:t>
            </a:r>
            <a:endParaRPr sz="37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7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sz="3700" u="sng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  <a:hlinkClick r:id="rId4" invalidUrl="" action="" tgtFrame="" tooltip="" history="1" highlightClick="0" endSnd="0"/>
              </a:rPr>
              <a:t>https://github.com/square/okhttp/tree/master/mockwebserver</a:t>
            </a:r>
            <a:endParaRPr sz="37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1" name="lines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22" name="Shape 122"/>
          <p:cNvSpPr/>
          <p:nvPr/>
        </p:nvSpPr>
        <p:spPr>
          <a:xfrm>
            <a:off x="56269" y="9309099"/>
            <a:ext cx="3700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H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4294967295"/>
          </p:nvPr>
        </p:nvSpPr>
        <p:spPr>
          <a:xfrm>
            <a:off x="355600" y="698500"/>
            <a:ext cx="12293600" cy="2759075"/>
          </a:xfrm>
          <a:prstGeom prst="rect">
            <a:avLst/>
          </a:prstGeom>
        </p:spPr>
        <p:txBody>
          <a:bodyPr anchor="t"/>
          <a:lstStyle/>
          <a:p>
            <a:pPr lvl="0" marL="0" indent="0" algn="ctr" defTabSz="502412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02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This is not a presentation about</a:t>
            </a:r>
            <a:endParaRPr sz="602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 defTabSz="502412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602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 defTabSz="502412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6020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HACKING</a:t>
            </a:r>
          </a:p>
        </p:txBody>
      </p:sp>
      <p:sp>
        <p:nvSpPr>
          <p:cNvPr id="37" name="Shape 37"/>
          <p:cNvSpPr/>
          <p:nvPr/>
        </p:nvSpPr>
        <p:spPr>
          <a:xfrm>
            <a:off x="355600" y="4102100"/>
            <a:ext cx="12293600" cy="27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502412">
              <a:defRPr sz="1800">
                <a:solidFill>
                  <a:srgbClr val="000000"/>
                </a:solidFill>
              </a:defRPr>
            </a:pPr>
            <a:r>
              <a:rPr sz="602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about</a:t>
            </a:r>
            <a:endParaRPr sz="602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defTabSz="502412">
              <a:defRPr sz="1800">
                <a:solidFill>
                  <a:srgbClr val="000000"/>
                </a:solidFill>
              </a:defRPr>
            </a:pPr>
            <a:endParaRPr sz="602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defTabSz="502412">
              <a:defRPr sz="1800">
                <a:solidFill>
                  <a:srgbClr val="000000"/>
                </a:solidFill>
              </a:defRPr>
            </a:pPr>
            <a:r>
              <a:rPr b="1" sz="602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DESIGNING</a:t>
            </a:r>
          </a:p>
        </p:txBody>
      </p:sp>
      <p:pic>
        <p:nvPicPr>
          <p:cNvPr id="38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4294967295"/>
          </p:nvPr>
        </p:nvSpPr>
        <p:spPr>
          <a:xfrm>
            <a:off x="457200" y="1110679"/>
            <a:ext cx="12293600" cy="1207642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DESIGN</a:t>
            </a: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&gt; </a:t>
            </a:r>
            <a:r>
              <a:rPr sz="7000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HACKING</a:t>
            </a:r>
          </a:p>
        </p:txBody>
      </p:sp>
      <p:pic>
        <p:nvPicPr>
          <p:cNvPr id="12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26" name="Shape 126"/>
          <p:cNvSpPr/>
          <p:nvPr/>
        </p:nvSpPr>
        <p:spPr>
          <a:xfrm>
            <a:off x="457200" y="4641701"/>
            <a:ext cx="12293600" cy="1472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7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4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42" name="Shape 42"/>
          <p:cNvSpPr/>
          <p:nvPr/>
        </p:nvSpPr>
        <p:spPr>
          <a:xfrm>
            <a:off x="65558" y="9309099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Mixing object graph construction with application logic</a:t>
            </a:r>
          </a:p>
        </p:txBody>
      </p:sp>
      <p:pic>
        <p:nvPicPr>
          <p:cNvPr id="4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46" name="Shape 46"/>
          <p:cNvSpPr/>
          <p:nvPr/>
        </p:nvSpPr>
        <p:spPr>
          <a:xfrm>
            <a:off x="355600" y="1981200"/>
            <a:ext cx="12293600" cy="273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b="1" sz="4300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new</a:t>
            </a: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keyword in application logic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48" name="Shape 48"/>
          <p:cNvSpPr/>
          <p:nvPr/>
        </p:nvSpPr>
        <p:spPr>
          <a:xfrm>
            <a:off x="355600" y="4514378"/>
            <a:ext cx="12293600" cy="273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b="1" sz="4300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Instantiate class in isolation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Dependency injection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5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52" name="Shape 52"/>
          <p:cNvSpPr/>
          <p:nvPr/>
        </p:nvSpPr>
        <p:spPr>
          <a:xfrm>
            <a:off x="89780" y="9309099"/>
            <a:ext cx="3030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B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Ask for things, Don’t look for things</a:t>
            </a:r>
          </a:p>
        </p:txBody>
      </p:sp>
      <p:pic>
        <p:nvPicPr>
          <p:cNvPr id="5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56" name="Shape 56"/>
          <p:cNvSpPr/>
          <p:nvPr/>
        </p:nvSpPr>
        <p:spPr>
          <a:xfrm>
            <a:off x="355600" y="1981200"/>
            <a:ext cx="12293600" cy="273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549148">
              <a:defRPr sz="1800">
                <a:solidFill>
                  <a:srgbClr val="000000"/>
                </a:solidFill>
              </a:defRPr>
            </a:pPr>
            <a:r>
              <a:rPr b="1" sz="4041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b="1" sz="4041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57536" indent="-457536" algn="l" defTabSz="549148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04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Missing object </a:t>
            </a:r>
            <a:r>
              <a:rPr sz="4041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constructor </a:t>
            </a:r>
            <a:r>
              <a:rPr sz="404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(getters and setters instead)</a:t>
            </a:r>
            <a:endParaRPr sz="4041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57536" indent="-457536" algn="l" defTabSz="549148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04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Object is </a:t>
            </a:r>
            <a:r>
              <a:rPr sz="4041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not fully initialized</a:t>
            </a:r>
            <a:r>
              <a:rPr sz="404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after creation</a:t>
            </a:r>
            <a:endParaRPr sz="4041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58" name="Shape 58"/>
          <p:cNvSpPr/>
          <p:nvPr/>
        </p:nvSpPr>
        <p:spPr>
          <a:xfrm>
            <a:off x="355600" y="4514378"/>
            <a:ext cx="12293600" cy="273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b="1" sz="4300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Ask for what you need</a:t>
            </a:r>
            <a:endParaRPr sz="43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86741" indent="-486741" algn="l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 constructor to inject object collaborators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6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62" name="Shape 62"/>
          <p:cNvSpPr/>
          <p:nvPr/>
        </p:nvSpPr>
        <p:spPr>
          <a:xfrm>
            <a:off x="63822" y="9309099"/>
            <a:ext cx="35495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C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4294967295"/>
          </p:nvPr>
        </p:nvSpPr>
        <p:spPr>
          <a:xfrm>
            <a:off x="355600" y="177800"/>
            <a:ext cx="12293600" cy="172248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1851CE"/>
                </a:solidFill>
                <a:latin typeface="Gill Sans"/>
                <a:ea typeface="Gill Sans"/>
                <a:cs typeface="Gill Sans"/>
                <a:sym typeface="Gill Sans"/>
              </a:rPr>
              <a:t>ISSUE</a:t>
            </a:r>
            <a:endParaRPr b="1" sz="4300">
              <a:solidFill>
                <a:srgbClr val="1851C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Doing work in constructor</a:t>
            </a:r>
          </a:p>
        </p:txBody>
      </p:sp>
      <p:pic>
        <p:nvPicPr>
          <p:cNvPr id="65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66" name="Shape 66"/>
          <p:cNvSpPr/>
          <p:nvPr/>
        </p:nvSpPr>
        <p:spPr>
          <a:xfrm>
            <a:off x="355600" y="1587500"/>
            <a:ext cx="12293600" cy="358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525779">
              <a:defRPr sz="1800">
                <a:solidFill>
                  <a:srgbClr val="000000"/>
                </a:solidFill>
              </a:defRPr>
            </a:pPr>
            <a:r>
              <a:rPr b="1" sz="3870">
                <a:solidFill>
                  <a:srgbClr val="C61800"/>
                </a:solidFill>
                <a:latin typeface="Gill Sans"/>
                <a:ea typeface="Gill Sans"/>
                <a:cs typeface="Gill Sans"/>
                <a:sym typeface="Gill Sans"/>
              </a:rPr>
              <a:t>WARRING SIGNS</a:t>
            </a:r>
            <a:endParaRPr b="1" sz="3870">
              <a:solidFill>
                <a:srgbClr val="C618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new</a:t>
            </a: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keyword in constructor</a:t>
            </a:r>
            <a:endParaRPr sz="3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Static methods calls</a:t>
            </a: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in constructor</a:t>
            </a:r>
            <a:endParaRPr sz="3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Anything more than </a:t>
            </a:r>
            <a:r>
              <a:rPr sz="387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filed assignment in constructor</a:t>
            </a:r>
            <a:endParaRPr sz="387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sz="387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init</a:t>
            </a: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” like methods</a:t>
            </a:r>
            <a:endParaRPr sz="387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38067" indent="-438067" algn="l" defTabSz="525779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87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Flow controll (conditionals/loops)</a:t>
            </a:r>
          </a:p>
        </p:txBody>
      </p:sp>
      <p:pic>
        <p:nvPicPr>
          <p:cNvPr id="67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105283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68" name="Shape 68"/>
          <p:cNvSpPr/>
          <p:nvPr/>
        </p:nvSpPr>
        <p:spPr>
          <a:xfrm>
            <a:off x="266700" y="5428778"/>
            <a:ext cx="12471400" cy="3302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90727">
              <a:defRPr sz="1800">
                <a:solidFill>
                  <a:srgbClr val="000000"/>
                </a:solidFill>
              </a:defRPr>
            </a:pPr>
            <a:r>
              <a:rPr b="1" sz="3612">
                <a:solidFill>
                  <a:srgbClr val="31B639"/>
                </a:solidFill>
                <a:latin typeface="Gill Sans"/>
                <a:ea typeface="Gill Sans"/>
                <a:cs typeface="Gill Sans"/>
                <a:sym typeface="Gill Sans"/>
              </a:rPr>
              <a:t>SOLUTION</a:t>
            </a:r>
            <a:endParaRPr b="1" sz="3612">
              <a:solidFill>
                <a:srgbClr val="31B63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08862" indent="-408862" algn="l" defTabSz="490727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612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Once more - </a:t>
            </a:r>
            <a:r>
              <a:rPr sz="3612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DI is your friend!</a:t>
            </a:r>
            <a:endParaRPr sz="3612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08862" indent="-408862" algn="l" defTabSz="490727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612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 not create collaborators in your constructor, but pass them in</a:t>
            </a:r>
            <a:endParaRPr sz="3612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408862" indent="-408862" algn="l" defTabSz="490727">
              <a:buClr>
                <a:srgbClr val="535353"/>
              </a:buClr>
              <a:buSzPct val="82000"/>
              <a:buChar char="-"/>
              <a:defRPr sz="1800">
                <a:solidFill>
                  <a:srgbClr val="000000"/>
                </a:solidFill>
              </a:defRPr>
            </a:pPr>
            <a:r>
              <a:rPr sz="3612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init method is last resort - better move this to other object (SRP)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4294967295"/>
          </p:nvPr>
        </p:nvSpPr>
        <p:spPr>
          <a:xfrm>
            <a:off x="355600" y="698500"/>
            <a:ext cx="12293600" cy="4285655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wrong </a:t>
            </a:r>
            <a:endParaRPr sz="700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with this code?</a:t>
            </a:r>
          </a:p>
        </p:txBody>
      </p:sp>
      <p:pic>
        <p:nvPicPr>
          <p:cNvPr id="71" name="lin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72" y="8724900"/>
            <a:ext cx="13143544" cy="5756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72" name="Shape 72"/>
          <p:cNvSpPr/>
          <p:nvPr/>
        </p:nvSpPr>
        <p:spPr>
          <a:xfrm>
            <a:off x="52536" y="9309099"/>
            <a:ext cx="3775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D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