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CD7E5-7C2E-5B4B-9CB5-59BA918F23F9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41FD3-36E3-C741-9734-7EA46CD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41FD3-36E3-C741-9734-7EA46CDF0C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BE5-F342-F644-BC9A-3E6632BCA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CC42C-9648-3C48-AA9B-6AB92DD4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82DF-D094-BA48-B735-F4F61FD9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F0E-35C7-4341-91B0-6ADFB47B8D68}" type="datetime1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466C-F353-9344-89DA-7B246A4F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A9FE-E343-374B-B250-0C824E5D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F7CD-C8C7-F740-9A45-2714B2BB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B2B6F-42C5-A245-A9E8-87179F5D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1CFF-1627-5640-820B-72746A42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1832-273D-2D4F-BBEB-EB50D671A3A1}" type="datetime1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B35D4-3AE9-8546-817B-FB7190F8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8110-08BE-2248-9D44-5D7D74E7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6F0A8-A46E-7541-A7AF-AFEE4AE10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11FF1-F982-8449-A108-BF3D0D88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C1AA-4ACF-6449-88A8-E15A3A65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079-5B84-A841-B97B-B02BB0CA9013}" type="datetime1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0CD2-F4FF-E04B-8EEB-4E53936A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09A78-B597-6E43-B3A2-F311599E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E147-FBB8-7744-B816-EE27240C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C57C-D31F-B74D-B1EF-6AFE09D4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CB27-BEE7-CB4C-A975-5217A8D2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E793-C100-4A47-BD40-45004E072291}" type="datetime1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1BC5-BD03-234D-80C5-7CBB4384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70A5-9AFD-3545-8BEF-548E2C6E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679A-4DCE-1B49-A0A3-5D056221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857BB-DAB2-BB45-A243-F27E26A6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1047-92BE-C04F-BE60-AD961E14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42A9-6C68-A846-A7DF-CE7DCD62509D}" type="datetime1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206F-C5D7-704F-BDB2-A05A9295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D1D8-0232-7242-9E8B-E9047042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D185-6BA3-3D43-AE7D-695B4A48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E0A2-DC4A-BF45-B0B7-FE965D9B4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0050-4654-304E-96BB-4BD71510E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CBEFB-43CE-0C4C-9913-5F4DC1EA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476-9DF5-FB4C-B0C7-F34E10F5313D}" type="datetime1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779C3-31AE-5B45-A408-F2A53531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6D96-FC90-4C4F-A7BB-DEDB7863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5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AF6D-9AF4-7740-93A5-7CD343F6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8D5D5-69DF-F646-9F5D-F0586D18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F3770-B7D9-9D45-9C7F-0AB52FCA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F35F4-F4EF-7D47-89CF-876A3D086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B88C4-44C5-2444-9C6E-63FDFCDE1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3AFE9-C4F2-044A-B6E4-22ADC60A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DF2-5A7D-6748-93C4-64B0176A06BC}" type="datetime1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A2CCC-F10D-0A4A-B8B3-A2156B8F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F29F9-5D83-6B47-84BA-754C1F9B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1854-E4AE-9549-B77F-322C12B6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54E0F-246C-7049-841B-65418C4F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85FF-474A-C940-ABBE-043261586210}" type="datetime1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46BA1-6D9D-7E4D-B1F1-9BF56892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A3487-E051-154F-BE33-430AE04C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6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A7028-F7DC-1345-BBC7-AE32FB60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DB1D-819A-8449-9B93-EE7229781FAB}" type="datetime1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26A55-9037-A441-9A1C-50E9B563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A0E31-2786-534D-B245-BB73E563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632F-440A-5643-B1B1-C7A56D3B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1721-FE40-2A4C-A355-6985C0E2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BB0C2-81AB-9A45-9084-2C9005E63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025C8-E209-064D-B7C4-44C0BD51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F42-32BF-DF4D-95FE-97E7C78B4091}" type="datetime1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163AE-986C-2242-A35D-A2C0D1AE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6925-511D-E440-941A-B1DF222F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5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6448-A394-8942-94B9-319BACA2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335A-EB7C-7C42-98E5-45EE21A7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0C6F-CC07-504F-93EA-8D8741B9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5D136-B743-2B4D-95DC-64E91976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9C31-D49D-A848-BE39-FA0DD3C01E7D}" type="datetime1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435F8-DD04-4048-890C-877D287C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6EE42-0B90-A343-A9F0-7DA1A4D7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4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38ABE-43B2-694E-90E3-0F240E49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FC62-EDC9-534F-B61D-307CF1D8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66A3-12D4-E242-A6DA-D8C5B6A1A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387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FA49089-A9F9-4040-8D08-9AFF8C0078C8}" type="datetime1">
              <a:rPr lang="en-US" smtClean="0"/>
              <a:pPr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B3C7-2119-F644-B38B-5686FFBF5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387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6815-1C16-724B-A4B5-78BE78158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387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352BA4-4CDC-964B-A68E-4A77BD7B70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5C4940-18C7-8643-87E3-25AA4D7A5F7C}"/>
              </a:ext>
            </a:extLst>
          </p:cNvPr>
          <p:cNvCxnSpPr>
            <a:cxnSpLocks/>
          </p:cNvCxnSpPr>
          <p:nvPr userDrawn="1"/>
        </p:nvCxnSpPr>
        <p:spPr>
          <a:xfrm>
            <a:off x="12057017" y="104503"/>
            <a:ext cx="0" cy="67534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A39D9A-D9D3-B94C-8080-A88835801350}"/>
              </a:ext>
            </a:extLst>
          </p:cNvPr>
          <p:cNvCxnSpPr>
            <a:cxnSpLocks/>
          </p:cNvCxnSpPr>
          <p:nvPr userDrawn="1"/>
        </p:nvCxnSpPr>
        <p:spPr>
          <a:xfrm>
            <a:off x="91440" y="6713602"/>
            <a:ext cx="121005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075018-4024-584A-8172-830C7B0157EF}"/>
              </a:ext>
            </a:extLst>
          </p:cNvPr>
          <p:cNvCxnSpPr>
            <a:cxnSpLocks/>
          </p:cNvCxnSpPr>
          <p:nvPr userDrawn="1"/>
        </p:nvCxnSpPr>
        <p:spPr>
          <a:xfrm>
            <a:off x="91440" y="6778917"/>
            <a:ext cx="121005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3948A0-5D88-2B46-B615-BA048BFE1953}"/>
              </a:ext>
            </a:extLst>
          </p:cNvPr>
          <p:cNvCxnSpPr>
            <a:cxnSpLocks/>
          </p:cNvCxnSpPr>
          <p:nvPr userDrawn="1"/>
        </p:nvCxnSpPr>
        <p:spPr>
          <a:xfrm>
            <a:off x="11991702" y="104503"/>
            <a:ext cx="0" cy="675349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F829F3-A06C-B241-9A83-48373F6E370F}"/>
              </a:ext>
            </a:extLst>
          </p:cNvPr>
          <p:cNvCxnSpPr>
            <a:cxnSpLocks/>
          </p:cNvCxnSpPr>
          <p:nvPr userDrawn="1"/>
        </p:nvCxnSpPr>
        <p:spPr>
          <a:xfrm>
            <a:off x="45720" y="396731"/>
            <a:ext cx="121005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CA8F83-DE65-4B42-90DD-444F05E6DB86}"/>
              </a:ext>
            </a:extLst>
          </p:cNvPr>
          <p:cNvCxnSpPr>
            <a:cxnSpLocks/>
          </p:cNvCxnSpPr>
          <p:nvPr userDrawn="1"/>
        </p:nvCxnSpPr>
        <p:spPr>
          <a:xfrm>
            <a:off x="241803" y="508000"/>
            <a:ext cx="0" cy="6350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C6FB357-67C8-FB47-B781-8755E42D603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503680" cy="4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D3AEC8-4E67-5149-952F-51163846F775}"/>
              </a:ext>
            </a:extLst>
          </p:cNvPr>
          <p:cNvSpPr/>
          <p:nvPr/>
        </p:nvSpPr>
        <p:spPr>
          <a:xfrm>
            <a:off x="6399073" y="625012"/>
            <a:ext cx="503434" cy="258052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itle 119">
            <a:extLst>
              <a:ext uri="{FF2B5EF4-FFF2-40B4-BE49-F238E27FC236}">
                <a16:creationId xmlns:a16="http://schemas.microsoft.com/office/drawing/2014/main" id="{C92D1409-60BB-6D4B-8BDE-52B569A1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Random Forest Imputation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D5BD02DA-1D2D-1142-B82A-42EABCA5A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regularly deal with </a:t>
            </a:r>
            <a:r>
              <a:rPr lang="en-US" sz="1800" dirty="0" err="1"/>
              <a:t>incom-plete</a:t>
            </a:r>
            <a:r>
              <a:rPr lang="en-US" sz="1800" dirty="0"/>
              <a:t> data, but there are </a:t>
            </a:r>
            <a:r>
              <a:rPr lang="en-US" sz="1800" dirty="0" err="1"/>
              <a:t>oppor-tunities</a:t>
            </a:r>
            <a:r>
              <a:rPr lang="en-US" sz="1800" dirty="0"/>
              <a:t> to learn missing data from other observations.</a:t>
            </a:r>
          </a:p>
          <a:p>
            <a:r>
              <a:rPr lang="en-US" sz="1800" dirty="0"/>
              <a:t>The black column is the current target; the open circles, missing data.</a:t>
            </a:r>
          </a:p>
          <a:p>
            <a:r>
              <a:rPr lang="en-US" sz="1800" dirty="0"/>
              <a:t>Potential features are columns fully populated along the rows where the target data is missing.</a:t>
            </a:r>
          </a:p>
          <a:p>
            <a:r>
              <a:rPr lang="en-US" sz="1800" dirty="0"/>
              <a:t>Useful features are those columns that are also fully dense where the target column is labeled.</a:t>
            </a:r>
            <a:r>
              <a:rPr lang="en-US" sz="1800" baseline="30000" dirty="0"/>
              <a:t>*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2B502-E00D-204E-B215-F677D732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1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637A573-74B5-824C-876E-A55DB394F24E}"/>
              </a:ext>
            </a:extLst>
          </p:cNvPr>
          <p:cNvGrpSpPr/>
          <p:nvPr/>
        </p:nvGrpSpPr>
        <p:grpSpPr>
          <a:xfrm>
            <a:off x="5981251" y="708059"/>
            <a:ext cx="2369903" cy="2370760"/>
            <a:chOff x="1304817" y="800528"/>
            <a:chExt cx="2369903" cy="237076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38E0CAE-66ED-2647-9989-400E0D5E07B5}"/>
                </a:ext>
              </a:extLst>
            </p:cNvPr>
            <p:cNvSpPr/>
            <p:nvPr/>
          </p:nvSpPr>
          <p:spPr>
            <a:xfrm>
              <a:off x="1304818" y="801384"/>
              <a:ext cx="277403" cy="2774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0776C81-B0C0-904D-A4C4-698ED31D4A40}"/>
                </a:ext>
              </a:extLst>
            </p:cNvPr>
            <p:cNvSpPr/>
            <p:nvPr/>
          </p:nvSpPr>
          <p:spPr>
            <a:xfrm>
              <a:off x="1304818" y="1323653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0C30CE7-48B9-6A48-9F0C-AFAB35746208}"/>
                </a:ext>
              </a:extLst>
            </p:cNvPr>
            <p:cNvSpPr/>
            <p:nvPr/>
          </p:nvSpPr>
          <p:spPr>
            <a:xfrm>
              <a:off x="1304817" y="184763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9E94B15-7CCC-074B-B36A-39F2E6904BD5}"/>
                </a:ext>
              </a:extLst>
            </p:cNvPr>
            <p:cNvSpPr/>
            <p:nvPr/>
          </p:nvSpPr>
          <p:spPr>
            <a:xfrm>
              <a:off x="1304817" y="2369903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10025B9-F8CA-794E-A929-90E94B7378C2}"/>
                </a:ext>
              </a:extLst>
            </p:cNvPr>
            <p:cNvSpPr/>
            <p:nvPr/>
          </p:nvSpPr>
          <p:spPr>
            <a:xfrm>
              <a:off x="1304817" y="289388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12FDD81-EEF2-614F-8D9D-19AB948114B7}"/>
                </a:ext>
              </a:extLst>
            </p:cNvPr>
            <p:cNvSpPr/>
            <p:nvPr/>
          </p:nvSpPr>
          <p:spPr>
            <a:xfrm rot="16200000">
              <a:off x="1827086" y="800528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681DECE-DBCA-BA45-8821-D68AA8054612}"/>
                </a:ext>
              </a:extLst>
            </p:cNvPr>
            <p:cNvSpPr/>
            <p:nvPr/>
          </p:nvSpPr>
          <p:spPr>
            <a:xfrm rot="16200000">
              <a:off x="2351067" y="800529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3E270C7-CB4A-BB48-BE24-2926F8DCDEAE}"/>
                </a:ext>
              </a:extLst>
            </p:cNvPr>
            <p:cNvSpPr/>
            <p:nvPr/>
          </p:nvSpPr>
          <p:spPr>
            <a:xfrm rot="16200000">
              <a:off x="2873336" y="800529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4DACA44-C2CA-1B4B-B31A-0EED74A68E5C}"/>
                </a:ext>
              </a:extLst>
            </p:cNvPr>
            <p:cNvSpPr/>
            <p:nvPr/>
          </p:nvSpPr>
          <p:spPr>
            <a:xfrm rot="16200000">
              <a:off x="3397317" y="800528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023C502-76AE-0546-A51A-3C64C19D5CB6}"/>
                </a:ext>
              </a:extLst>
            </p:cNvPr>
            <p:cNvSpPr/>
            <p:nvPr/>
          </p:nvSpPr>
          <p:spPr>
            <a:xfrm rot="16200000">
              <a:off x="1827086" y="1323653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283C5A-9008-4E4B-AC8F-151E8D22D55C}"/>
                </a:ext>
              </a:extLst>
            </p:cNvPr>
            <p:cNvSpPr/>
            <p:nvPr/>
          </p:nvSpPr>
          <p:spPr>
            <a:xfrm rot="16200000">
              <a:off x="2351067" y="132365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49E1884-3C8B-CC44-8F05-06CC3E83D219}"/>
                </a:ext>
              </a:extLst>
            </p:cNvPr>
            <p:cNvSpPr/>
            <p:nvPr/>
          </p:nvSpPr>
          <p:spPr>
            <a:xfrm rot="16200000">
              <a:off x="2873336" y="1323654"/>
              <a:ext cx="277403" cy="2774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7D69FD6-47CB-DA4F-B05C-980301F04439}"/>
                </a:ext>
              </a:extLst>
            </p:cNvPr>
            <p:cNvSpPr/>
            <p:nvPr/>
          </p:nvSpPr>
          <p:spPr>
            <a:xfrm rot="16200000">
              <a:off x="3397317" y="1323653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9FD57BC-D663-9F49-98AB-9FD9E608C84E}"/>
                </a:ext>
              </a:extLst>
            </p:cNvPr>
            <p:cNvSpPr/>
            <p:nvPr/>
          </p:nvSpPr>
          <p:spPr>
            <a:xfrm rot="16200000">
              <a:off x="1823658" y="1847634"/>
              <a:ext cx="277403" cy="2774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AA0EB4-6188-B242-AF1F-3B9195CD304E}"/>
                </a:ext>
              </a:extLst>
            </p:cNvPr>
            <p:cNvSpPr/>
            <p:nvPr/>
          </p:nvSpPr>
          <p:spPr>
            <a:xfrm rot="16200000">
              <a:off x="2347639" y="1847635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0CA1651-668D-6D4B-A7B7-1CE6066DB7E8}"/>
                </a:ext>
              </a:extLst>
            </p:cNvPr>
            <p:cNvSpPr/>
            <p:nvPr/>
          </p:nvSpPr>
          <p:spPr>
            <a:xfrm rot="16200000">
              <a:off x="2869908" y="1847635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9E86614-C5FB-EA41-8014-B885B4740FD3}"/>
                </a:ext>
              </a:extLst>
            </p:cNvPr>
            <p:cNvSpPr/>
            <p:nvPr/>
          </p:nvSpPr>
          <p:spPr>
            <a:xfrm rot="16200000">
              <a:off x="3393889" y="184763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7229255-DEB1-3144-AFD5-631B65858B84}"/>
                </a:ext>
              </a:extLst>
            </p:cNvPr>
            <p:cNvSpPr/>
            <p:nvPr/>
          </p:nvSpPr>
          <p:spPr>
            <a:xfrm rot="16200000">
              <a:off x="1823658" y="2369903"/>
              <a:ext cx="277403" cy="2774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50C89C6-1D40-4B46-9F7C-E105D29A49EB}"/>
                </a:ext>
              </a:extLst>
            </p:cNvPr>
            <p:cNvSpPr/>
            <p:nvPr/>
          </p:nvSpPr>
          <p:spPr>
            <a:xfrm rot="16200000">
              <a:off x="2347639" y="236990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0DDBD4-8E77-9A44-99B3-0C1D97F5C59B}"/>
                </a:ext>
              </a:extLst>
            </p:cNvPr>
            <p:cNvSpPr/>
            <p:nvPr/>
          </p:nvSpPr>
          <p:spPr>
            <a:xfrm rot="16200000">
              <a:off x="2869908" y="236990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BC240A8-0B98-6042-A0F7-C2556A711869}"/>
                </a:ext>
              </a:extLst>
            </p:cNvPr>
            <p:cNvSpPr/>
            <p:nvPr/>
          </p:nvSpPr>
          <p:spPr>
            <a:xfrm rot="16200000">
              <a:off x="3393889" y="2369903"/>
              <a:ext cx="277403" cy="2774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DC3D8DF-DB6A-6640-874A-01F04F5C0790}"/>
                </a:ext>
              </a:extLst>
            </p:cNvPr>
            <p:cNvSpPr/>
            <p:nvPr/>
          </p:nvSpPr>
          <p:spPr>
            <a:xfrm rot="16200000">
              <a:off x="1823658" y="289388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D5B344A-D6CB-E34E-8BCF-E70A4841F846}"/>
                </a:ext>
              </a:extLst>
            </p:cNvPr>
            <p:cNvSpPr/>
            <p:nvPr/>
          </p:nvSpPr>
          <p:spPr>
            <a:xfrm rot="16200000">
              <a:off x="2347639" y="2893885"/>
              <a:ext cx="277403" cy="27740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9C84064-5D1F-8B46-9EA3-FC44AD15E074}"/>
                </a:ext>
              </a:extLst>
            </p:cNvPr>
            <p:cNvSpPr/>
            <p:nvPr/>
          </p:nvSpPr>
          <p:spPr>
            <a:xfrm rot="16200000">
              <a:off x="2869908" y="2893885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2608764-6BAA-EB4F-A7E7-E935638AC725}"/>
                </a:ext>
              </a:extLst>
            </p:cNvPr>
            <p:cNvSpPr/>
            <p:nvPr/>
          </p:nvSpPr>
          <p:spPr>
            <a:xfrm rot="16200000">
              <a:off x="3393889" y="289388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026E266-C8A6-8549-B8F0-940C107B1015}"/>
              </a:ext>
            </a:extLst>
          </p:cNvPr>
          <p:cNvSpPr/>
          <p:nvPr/>
        </p:nvSpPr>
        <p:spPr>
          <a:xfrm>
            <a:off x="6400800" y="1633591"/>
            <a:ext cx="503434" cy="104796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C705D13-6301-C447-8FA1-0FF5C5D2430A}"/>
              </a:ext>
            </a:extLst>
          </p:cNvPr>
          <p:cNvSpPr/>
          <p:nvPr/>
        </p:nvSpPr>
        <p:spPr>
          <a:xfrm>
            <a:off x="6940139" y="1630162"/>
            <a:ext cx="1006868" cy="104796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9DDE81-8CEB-FE40-826E-BCEE2939A60B}"/>
              </a:ext>
            </a:extLst>
          </p:cNvPr>
          <p:cNvSpPr/>
          <p:nvPr/>
        </p:nvSpPr>
        <p:spPr>
          <a:xfrm>
            <a:off x="5868208" y="1630162"/>
            <a:ext cx="503434" cy="104796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90EE48-E638-3B4A-BA40-FE44C3F10747}"/>
              </a:ext>
            </a:extLst>
          </p:cNvPr>
          <p:cNvSpPr/>
          <p:nvPr/>
        </p:nvSpPr>
        <p:spPr>
          <a:xfrm>
            <a:off x="6934177" y="625011"/>
            <a:ext cx="503434" cy="97946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074D27-D6EA-2543-9106-AE4CE8B0E15B}"/>
              </a:ext>
            </a:extLst>
          </p:cNvPr>
          <p:cNvSpPr/>
          <p:nvPr/>
        </p:nvSpPr>
        <p:spPr>
          <a:xfrm>
            <a:off x="6934177" y="2712374"/>
            <a:ext cx="503434" cy="49230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95B303-DAF8-0642-8818-85B61CC84E98}"/>
              </a:ext>
            </a:extLst>
          </p:cNvPr>
          <p:cNvSpPr txBox="1"/>
          <p:nvPr/>
        </p:nvSpPr>
        <p:spPr>
          <a:xfrm>
            <a:off x="8939647" y="826027"/>
            <a:ext cx="1800545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values to learn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F5216F-B150-9F4E-BB32-3580E8605DAD}"/>
              </a:ext>
            </a:extLst>
          </p:cNvPr>
          <p:cNvSpPr txBox="1"/>
          <p:nvPr/>
        </p:nvSpPr>
        <p:spPr>
          <a:xfrm>
            <a:off x="8939647" y="1663630"/>
            <a:ext cx="1800545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potential features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F848892-9BEE-B84C-AF09-D6AAE1043E43}"/>
              </a:ext>
            </a:extLst>
          </p:cNvPr>
          <p:cNvSpPr txBox="1"/>
          <p:nvPr/>
        </p:nvSpPr>
        <p:spPr>
          <a:xfrm>
            <a:off x="8939647" y="2501233"/>
            <a:ext cx="180054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 features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1F892D1-C769-6B41-B4CD-5B01626F3D1F}"/>
              </a:ext>
            </a:extLst>
          </p:cNvPr>
          <p:cNvGrpSpPr/>
          <p:nvPr/>
        </p:nvGrpSpPr>
        <p:grpSpPr>
          <a:xfrm>
            <a:off x="8720192" y="3293724"/>
            <a:ext cx="2369903" cy="2370760"/>
            <a:chOff x="1304817" y="800528"/>
            <a:chExt cx="2369903" cy="237076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1B515CB-DEB2-3E45-8D42-F8A491D3DD72}"/>
                </a:ext>
              </a:extLst>
            </p:cNvPr>
            <p:cNvSpPr/>
            <p:nvPr/>
          </p:nvSpPr>
          <p:spPr>
            <a:xfrm>
              <a:off x="1304818" y="801384"/>
              <a:ext cx="277403" cy="2774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C515257-29EA-A34B-BF41-D62756D32A5D}"/>
                </a:ext>
              </a:extLst>
            </p:cNvPr>
            <p:cNvSpPr/>
            <p:nvPr/>
          </p:nvSpPr>
          <p:spPr>
            <a:xfrm>
              <a:off x="1304818" y="1323653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2115892-C744-3E4D-A840-5E6B0AC33C02}"/>
                </a:ext>
              </a:extLst>
            </p:cNvPr>
            <p:cNvSpPr/>
            <p:nvPr/>
          </p:nvSpPr>
          <p:spPr>
            <a:xfrm>
              <a:off x="1304817" y="184763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7D411EA-812C-ED43-8C4A-036E93013EE6}"/>
                </a:ext>
              </a:extLst>
            </p:cNvPr>
            <p:cNvSpPr/>
            <p:nvPr/>
          </p:nvSpPr>
          <p:spPr>
            <a:xfrm>
              <a:off x="1304817" y="2369903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0B96760-B23D-9746-AC1B-E1DB34938AD7}"/>
                </a:ext>
              </a:extLst>
            </p:cNvPr>
            <p:cNvSpPr/>
            <p:nvPr/>
          </p:nvSpPr>
          <p:spPr>
            <a:xfrm>
              <a:off x="1304817" y="289388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96E2281-AC32-7345-BEF0-FB9313E8ACA2}"/>
                </a:ext>
              </a:extLst>
            </p:cNvPr>
            <p:cNvSpPr/>
            <p:nvPr/>
          </p:nvSpPr>
          <p:spPr>
            <a:xfrm rot="16200000">
              <a:off x="1827086" y="800528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A5AD8AA-D421-FE40-B17E-53D02A307D91}"/>
                </a:ext>
              </a:extLst>
            </p:cNvPr>
            <p:cNvSpPr/>
            <p:nvPr/>
          </p:nvSpPr>
          <p:spPr>
            <a:xfrm rot="16200000">
              <a:off x="2351067" y="800529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6C6F69E-E30A-9D42-9B6D-429D4BC9AE62}"/>
                </a:ext>
              </a:extLst>
            </p:cNvPr>
            <p:cNvSpPr/>
            <p:nvPr/>
          </p:nvSpPr>
          <p:spPr>
            <a:xfrm rot="16200000">
              <a:off x="2873336" y="800529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805591-02EE-B540-9CDC-A4583145F062}"/>
                </a:ext>
              </a:extLst>
            </p:cNvPr>
            <p:cNvSpPr/>
            <p:nvPr/>
          </p:nvSpPr>
          <p:spPr>
            <a:xfrm rot="16200000">
              <a:off x="3397317" y="800528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5333DA7-49D4-754E-9F9C-1B40C241FAEB}"/>
                </a:ext>
              </a:extLst>
            </p:cNvPr>
            <p:cNvSpPr/>
            <p:nvPr/>
          </p:nvSpPr>
          <p:spPr>
            <a:xfrm rot="16200000">
              <a:off x="1827086" y="1323653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26E4555-FC1E-4942-8F18-204A78716164}"/>
                </a:ext>
              </a:extLst>
            </p:cNvPr>
            <p:cNvSpPr/>
            <p:nvPr/>
          </p:nvSpPr>
          <p:spPr>
            <a:xfrm rot="16200000">
              <a:off x="2351067" y="132365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B4C19E-7A8A-CF4E-BD13-7E7E6D1C1919}"/>
                </a:ext>
              </a:extLst>
            </p:cNvPr>
            <p:cNvSpPr/>
            <p:nvPr/>
          </p:nvSpPr>
          <p:spPr>
            <a:xfrm rot="16200000">
              <a:off x="2873336" y="1323654"/>
              <a:ext cx="277403" cy="2774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CFE03C-EE19-DB43-BD7B-DBEDB4D78478}"/>
                </a:ext>
              </a:extLst>
            </p:cNvPr>
            <p:cNvSpPr/>
            <p:nvPr/>
          </p:nvSpPr>
          <p:spPr>
            <a:xfrm rot="16200000">
              <a:off x="3397317" y="1323653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87CC987-B59B-934A-A07B-667E514DF9E5}"/>
                </a:ext>
              </a:extLst>
            </p:cNvPr>
            <p:cNvSpPr/>
            <p:nvPr/>
          </p:nvSpPr>
          <p:spPr>
            <a:xfrm rot="16200000">
              <a:off x="1823658" y="1847634"/>
              <a:ext cx="277403" cy="27740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512A9ED-EF2D-D248-A6F5-17DE5FCEC60E}"/>
                </a:ext>
              </a:extLst>
            </p:cNvPr>
            <p:cNvSpPr/>
            <p:nvPr/>
          </p:nvSpPr>
          <p:spPr>
            <a:xfrm rot="16200000">
              <a:off x="2347639" y="1847635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20E8742-EBB4-264A-BF59-8DCAF262F8FA}"/>
                </a:ext>
              </a:extLst>
            </p:cNvPr>
            <p:cNvSpPr/>
            <p:nvPr/>
          </p:nvSpPr>
          <p:spPr>
            <a:xfrm rot="16200000">
              <a:off x="2869908" y="1847635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FFE2D94-2414-644F-9C3C-D569589D69B7}"/>
                </a:ext>
              </a:extLst>
            </p:cNvPr>
            <p:cNvSpPr/>
            <p:nvPr/>
          </p:nvSpPr>
          <p:spPr>
            <a:xfrm rot="16200000">
              <a:off x="3393889" y="184763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CEDE9B3-F5D7-E34C-9D13-F8C6DD763D36}"/>
                </a:ext>
              </a:extLst>
            </p:cNvPr>
            <p:cNvSpPr/>
            <p:nvPr/>
          </p:nvSpPr>
          <p:spPr>
            <a:xfrm rot="16200000">
              <a:off x="1823658" y="2369903"/>
              <a:ext cx="277403" cy="27740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9AC1663-44E5-7541-A208-33F8EF6E816C}"/>
                </a:ext>
              </a:extLst>
            </p:cNvPr>
            <p:cNvSpPr/>
            <p:nvPr/>
          </p:nvSpPr>
          <p:spPr>
            <a:xfrm rot="16200000">
              <a:off x="2347639" y="236990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63C2CDA-441C-9C4E-BA9F-2BF9A5D02B2F}"/>
                </a:ext>
              </a:extLst>
            </p:cNvPr>
            <p:cNvSpPr/>
            <p:nvPr/>
          </p:nvSpPr>
          <p:spPr>
            <a:xfrm rot="16200000">
              <a:off x="2869908" y="236990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6D52653-9F9A-D845-BDE7-55D938584096}"/>
                </a:ext>
              </a:extLst>
            </p:cNvPr>
            <p:cNvSpPr/>
            <p:nvPr/>
          </p:nvSpPr>
          <p:spPr>
            <a:xfrm rot="16200000">
              <a:off x="3393889" y="2369903"/>
              <a:ext cx="277403" cy="2774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3D7F500-1F05-1744-9D08-5B57DF21A68A}"/>
                </a:ext>
              </a:extLst>
            </p:cNvPr>
            <p:cNvSpPr/>
            <p:nvPr/>
          </p:nvSpPr>
          <p:spPr>
            <a:xfrm rot="16200000">
              <a:off x="1823658" y="289388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4B7432D-A676-CE49-87D1-0A96A0EED864}"/>
                </a:ext>
              </a:extLst>
            </p:cNvPr>
            <p:cNvSpPr/>
            <p:nvPr/>
          </p:nvSpPr>
          <p:spPr>
            <a:xfrm rot="16200000">
              <a:off x="2347639" y="2893885"/>
              <a:ext cx="277403" cy="27740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D660154-E9FE-944E-A9F2-2950AC97AC64}"/>
                </a:ext>
              </a:extLst>
            </p:cNvPr>
            <p:cNvSpPr/>
            <p:nvPr/>
          </p:nvSpPr>
          <p:spPr>
            <a:xfrm rot="16200000">
              <a:off x="2869908" y="2893885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09F810-32AB-FE41-BA1D-F29CCD4C271E}"/>
                </a:ext>
              </a:extLst>
            </p:cNvPr>
            <p:cNvSpPr/>
            <p:nvPr/>
          </p:nvSpPr>
          <p:spPr>
            <a:xfrm rot="16200000">
              <a:off x="3393889" y="2893884"/>
              <a:ext cx="277403" cy="277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E9AACE9-B635-2B46-97E9-1AFBB5F78E5D}"/>
              </a:ext>
            </a:extLst>
          </p:cNvPr>
          <p:cNvSpPr txBox="1"/>
          <p:nvPr/>
        </p:nvSpPr>
        <p:spPr>
          <a:xfrm>
            <a:off x="838200" y="6258621"/>
            <a:ext cx="933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*</a:t>
            </a:r>
            <a:r>
              <a:rPr lang="en-US" sz="1400" dirty="0"/>
              <a:t>A subset of the target labels may be used, to identify useful features that are not, themselves, fully dense.</a:t>
            </a:r>
          </a:p>
        </p:txBody>
      </p:sp>
      <p:sp>
        <p:nvSpPr>
          <p:cNvPr id="127" name="Bent Arrow 126">
            <a:extLst>
              <a:ext uri="{FF2B5EF4-FFF2-40B4-BE49-F238E27FC236}">
                <a16:creationId xmlns:a16="http://schemas.microsoft.com/office/drawing/2014/main" id="{99793C10-E8A4-3049-A722-72EF413777E7}"/>
              </a:ext>
            </a:extLst>
          </p:cNvPr>
          <p:cNvSpPr/>
          <p:nvPr/>
        </p:nvSpPr>
        <p:spPr>
          <a:xfrm flipV="1">
            <a:off x="6858867" y="3571127"/>
            <a:ext cx="922934" cy="1047106"/>
          </a:xfrm>
          <a:prstGeom prst="bentArrow">
            <a:avLst>
              <a:gd name="adj1" fmla="val 26113"/>
              <a:gd name="adj2" fmla="val 33349"/>
              <a:gd name="adj3" fmla="val 37245"/>
              <a:gd name="adj4" fmla="val 1480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A13D8E-09EA-F24E-9D52-360A86D623DB}"/>
                  </a:ext>
                </a:extLst>
              </p:cNvPr>
              <p:cNvSpPr txBox="1"/>
              <p:nvPr/>
            </p:nvSpPr>
            <p:spPr>
              <a:xfrm>
                <a:off x="6119268" y="4856245"/>
                <a:ext cx="2402132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(0, 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A13D8E-09EA-F24E-9D52-360A86D62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68" y="4856245"/>
                <a:ext cx="2402132" cy="401457"/>
              </a:xfrm>
              <a:prstGeom prst="rect">
                <a:avLst/>
              </a:prstGeom>
              <a:blipFill>
                <a:blip r:embed="rId2"/>
                <a:stretch>
                  <a:fillRect t="-3030" r="-52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6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31B07E-AB83-C54F-897C-9C88FD12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314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RFN imputation captures multimodal behavior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E4252-7766-F14C-8C94-7793E8214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2"/>
          <a:stretch/>
        </p:blipFill>
        <p:spPr>
          <a:xfrm>
            <a:off x="838200" y="1825625"/>
            <a:ext cx="5181600" cy="43513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83E90C-33B5-6A4C-B6F0-F8BBAC2C91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85" r="1" b="1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2E00E-2A04-5C4C-976D-877C0EDA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8783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352BA4-4CDC-964B-A68E-4A77BD7B707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CF894F-53F7-084C-B0A9-89BD9332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314"/>
            <a:ext cx="1051559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Estimators fit to imputed data are lower variance, improving ensemble R</a:t>
            </a:r>
            <a:r>
              <a:rPr lang="en-US" baseline="30000" dirty="0"/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1C94-7054-EA45-AD2A-C15578E0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E41A0-DBB3-6C44-9083-D20C6AFB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918"/>
            <a:ext cx="10515599" cy="39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B58F4-067A-AB4A-824D-EC0906DD45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RFN imputation increases RMSE through normal error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B58F4-067A-AB4A-824D-EC0906DD4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1" t="-10476" b="-1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2E5E4-0D1A-E848-B37D-0BEFEF50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D26F9-5C33-574D-93D7-AFD8A7F73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4" t="4993" r="54615" b="90014"/>
          <a:stretch/>
        </p:blipFill>
        <p:spPr>
          <a:xfrm>
            <a:off x="5925011" y="2132258"/>
            <a:ext cx="5020368" cy="3704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1CC87-E0AD-C142-A4C9-7D0066B14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" t="84933" r="54463" b="9979"/>
          <a:stretch/>
        </p:blipFill>
        <p:spPr>
          <a:xfrm>
            <a:off x="615387" y="2132257"/>
            <a:ext cx="4973722" cy="3704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9F765-2C83-324A-BF46-4B0E95F46A3D}"/>
              </a:ext>
            </a:extLst>
          </p:cNvPr>
          <p:cNvSpPr txBox="1"/>
          <p:nvPr/>
        </p:nvSpPr>
        <p:spPr>
          <a:xfrm>
            <a:off x="3819065" y="494345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</a:t>
            </a:r>
            <a:r>
              <a:rPr lang="en-US" baseline="-25000" dirty="0"/>
              <a:t>RFN</a:t>
            </a:r>
            <a:r>
              <a:rPr lang="en-US" dirty="0"/>
              <a:t> = 0.71</a:t>
            </a:r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2D538-05D4-E74C-83D9-9ECDE0B11AB1}"/>
              </a:ext>
            </a:extLst>
          </p:cNvPr>
          <p:cNvSpPr txBox="1"/>
          <p:nvPr/>
        </p:nvSpPr>
        <p:spPr>
          <a:xfrm>
            <a:off x="9236257" y="494345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</a:t>
            </a:r>
            <a:r>
              <a:rPr lang="en-US" baseline="-25000" dirty="0"/>
              <a:t>RFN</a:t>
            </a:r>
            <a:r>
              <a:rPr lang="en-US" dirty="0"/>
              <a:t> = 200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0AF36-150E-0346-AF52-6722808DB3E2}"/>
              </a:ext>
            </a:extLst>
          </p:cNvPr>
          <p:cNvSpPr txBox="1"/>
          <p:nvPr/>
        </p:nvSpPr>
        <p:spPr>
          <a:xfrm>
            <a:off x="3819065" y="418827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RMSE</a:t>
            </a:r>
            <a:r>
              <a:rPr lang="en-US" baseline="-25000" dirty="0" err="1"/>
              <a:t>exp</a:t>
            </a:r>
            <a:r>
              <a:rPr lang="en-US" dirty="0"/>
              <a:t> = 0.08</a:t>
            </a:r>
            <a:endParaRPr lang="en-US" baseline="-25000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741A3401-1AF0-7542-B488-70D71383325F}"/>
              </a:ext>
            </a:extLst>
          </p:cNvPr>
          <p:cNvSpPr/>
          <p:nvPr/>
        </p:nvSpPr>
        <p:spPr>
          <a:xfrm>
            <a:off x="4544031" y="4639628"/>
            <a:ext cx="318499" cy="265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E5EB7-54C7-8141-B6E3-E3E941A8987D}"/>
              </a:ext>
            </a:extLst>
          </p:cNvPr>
          <p:cNvSpPr txBox="1"/>
          <p:nvPr/>
        </p:nvSpPr>
        <p:spPr>
          <a:xfrm>
            <a:off x="9236257" y="418826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RMSE</a:t>
            </a:r>
            <a:r>
              <a:rPr lang="en-US" baseline="-25000" dirty="0" err="1"/>
              <a:t>exp</a:t>
            </a:r>
            <a:r>
              <a:rPr lang="en-US" dirty="0"/>
              <a:t> = 52</a:t>
            </a:r>
            <a:endParaRPr lang="en-US" baseline="-25000" dirty="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6D383A7-D0E7-8943-912D-766EFCDCB140}"/>
              </a:ext>
            </a:extLst>
          </p:cNvPr>
          <p:cNvSpPr/>
          <p:nvPr/>
        </p:nvSpPr>
        <p:spPr>
          <a:xfrm>
            <a:off x="9865043" y="4677918"/>
            <a:ext cx="318499" cy="265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1DD25533-26C8-F746-AD4A-0265EDAB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Data Exploration, Imputation, and Modeling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F4FEEBC-A738-454B-9DB4-D4FA2CE19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67" y="4140486"/>
            <a:ext cx="4273333" cy="2463422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The balance:</a:t>
            </a:r>
          </a:p>
          <a:p>
            <a:pPr marL="342900" indent="-342900">
              <a:buAutoNum type="arabicPeriod"/>
            </a:pPr>
            <a:r>
              <a:rPr lang="en-US" dirty="0"/>
              <a:t>Identifies non-degenerate features,</a:t>
            </a:r>
          </a:p>
          <a:p>
            <a:pPr marL="342900" indent="-342900">
              <a:buAutoNum type="arabicPeriod"/>
            </a:pPr>
            <a:r>
              <a:rPr lang="en-US" dirty="0"/>
              <a:t>Builds models (thousands) to impute missing values,</a:t>
            </a:r>
          </a:p>
          <a:p>
            <a:pPr marL="342900" indent="-342900">
              <a:buAutoNum type="arabicPeriod"/>
            </a:pPr>
            <a:r>
              <a:rPr lang="en-US" dirty="0"/>
              <a:t>Propagates error on imputed values,</a:t>
            </a:r>
          </a:p>
          <a:p>
            <a:pPr marL="342900" indent="-342900">
              <a:buAutoNum type="arabicPeriod"/>
            </a:pPr>
            <a:r>
              <a:rPr lang="en-US" dirty="0"/>
              <a:t>Builds models to comparable experimental and simulated features,</a:t>
            </a:r>
          </a:p>
          <a:p>
            <a:r>
              <a:rPr lang="en-US" dirty="0"/>
              <a:t>TODO: Sample over a randomized set of variables unique to experiment/simulation inputs and outputs.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D3EDD-5FFA-7A4C-A59E-38A8663F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2BA4-4CDC-964B-A68E-4A77BD7B7077}" type="slidenum">
              <a:rPr lang="en-US" smtClean="0"/>
              <a:t>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FB004B-F1FB-2D4D-97FD-57E25F32F10B}"/>
              </a:ext>
            </a:extLst>
          </p:cNvPr>
          <p:cNvGrpSpPr/>
          <p:nvPr/>
        </p:nvGrpSpPr>
        <p:grpSpPr>
          <a:xfrm>
            <a:off x="4819451" y="487025"/>
            <a:ext cx="6410835" cy="6370975"/>
            <a:chOff x="3460440" y="466628"/>
            <a:chExt cx="6410835" cy="63709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66BF06-3731-114A-BD5E-8BA4CE655DA5}"/>
                </a:ext>
              </a:extLst>
            </p:cNvPr>
            <p:cNvSpPr txBox="1"/>
            <p:nvPr/>
          </p:nvSpPr>
          <p:spPr>
            <a:xfrm>
              <a:off x="3460440" y="466628"/>
              <a:ext cx="1296495" cy="634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/>
                <a:t>#!/</a:t>
              </a:r>
              <a:r>
                <a:rPr lang="en-US" sz="200" dirty="0" err="1"/>
                <a:t>usr</a:t>
              </a:r>
              <a:r>
                <a:rPr lang="en-US" sz="200" dirty="0"/>
                <a:t>/bin/env python</a:t>
              </a:r>
            </a:p>
            <a:p>
              <a:r>
                <a:rPr lang="en-US" sz="200" dirty="0"/>
                <a:t># coding: utf-8</a:t>
              </a:r>
            </a:p>
            <a:p>
              <a:endParaRPr lang="en-US" sz="200" dirty="0"/>
            </a:p>
            <a:p>
              <a:r>
                <a:rPr lang="en-US" sz="200" dirty="0"/>
                <a:t># # Summary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A method for estimating, or anticipating, the results of a physical build from simulation data is needed. The approach proposed uses machine learning to connect these two data streams as the metaphorical glue, as shown in the included figure,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&lt;</a:t>
              </a:r>
              <a:r>
                <a:rPr lang="en-US" sz="200" dirty="0" err="1"/>
                <a:t>img</a:t>
              </a:r>
              <a:r>
                <a:rPr lang="en-US" sz="200" dirty="0"/>
                <a:t> </a:t>
              </a:r>
              <a:r>
                <a:rPr lang="en-US" sz="200" dirty="0" err="1"/>
                <a:t>src</a:t>
              </a:r>
              <a:r>
                <a:rPr lang="en-US" sz="200" dirty="0"/>
                <a:t>="figs/modeling </a:t>
              </a:r>
              <a:r>
                <a:rPr lang="en-US" sz="200" dirty="0" err="1"/>
                <a:t>framework.png</a:t>
              </a:r>
              <a:r>
                <a:rPr lang="en-US" sz="200" dirty="0"/>
                <a:t>" alt="ML model to join experimental and simulation results"&gt;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This figure shows two models. The top models simulated input (build parameters) to simulated output (properties), that is, $\hat{y}_\text{sim} = f({\bf X})$. The lower models experimental input (build parameters) to experimental output (properties), $\hat{y}_\text{</a:t>
              </a:r>
              <a:r>
                <a:rPr lang="en-US" sz="200" dirty="0" err="1"/>
                <a:t>expt</a:t>
              </a:r>
              <a:r>
                <a:rPr lang="en-US" sz="200" dirty="0"/>
                <a:t>} = g({\bf X})$. In general, and for various reasons ranging from incomplete simulation physics to imperfect knowledge of the experimental conditions, $\hat{y}_\text{sim} \</a:t>
              </a:r>
              <a:r>
                <a:rPr lang="en-US" sz="200" dirty="0" err="1"/>
                <a:t>neq</a:t>
              </a:r>
              <a:r>
                <a:rPr lang="en-US" sz="200" dirty="0"/>
                <a:t> \hat{y}_\text{</a:t>
              </a:r>
              <a:r>
                <a:rPr lang="en-US" sz="200" dirty="0" err="1"/>
                <a:t>expt</a:t>
              </a:r>
              <a:r>
                <a:rPr lang="en-US" sz="200" dirty="0"/>
                <a:t>}$.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## Hypothesis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Property estimates from simulation vary systematically with experimental property measurements, that is, a functional relationship exists between $\hat{y}_\text{sim}$ and $\hat{y}_\text{</a:t>
              </a:r>
              <a:r>
                <a:rPr lang="en-US" sz="200" dirty="0" err="1"/>
                <a:t>expt</a:t>
              </a:r>
              <a:r>
                <a:rPr lang="en-US" sz="200" dirty="0"/>
                <a:t>}$, $\hat{y}^\prime_\text{</a:t>
              </a:r>
              <a:r>
                <a:rPr lang="en-US" sz="200" dirty="0" err="1"/>
                <a:t>expt</a:t>
              </a:r>
              <a:r>
                <a:rPr lang="en-US" sz="200" dirty="0"/>
                <a:t>} = h(\hat{y}_\text{sim})$. The functional form of this correlation is not known *a priori*. A model to estimate this functional relationship can range from a univariate regression to a complex point estimation ML model.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## Approach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1. $\hat{y}_\text{</a:t>
              </a:r>
              <a:r>
                <a:rPr lang="en-US" sz="200" dirty="0" err="1"/>
                <a:t>expt</a:t>
              </a:r>
              <a:r>
                <a:rPr lang="en-US" sz="200" dirty="0"/>
                <a:t>}$ is fit using a random forest network (RFN) with bootstrap aggregating (bagging).</a:t>
              </a:r>
            </a:p>
            <a:p>
              <a:r>
                <a:rPr lang="en-US" sz="200" dirty="0"/>
                <a:t># 2. $\hat{y}_\text{sim}$ is fit using an RFN with bagging.</a:t>
              </a:r>
            </a:p>
            <a:p>
              <a:r>
                <a:rPr lang="en-US" sz="200" dirty="0"/>
                <a:t># 3. $\hat{y}^\prime_\text{</a:t>
              </a:r>
              <a:r>
                <a:rPr lang="en-US" sz="200" dirty="0" err="1"/>
                <a:t>expt</a:t>
              </a:r>
              <a:r>
                <a:rPr lang="en-US" sz="200" dirty="0"/>
                <a:t>}$ is fit using **regression**.</a:t>
              </a:r>
            </a:p>
            <a:p>
              <a:endParaRPr lang="en-US" sz="200" dirty="0"/>
            </a:p>
            <a:p>
              <a:r>
                <a:rPr lang="en-US" sz="200" dirty="0"/>
                <a:t># In[70]: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import </a:t>
              </a:r>
              <a:r>
                <a:rPr lang="en-US" sz="200" dirty="0" err="1"/>
                <a:t>numpy</a:t>
              </a:r>
              <a:r>
                <a:rPr lang="en-US" sz="200" dirty="0"/>
                <a:t> as np</a:t>
              </a:r>
            </a:p>
            <a:p>
              <a:r>
                <a:rPr lang="en-US" sz="200" dirty="0"/>
                <a:t>import pandas as pd</a:t>
              </a:r>
            </a:p>
            <a:p>
              <a:r>
                <a:rPr lang="en-US" sz="200" dirty="0"/>
                <a:t>import seaborn as </a:t>
              </a:r>
              <a:r>
                <a:rPr lang="en-US" sz="200" dirty="0" err="1"/>
                <a:t>sns</a:t>
              </a:r>
              <a:endParaRPr lang="en-US" sz="200" dirty="0"/>
            </a:p>
            <a:p>
              <a:r>
                <a:rPr lang="en-US" sz="200" dirty="0"/>
                <a:t>import time</a:t>
              </a:r>
            </a:p>
            <a:p>
              <a:endParaRPr lang="en-US" sz="200" dirty="0"/>
            </a:p>
            <a:p>
              <a:r>
                <a:rPr lang="en-US" sz="200" dirty="0"/>
                <a:t>from matplotlib import </a:t>
              </a:r>
              <a:r>
                <a:rPr lang="en-US" sz="200" dirty="0" err="1"/>
                <a:t>pyplot</a:t>
              </a:r>
              <a:r>
                <a:rPr lang="en-US" sz="200" dirty="0"/>
                <a:t> as </a:t>
              </a:r>
              <a:r>
                <a:rPr lang="en-US" sz="200" dirty="0" err="1"/>
                <a:t>plt</a:t>
              </a:r>
              <a:endParaRPr lang="en-US" sz="200" dirty="0"/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# Structures/Function Definitions</a:t>
              </a:r>
            </a:p>
            <a:p>
              <a:endParaRPr lang="en-US" sz="200" dirty="0"/>
            </a:p>
            <a:p>
              <a:r>
                <a:rPr lang="en-US" sz="200" dirty="0"/>
                <a:t># In[44]: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def </a:t>
              </a:r>
              <a:r>
                <a:rPr lang="en-US" sz="200" dirty="0" err="1"/>
                <a:t>is_array_like</a:t>
              </a:r>
              <a:r>
                <a:rPr lang="en-US" sz="200" dirty="0"/>
                <a:t>(</a:t>
              </a:r>
              <a:r>
                <a:rPr lang="en-US" sz="200" dirty="0" err="1"/>
                <a:t>vec</a:t>
              </a:r>
              <a:r>
                <a:rPr lang="en-US" sz="200" dirty="0"/>
                <a:t>):</a:t>
              </a:r>
            </a:p>
            <a:p>
              <a:r>
                <a:rPr lang="en-US" sz="200" dirty="0"/>
                <a:t>    return (</a:t>
              </a:r>
              <a:r>
                <a:rPr lang="en-US" sz="200" dirty="0" err="1"/>
                <a:t>hasattr</a:t>
              </a:r>
              <a:r>
                <a:rPr lang="en-US" sz="200" dirty="0"/>
                <a:t>(</a:t>
              </a:r>
              <a:r>
                <a:rPr lang="en-US" sz="200" dirty="0" err="1"/>
                <a:t>vec</a:t>
              </a:r>
              <a:r>
                <a:rPr lang="en-US" sz="200" dirty="0"/>
                <a:t>, '__</a:t>
              </a:r>
              <a:r>
                <a:rPr lang="en-US" sz="200" dirty="0" err="1"/>
                <a:t>iter</a:t>
              </a:r>
              <a:r>
                <a:rPr lang="en-US" sz="200" dirty="0"/>
                <a:t>__') and not </a:t>
              </a:r>
              <a:r>
                <a:rPr lang="en-US" sz="200" dirty="0" err="1"/>
                <a:t>isinstance</a:t>
              </a:r>
              <a:r>
                <a:rPr lang="en-US" sz="200" dirty="0"/>
                <a:t>(</a:t>
              </a:r>
              <a:r>
                <a:rPr lang="en-US" sz="200" dirty="0" err="1"/>
                <a:t>vec</a:t>
              </a:r>
              <a:r>
                <a:rPr lang="en-US" sz="200" dirty="0"/>
                <a:t>, str))</a:t>
              </a:r>
            </a:p>
            <a:p>
              <a:endParaRPr lang="en-US" sz="200" dirty="0"/>
            </a:p>
            <a:p>
              <a:r>
                <a:rPr lang="en-US" sz="200" dirty="0"/>
                <a:t>class Data:</a:t>
              </a:r>
            </a:p>
            <a:p>
              <a:r>
                <a:rPr lang="en-US" sz="200" dirty="0"/>
                <a:t>    def __</a:t>
              </a:r>
              <a:r>
                <a:rPr lang="en-US" sz="200" dirty="0" err="1"/>
                <a:t>init</a:t>
              </a:r>
              <a:r>
                <a:rPr lang="en-US" sz="200" dirty="0"/>
                <a:t>__(self):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self._filename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dataframe</a:t>
              </a:r>
              <a:r>
                <a:rPr lang="en-US" sz="200" dirty="0"/>
                <a:t> = </a:t>
              </a:r>
              <a:r>
                <a:rPr lang="en-US" sz="200" dirty="0" err="1"/>
                <a:t>pd.DataFrame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self._inputs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self._outputs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@property</a:t>
              </a:r>
            </a:p>
            <a:p>
              <a:r>
                <a:rPr lang="en-US" sz="200" dirty="0"/>
                <a:t>    def filename(self):</a:t>
              </a:r>
            </a:p>
            <a:p>
              <a:r>
                <a:rPr lang="en-US" sz="200" dirty="0"/>
                <a:t>        return </a:t>
              </a:r>
              <a:r>
                <a:rPr lang="en-US" sz="200" dirty="0" err="1"/>
                <a:t>self._filename</a:t>
              </a:r>
              <a:endParaRPr lang="en-US" sz="200" dirty="0"/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@property</a:t>
              </a:r>
            </a:p>
            <a:p>
              <a:r>
                <a:rPr lang="en-US" sz="200" dirty="0"/>
                <a:t>    def </a:t>
              </a:r>
              <a:r>
                <a:rPr lang="en-US" sz="200" dirty="0" err="1"/>
                <a:t>dataframe</a:t>
              </a:r>
              <a:r>
                <a:rPr lang="en-US" sz="200" dirty="0"/>
                <a:t>(self):</a:t>
              </a:r>
            </a:p>
            <a:p>
              <a:r>
                <a:rPr lang="en-US" sz="200" dirty="0"/>
                <a:t>        return self._</a:t>
              </a:r>
              <a:r>
                <a:rPr lang="en-US" sz="200" dirty="0" err="1"/>
                <a:t>dataframe</a:t>
              </a:r>
              <a:endParaRPr lang="en-US" sz="200" dirty="0"/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def </a:t>
              </a:r>
              <a:r>
                <a:rPr lang="en-US" sz="200" dirty="0" err="1"/>
                <a:t>reset_input_columns</a:t>
              </a:r>
              <a:r>
                <a:rPr lang="en-US" sz="200" dirty="0"/>
                <a:t>(self):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self._inputs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def </a:t>
              </a:r>
              <a:r>
                <a:rPr lang="en-US" sz="200" dirty="0" err="1"/>
                <a:t>get_input_columns</a:t>
              </a:r>
              <a:r>
                <a:rPr lang="en-US" sz="200" dirty="0"/>
                <a:t>(self):</a:t>
              </a:r>
            </a:p>
            <a:p>
              <a:r>
                <a:rPr lang="en-US" sz="200" dirty="0"/>
                <a:t>        if </a:t>
              </a:r>
              <a:r>
                <a:rPr lang="en-US" sz="200" dirty="0" err="1"/>
                <a:t>self._inputs</a:t>
              </a:r>
              <a:r>
                <a:rPr lang="en-US" sz="200" dirty="0"/>
                <a:t> is None:</a:t>
              </a:r>
            </a:p>
            <a:p>
              <a:r>
                <a:rPr lang="en-US" sz="200" dirty="0"/>
                <a:t>            return </a:t>
              </a:r>
              <a:r>
                <a:rPr lang="en-US" sz="200" dirty="0" err="1"/>
                <a:t>self.dataframe</a:t>
              </a:r>
              <a:endParaRPr lang="en-US" sz="200" dirty="0"/>
            </a:p>
            <a:p>
              <a:r>
                <a:rPr lang="en-US" sz="200" dirty="0"/>
                <a:t>        return </a:t>
              </a:r>
              <a:r>
                <a:rPr lang="en-US" sz="200" dirty="0" err="1"/>
                <a:t>self.dataframe</a:t>
              </a:r>
              <a:r>
                <a:rPr lang="en-US" sz="200" dirty="0"/>
                <a:t>[</a:t>
              </a:r>
              <a:r>
                <a:rPr lang="en-US" sz="200" dirty="0" err="1"/>
                <a:t>self._inputs</a:t>
              </a:r>
              <a:r>
                <a:rPr lang="en-US" sz="200" dirty="0"/>
                <a:t>]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def </a:t>
              </a:r>
              <a:r>
                <a:rPr lang="en-US" sz="200" dirty="0" err="1"/>
                <a:t>set_input_columns</a:t>
              </a:r>
              <a:r>
                <a:rPr lang="en-US" sz="200" dirty="0"/>
                <a:t>(self, key=None, reset=True):</a:t>
              </a:r>
            </a:p>
            <a:p>
              <a:r>
                <a:rPr lang="en-US" sz="200" dirty="0"/>
                <a:t>        """</a:t>
              </a:r>
            </a:p>
            <a:p>
              <a:r>
                <a:rPr lang="en-US" sz="200" dirty="0"/>
                <a:t>        Set which columns are the input columns.</a:t>
              </a:r>
            </a:p>
            <a:p>
              <a:r>
                <a:rPr lang="en-US" sz="200" dirty="0"/>
                <a:t>        </a:t>
              </a:r>
            </a:p>
            <a:p>
              <a:r>
                <a:rPr lang="en-US" sz="200" dirty="0"/>
                <a:t>        :param key (int, str, or list of either): If an int, or a list of int, specifies</a:t>
              </a:r>
            </a:p>
            <a:p>
              <a:r>
                <a:rPr lang="en-US" sz="200" dirty="0"/>
                <a:t>            the column index/indices. If a string, list of stings, these refer to column names.</a:t>
              </a:r>
            </a:p>
            <a:p>
              <a:r>
                <a:rPr lang="en-US" sz="200" dirty="0"/>
                <a:t>        :returns: This object.</a:t>
              </a:r>
            </a:p>
            <a:p>
              <a:r>
                <a:rPr lang="en-US" sz="200" dirty="0"/>
                <a:t>        """</a:t>
              </a:r>
            </a:p>
            <a:p>
              <a:r>
                <a:rPr lang="en-US" sz="200" dirty="0"/>
                <a:t>        if reset: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self._inputs</a:t>
              </a:r>
              <a:r>
                <a:rPr lang="en-US" sz="200" dirty="0"/>
                <a:t> = []</a:t>
              </a:r>
            </a:p>
            <a:p>
              <a:r>
                <a:rPr lang="en-US" sz="200" dirty="0"/>
                <a:t>        # inputs are being set, make sure it is a list.</a:t>
              </a:r>
            </a:p>
            <a:p>
              <a:r>
                <a:rPr lang="en-US" sz="200" dirty="0"/>
                <a:t>        if </a:t>
              </a:r>
              <a:r>
                <a:rPr lang="en-US" sz="200" dirty="0" err="1"/>
                <a:t>self._inputs</a:t>
              </a:r>
              <a:r>
                <a:rPr lang="en-US" sz="200" dirty="0"/>
                <a:t> is None: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self._inputs</a:t>
              </a:r>
              <a:r>
                <a:rPr lang="en-US" sz="200" dirty="0"/>
                <a:t> = []</a:t>
              </a:r>
            </a:p>
            <a:p>
              <a:r>
                <a:rPr lang="en-US" sz="200" dirty="0"/>
                <a:t>        if key is None:</a:t>
              </a:r>
            </a:p>
            <a:p>
              <a:r>
                <a:rPr lang="en-US" sz="200" dirty="0"/>
                <a:t>            # by default, all remaining entries are inputs.</a:t>
              </a:r>
            </a:p>
            <a:p>
              <a:r>
                <a:rPr lang="en-US" sz="200" dirty="0"/>
                <a:t>            if </a:t>
              </a:r>
              <a:r>
                <a:rPr lang="en-US" sz="200" dirty="0" err="1"/>
                <a:t>self._outputs</a:t>
              </a:r>
              <a:r>
                <a:rPr lang="en-US" sz="200" dirty="0"/>
                <a:t> is None: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self._inputs</a:t>
              </a:r>
              <a:r>
                <a:rPr lang="en-US" sz="200" dirty="0"/>
                <a:t> = self._</a:t>
              </a:r>
              <a:r>
                <a:rPr lang="en-US" sz="200" dirty="0" err="1"/>
                <a:t>dataframe.columns.to_list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        else: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self._inputs</a:t>
              </a:r>
              <a:r>
                <a:rPr lang="en-US" sz="200" dirty="0"/>
                <a:t> = list(set(self._</a:t>
              </a:r>
              <a:r>
                <a:rPr lang="en-US" sz="200" dirty="0" err="1"/>
                <a:t>dataframe.columns.to_list</a:t>
              </a:r>
              <a:r>
                <a:rPr lang="en-US" sz="200" dirty="0"/>
                <a:t>()) -</a:t>
              </a:r>
            </a:p>
            <a:p>
              <a:r>
                <a:rPr lang="en-US" sz="200" dirty="0"/>
                <a:t>                                    set(</a:t>
              </a:r>
              <a:r>
                <a:rPr lang="en-US" sz="200" dirty="0" err="1"/>
                <a:t>self.get_output_columns</a:t>
              </a:r>
              <a:r>
                <a:rPr lang="en-US" sz="200" dirty="0"/>
                <a:t>()))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elif</a:t>
              </a:r>
              <a:r>
                <a:rPr lang="en-US" sz="200" dirty="0"/>
                <a:t> </a:t>
              </a:r>
              <a:r>
                <a:rPr lang="en-US" sz="200" dirty="0" err="1"/>
                <a:t>isinstance</a:t>
              </a:r>
              <a:r>
                <a:rPr lang="en-US" sz="200" dirty="0"/>
                <a:t>(key, (list, </a:t>
              </a:r>
              <a:r>
                <a:rPr lang="en-US" sz="200" dirty="0" err="1"/>
                <a:t>np.ndarray</a:t>
              </a:r>
              <a:r>
                <a:rPr lang="en-US" sz="200" dirty="0"/>
                <a:t>, range)):</a:t>
              </a:r>
            </a:p>
            <a:p>
              <a:r>
                <a:rPr lang="en-US" sz="200" dirty="0"/>
                <a:t>            # if a list, add one-at-a-time</a:t>
              </a:r>
            </a:p>
            <a:p>
              <a:r>
                <a:rPr lang="en-US" sz="200" dirty="0"/>
                <a:t>            for k in key: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self.set_input_columns</a:t>
              </a:r>
              <a:r>
                <a:rPr lang="en-US" sz="200" dirty="0"/>
                <a:t>(k, reset=False)</a:t>
              </a:r>
            </a:p>
            <a:p>
              <a:r>
                <a:rPr lang="en-US" sz="200" dirty="0"/>
                <a:t>        else:</a:t>
              </a:r>
            </a:p>
            <a:p>
              <a:r>
                <a:rPr lang="en-US" sz="200" dirty="0"/>
                <a:t>            # if an int, add that column name by its index, otherwise, add the index</a:t>
              </a:r>
            </a:p>
            <a:p>
              <a:r>
                <a:rPr lang="en-US" sz="200" dirty="0"/>
                <a:t>            if </a:t>
              </a:r>
              <a:r>
                <a:rPr lang="en-US" sz="200" dirty="0" err="1"/>
                <a:t>isinstance</a:t>
              </a:r>
              <a:r>
                <a:rPr lang="en-US" sz="200" dirty="0"/>
                <a:t>(key, int):</a:t>
              </a:r>
            </a:p>
            <a:p>
              <a:r>
                <a:rPr lang="en-US" sz="200" dirty="0"/>
                <a:t>                self._</a:t>
              </a:r>
              <a:r>
                <a:rPr lang="en-US" sz="200" dirty="0" err="1"/>
                <a:t>inputs.append</a:t>
              </a:r>
              <a:r>
                <a:rPr lang="en-US" sz="200" dirty="0"/>
                <a:t>(self._</a:t>
              </a:r>
              <a:r>
                <a:rPr lang="en-US" sz="200" dirty="0" err="1"/>
                <a:t>dataframe.columns.to_list</a:t>
              </a:r>
              <a:r>
                <a:rPr lang="en-US" sz="200" dirty="0"/>
                <a:t>()[key])</a:t>
              </a:r>
            </a:p>
            <a:p>
              <a:r>
                <a:rPr lang="en-US" sz="200" dirty="0"/>
                <a:t>            else:</a:t>
              </a:r>
            </a:p>
            <a:p>
              <a:r>
                <a:rPr lang="en-US" sz="200" dirty="0"/>
                <a:t>                if key not in self._</a:t>
              </a:r>
              <a:r>
                <a:rPr lang="en-US" sz="200" dirty="0" err="1"/>
                <a:t>dataframe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            raise </a:t>
              </a:r>
              <a:r>
                <a:rPr lang="en-US" sz="200" dirty="0" err="1"/>
                <a:t>KeyError</a:t>
              </a:r>
              <a:r>
                <a:rPr lang="en-US" sz="200" dirty="0"/>
                <a:t>(f"{key} is not a column name in {</a:t>
              </a:r>
              <a:r>
                <a:rPr lang="en-US" sz="200" dirty="0" err="1"/>
                <a:t>self.__name</a:t>
              </a:r>
              <a:r>
                <a:rPr lang="en-US" sz="200" dirty="0"/>
                <a:t>__}.")</a:t>
              </a:r>
            </a:p>
            <a:p>
              <a:r>
                <a:rPr lang="en-US" sz="200" dirty="0"/>
                <a:t>                self._</a:t>
              </a:r>
              <a:r>
                <a:rPr lang="en-US" sz="200" dirty="0" err="1"/>
                <a:t>inputs.append</a:t>
              </a:r>
              <a:r>
                <a:rPr lang="en-US" sz="200" dirty="0"/>
                <a:t>(key)</a:t>
              </a:r>
            </a:p>
            <a:p>
              <a:r>
                <a:rPr lang="en-US" sz="200" dirty="0"/>
                <a:t>        return self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def </a:t>
              </a:r>
              <a:r>
                <a:rPr lang="en-US" sz="200" dirty="0" err="1"/>
                <a:t>reset_output_columns</a:t>
              </a:r>
              <a:r>
                <a:rPr lang="en-US" sz="200" dirty="0"/>
                <a:t>(self):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self._outputs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def </a:t>
              </a:r>
              <a:r>
                <a:rPr lang="en-US" sz="200" dirty="0" err="1"/>
                <a:t>get_output_columns</a:t>
              </a:r>
              <a:r>
                <a:rPr lang="en-US" sz="200" dirty="0"/>
                <a:t>(self):</a:t>
              </a:r>
            </a:p>
            <a:p>
              <a:r>
                <a:rPr lang="en-US" sz="200" dirty="0"/>
                <a:t>        if </a:t>
              </a:r>
              <a:r>
                <a:rPr lang="en-US" sz="200" dirty="0" err="1"/>
                <a:t>self._outputs</a:t>
              </a:r>
              <a:r>
                <a:rPr lang="en-US" sz="200" dirty="0"/>
                <a:t> is None:</a:t>
              </a:r>
            </a:p>
            <a:p>
              <a:r>
                <a:rPr lang="en-US" sz="200" dirty="0"/>
                <a:t>            return </a:t>
              </a:r>
              <a:r>
                <a:rPr lang="en-US" sz="200" dirty="0" err="1"/>
                <a:t>self.dataframe</a:t>
              </a:r>
              <a:endParaRPr lang="en-US" sz="200" dirty="0"/>
            </a:p>
            <a:p>
              <a:r>
                <a:rPr lang="en-US" sz="200" dirty="0"/>
                <a:t>        return </a:t>
              </a:r>
              <a:r>
                <a:rPr lang="en-US" sz="200" dirty="0" err="1"/>
                <a:t>self.dataframe</a:t>
              </a:r>
              <a:r>
                <a:rPr lang="en-US" sz="200" dirty="0"/>
                <a:t>[</a:t>
              </a:r>
              <a:r>
                <a:rPr lang="en-US" sz="200" dirty="0" err="1"/>
                <a:t>self._outputs</a:t>
              </a:r>
              <a:r>
                <a:rPr lang="en-US" sz="200" dirty="0"/>
                <a:t>]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def </a:t>
              </a:r>
              <a:r>
                <a:rPr lang="en-US" sz="200" dirty="0" err="1"/>
                <a:t>set_output_columns</a:t>
              </a:r>
              <a:r>
                <a:rPr lang="en-US" sz="200" dirty="0"/>
                <a:t>(self, key=None, reset=True):</a:t>
              </a:r>
            </a:p>
            <a:p>
              <a:r>
                <a:rPr lang="en-US" sz="200" dirty="0"/>
                <a:t>        """</a:t>
              </a:r>
            </a:p>
            <a:p>
              <a:r>
                <a:rPr lang="en-US" sz="200" dirty="0"/>
                <a:t>        Set which columns are the output columns.</a:t>
              </a:r>
            </a:p>
            <a:p>
              <a:r>
                <a:rPr lang="en-US" sz="200" dirty="0"/>
                <a:t>        </a:t>
              </a:r>
            </a:p>
            <a:p>
              <a:r>
                <a:rPr lang="en-US" sz="200" dirty="0"/>
                <a:t>        :param key (int, str, or list of either): If an int, or a list of int, specifies</a:t>
              </a:r>
            </a:p>
            <a:p>
              <a:r>
                <a:rPr lang="en-US" sz="200" dirty="0"/>
                <a:t>            the column index/indices. If a string, list of stings, these refer to column names.</a:t>
              </a:r>
            </a:p>
            <a:p>
              <a:r>
                <a:rPr lang="en-US" sz="200" dirty="0"/>
                <a:t>        :returns: This object.</a:t>
              </a:r>
            </a:p>
            <a:p>
              <a:r>
                <a:rPr lang="en-US" sz="200" dirty="0"/>
                <a:t>        """</a:t>
              </a:r>
            </a:p>
            <a:p>
              <a:r>
                <a:rPr lang="en-US" sz="200" dirty="0"/>
                <a:t>        if reset: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self._outputs</a:t>
              </a:r>
              <a:r>
                <a:rPr lang="en-US" sz="200" dirty="0"/>
                <a:t> = []</a:t>
              </a:r>
            </a:p>
            <a:p>
              <a:r>
                <a:rPr lang="en-US" sz="200" dirty="0"/>
                <a:t>        # outputs are being set, make sure it is a list.</a:t>
              </a:r>
            </a:p>
            <a:p>
              <a:r>
                <a:rPr lang="en-US" sz="200" dirty="0"/>
                <a:t>        if </a:t>
              </a:r>
              <a:r>
                <a:rPr lang="en-US" sz="200" dirty="0" err="1"/>
                <a:t>self._outputs</a:t>
              </a:r>
              <a:r>
                <a:rPr lang="en-US" sz="200" dirty="0"/>
                <a:t> is None: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self._outputs</a:t>
              </a:r>
              <a:r>
                <a:rPr lang="en-US" sz="200" dirty="0"/>
                <a:t> = []</a:t>
              </a:r>
            </a:p>
            <a:p>
              <a:r>
                <a:rPr lang="en-US" sz="200" dirty="0"/>
                <a:t>        if key is None:</a:t>
              </a:r>
            </a:p>
            <a:p>
              <a:r>
                <a:rPr lang="en-US" sz="200" dirty="0"/>
                <a:t>            # by default, all remaining entries are outputs.</a:t>
              </a:r>
            </a:p>
            <a:p>
              <a:r>
                <a:rPr lang="en-US" sz="200" dirty="0"/>
                <a:t>            if </a:t>
              </a:r>
              <a:r>
                <a:rPr lang="en-US" sz="200" dirty="0" err="1"/>
                <a:t>self._inputs</a:t>
              </a:r>
              <a:r>
                <a:rPr lang="en-US" sz="200" dirty="0"/>
                <a:t> is None: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self._outputs</a:t>
              </a:r>
              <a:r>
                <a:rPr lang="en-US" sz="200" dirty="0"/>
                <a:t> = self._</a:t>
              </a:r>
              <a:r>
                <a:rPr lang="en-US" sz="200" dirty="0" err="1"/>
                <a:t>dataframe.columns.to_list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        else: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self._outputs</a:t>
              </a:r>
              <a:r>
                <a:rPr lang="en-US" sz="200" dirty="0"/>
                <a:t> = list(set(self._</a:t>
              </a:r>
              <a:r>
                <a:rPr lang="en-US" sz="200" dirty="0" err="1"/>
                <a:t>dataframe.columns.to_list</a:t>
              </a:r>
              <a:r>
                <a:rPr lang="en-US" sz="200" dirty="0"/>
                <a:t>()) -</a:t>
              </a:r>
            </a:p>
            <a:p>
              <a:r>
                <a:rPr lang="en-US" sz="200" dirty="0"/>
                <a:t>                                     set(</a:t>
              </a:r>
              <a:r>
                <a:rPr lang="en-US" sz="200" dirty="0" err="1"/>
                <a:t>self.get_input_columns</a:t>
              </a:r>
              <a:r>
                <a:rPr lang="en-US" sz="200" dirty="0"/>
                <a:t>()))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elif</a:t>
              </a:r>
              <a:r>
                <a:rPr lang="en-US" sz="200" dirty="0"/>
                <a:t> </a:t>
              </a:r>
              <a:r>
                <a:rPr lang="en-US" sz="200" dirty="0" err="1"/>
                <a:t>isinstance</a:t>
              </a:r>
              <a:r>
                <a:rPr lang="en-US" sz="200" dirty="0"/>
                <a:t>(key, (list, </a:t>
              </a:r>
              <a:r>
                <a:rPr lang="en-US" sz="200" dirty="0" err="1"/>
                <a:t>np.ndarray</a:t>
              </a:r>
              <a:r>
                <a:rPr lang="en-US" sz="200" dirty="0"/>
                <a:t>, range)):</a:t>
              </a:r>
            </a:p>
            <a:p>
              <a:r>
                <a:rPr lang="en-US" sz="200" dirty="0"/>
                <a:t>            # if a list, add one-at-a-time</a:t>
              </a:r>
            </a:p>
            <a:p>
              <a:r>
                <a:rPr lang="en-US" sz="200" dirty="0"/>
                <a:t>            for k in key: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self.set_output_columns</a:t>
              </a:r>
              <a:r>
                <a:rPr lang="en-US" sz="200" dirty="0"/>
                <a:t>(k, reset=False)</a:t>
              </a:r>
            </a:p>
            <a:p>
              <a:r>
                <a:rPr lang="en-US" sz="200" dirty="0"/>
                <a:t>        else:</a:t>
              </a:r>
            </a:p>
            <a:p>
              <a:r>
                <a:rPr lang="en-US" sz="200" dirty="0"/>
                <a:t>            # if an int, add that column name by its index, otherwise, add the index</a:t>
              </a:r>
            </a:p>
            <a:p>
              <a:r>
                <a:rPr lang="en-US" sz="200" dirty="0"/>
                <a:t>            if </a:t>
              </a:r>
              <a:r>
                <a:rPr lang="en-US" sz="200" dirty="0" err="1"/>
                <a:t>isinstance</a:t>
              </a:r>
              <a:r>
                <a:rPr lang="en-US" sz="200" dirty="0"/>
                <a:t>(key, int):</a:t>
              </a:r>
            </a:p>
            <a:p>
              <a:r>
                <a:rPr lang="en-US" sz="200" dirty="0"/>
                <a:t>                self._</a:t>
              </a:r>
              <a:r>
                <a:rPr lang="en-US" sz="200" dirty="0" err="1"/>
                <a:t>outputs.append</a:t>
              </a:r>
              <a:r>
                <a:rPr lang="en-US" sz="200" dirty="0"/>
                <a:t>(self._</a:t>
              </a:r>
              <a:r>
                <a:rPr lang="en-US" sz="200" dirty="0" err="1"/>
                <a:t>dataframe.columns.to_list</a:t>
              </a:r>
              <a:r>
                <a:rPr lang="en-US" sz="200" dirty="0"/>
                <a:t>()[key])</a:t>
              </a:r>
            </a:p>
            <a:p>
              <a:r>
                <a:rPr lang="en-US" sz="200" dirty="0"/>
                <a:t>            else:</a:t>
              </a:r>
            </a:p>
            <a:p>
              <a:r>
                <a:rPr lang="en-US" sz="200" dirty="0"/>
                <a:t>                if key not in self._</a:t>
              </a:r>
              <a:r>
                <a:rPr lang="en-US" sz="200" dirty="0" err="1"/>
                <a:t>dataframe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            raise </a:t>
              </a:r>
              <a:r>
                <a:rPr lang="en-US" sz="200" dirty="0" err="1"/>
                <a:t>KeyError</a:t>
              </a:r>
              <a:r>
                <a:rPr lang="en-US" sz="200" dirty="0"/>
                <a:t>(f"{key} is not a column name in {</a:t>
              </a:r>
              <a:r>
                <a:rPr lang="en-US" sz="200" dirty="0" err="1"/>
                <a:t>self.__name</a:t>
              </a:r>
              <a:r>
                <a:rPr lang="en-US" sz="200" dirty="0"/>
                <a:t>__}.")</a:t>
              </a:r>
            </a:p>
            <a:p>
              <a:r>
                <a:rPr lang="en-US" sz="200" dirty="0"/>
                <a:t>                self._</a:t>
              </a:r>
              <a:r>
                <a:rPr lang="en-US" sz="200" dirty="0" err="1"/>
                <a:t>outputs.append</a:t>
              </a:r>
              <a:r>
                <a:rPr lang="en-US" sz="200" dirty="0"/>
                <a:t>(key)</a:t>
              </a:r>
            </a:p>
            <a:p>
              <a:r>
                <a:rPr lang="en-US" sz="200" dirty="0"/>
                <a:t>        return self</a:t>
              </a:r>
            </a:p>
            <a:p>
              <a:r>
                <a:rPr lang="en-US" sz="200" dirty="0"/>
                <a:t>        </a:t>
              </a:r>
            </a:p>
            <a:p>
              <a:r>
                <a:rPr lang="en-US" sz="200" dirty="0"/>
                <a:t>    def </a:t>
              </a:r>
              <a:r>
                <a:rPr lang="en-US" sz="200" dirty="0" err="1"/>
                <a:t>read_excel</a:t>
              </a:r>
              <a:r>
                <a:rPr lang="en-US" sz="200" dirty="0"/>
                <a:t>(self, filename, *</a:t>
              </a:r>
              <a:r>
                <a:rPr lang="en-US" sz="200" dirty="0" err="1"/>
                <a:t>args</a:t>
              </a:r>
              <a:r>
                <a:rPr lang="en-US" sz="200" dirty="0"/>
                <a:t>, **</a:t>
              </a:r>
              <a:r>
                <a:rPr lang="en-US" sz="200" dirty="0" err="1"/>
                <a:t>kwds</a:t>
              </a:r>
              <a:r>
                <a:rPr lang="en-US" sz="200" dirty="0"/>
                <a:t>):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self._filename</a:t>
              </a:r>
              <a:r>
                <a:rPr lang="en-US" sz="200" dirty="0"/>
                <a:t> = filename</a:t>
              </a:r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dataframe</a:t>
              </a:r>
              <a:r>
                <a:rPr lang="en-US" sz="200" dirty="0"/>
                <a:t> = </a:t>
              </a:r>
              <a:r>
                <a:rPr lang="en-US" sz="200" dirty="0" err="1"/>
                <a:t>pd.read_excel</a:t>
              </a:r>
              <a:r>
                <a:rPr lang="en-US" sz="200" dirty="0"/>
                <a:t>(filename, *</a:t>
              </a:r>
              <a:r>
                <a:rPr lang="en-US" sz="200" dirty="0" err="1"/>
                <a:t>args</a:t>
              </a:r>
              <a:r>
                <a:rPr lang="en-US" sz="200" dirty="0"/>
                <a:t>, **</a:t>
              </a:r>
              <a:r>
                <a:rPr lang="en-US" sz="200" dirty="0" err="1"/>
                <a:t>kwds</a:t>
              </a:r>
              <a:r>
                <a:rPr lang="en-US" sz="200" dirty="0"/>
                <a:t>)</a:t>
              </a:r>
            </a:p>
            <a:p>
              <a:r>
                <a:rPr lang="en-US" sz="200" dirty="0"/>
                <a:t>        return self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In[297]: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class Model:</a:t>
              </a:r>
            </a:p>
            <a:p>
              <a:r>
                <a:rPr lang="en-US" sz="200" dirty="0"/>
                <a:t>    def __</a:t>
              </a:r>
              <a:r>
                <a:rPr lang="en-US" sz="200" dirty="0" err="1"/>
                <a:t>init</a:t>
              </a:r>
              <a:r>
                <a:rPr lang="en-US" sz="200" dirty="0"/>
                <a:t>__(self, estimator, </a:t>
              </a:r>
              <a:r>
                <a:rPr lang="en-US" sz="200" dirty="0" err="1"/>
                <a:t>input_labels</a:t>
              </a:r>
              <a:r>
                <a:rPr lang="en-US" sz="200" dirty="0"/>
                <a:t>=None, </a:t>
              </a:r>
              <a:r>
                <a:rPr lang="en-US" sz="200" dirty="0" err="1"/>
                <a:t>output_label</a:t>
              </a:r>
              <a:r>
                <a:rPr lang="en-US" sz="200" dirty="0"/>
                <a:t>=None):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self._X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self._y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self._score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inputLabels</a:t>
              </a:r>
              <a:r>
                <a:rPr lang="en-US" sz="200" dirty="0"/>
                <a:t> = </a:t>
              </a:r>
              <a:r>
                <a:rPr lang="en-US" sz="200" dirty="0" err="1"/>
                <a:t>input_labels</a:t>
              </a:r>
              <a:endParaRPr lang="en-US" sz="200" dirty="0"/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outputLabel</a:t>
              </a:r>
              <a:r>
                <a:rPr lang="en-US" sz="200" dirty="0"/>
                <a:t> = </a:t>
              </a:r>
              <a:r>
                <a:rPr lang="en-US" sz="200" dirty="0" err="1"/>
                <a:t>output_label</a:t>
              </a:r>
              <a:endParaRPr lang="en-US" sz="200" dirty="0"/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self.estimator</a:t>
              </a:r>
              <a:r>
                <a:rPr lang="en-US" sz="200" dirty="0"/>
                <a:t> = estimator</a:t>
              </a:r>
            </a:p>
            <a:p>
              <a:r>
                <a:rPr lang="en-US" sz="200" dirty="0"/>
                <a:t>        </a:t>
              </a:r>
            </a:p>
            <a:p>
              <a:r>
                <a:rPr lang="en-US" sz="200" dirty="0"/>
                <a:t>    @property</a:t>
              </a:r>
            </a:p>
            <a:p>
              <a:r>
                <a:rPr lang="en-US" sz="200" dirty="0"/>
                <a:t>    def labels(self):</a:t>
              </a:r>
            </a:p>
            <a:p>
              <a:r>
                <a:rPr lang="en-US" sz="200" dirty="0"/>
                <a:t>        return {"input": self._</a:t>
              </a:r>
              <a:r>
                <a:rPr lang="en-US" sz="200" dirty="0" err="1"/>
                <a:t>inputLabels</a:t>
              </a:r>
              <a:r>
                <a:rPr lang="en-US" sz="200" dirty="0"/>
                <a:t>, "output": self._</a:t>
              </a:r>
              <a:r>
                <a:rPr lang="en-US" sz="200" dirty="0" err="1"/>
                <a:t>outputLabel</a:t>
              </a:r>
              <a:r>
                <a:rPr lang="en-US" sz="200" dirty="0"/>
                <a:t>}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def fit(self, X, y, **</a:t>
              </a:r>
              <a:r>
                <a:rPr lang="en-US" sz="200" dirty="0" err="1"/>
                <a:t>kwds</a:t>
              </a:r>
              <a:r>
                <a:rPr lang="en-US" sz="200" dirty="0"/>
                <a:t>):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self._X</a:t>
              </a:r>
              <a:r>
                <a:rPr lang="en-US" sz="200" dirty="0"/>
                <a:t> = </a:t>
              </a:r>
              <a:r>
                <a:rPr lang="en-US" sz="200" dirty="0" err="1"/>
                <a:t>np.asarray</a:t>
              </a:r>
              <a:r>
                <a:rPr lang="en-US" sz="200" dirty="0"/>
                <a:t>(X)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self._y</a:t>
              </a:r>
              <a:r>
                <a:rPr lang="en-US" sz="200" dirty="0"/>
                <a:t> = </a:t>
              </a:r>
              <a:r>
                <a:rPr lang="en-US" sz="200" dirty="0" err="1"/>
                <a:t>np.asarray</a:t>
              </a:r>
              <a:r>
                <a:rPr lang="en-US" sz="200" dirty="0"/>
                <a:t>(y)</a:t>
              </a:r>
            </a:p>
            <a:p>
              <a:r>
                <a:rPr lang="en-US" sz="200" dirty="0"/>
                <a:t>        # fit estimator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self.estimator.fit</a:t>
              </a:r>
              <a:r>
                <a:rPr lang="en-US" sz="200" dirty="0"/>
                <a:t>(X, y)</a:t>
              </a:r>
            </a:p>
            <a:p>
              <a:r>
                <a:rPr lang="en-US" sz="200" dirty="0"/>
                <a:t>        # error estimation</a:t>
              </a:r>
            </a:p>
            <a:p>
              <a:r>
                <a:rPr lang="en-US" sz="200" dirty="0"/>
                <a:t>        opts = </a:t>
              </a:r>
              <a:r>
                <a:rPr lang="en-US" sz="200" dirty="0" err="1"/>
                <a:t>dict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    opts['scoring'] = </a:t>
              </a:r>
              <a:r>
                <a:rPr lang="en-US" sz="200" dirty="0" err="1"/>
                <a:t>kwds.get</a:t>
              </a:r>
              <a:r>
                <a:rPr lang="en-US" sz="200" dirty="0"/>
                <a:t>('scoring', ['r2', '</a:t>
              </a:r>
              <a:r>
                <a:rPr lang="en-US" sz="200" dirty="0" err="1"/>
                <a:t>neg_mean_squared_error</a:t>
              </a:r>
              <a:r>
                <a:rPr lang="en-US" sz="200" dirty="0"/>
                <a:t>'])</a:t>
              </a:r>
            </a:p>
            <a:p>
              <a:r>
                <a:rPr lang="en-US" sz="200" dirty="0"/>
                <a:t>        opts['</a:t>
              </a:r>
              <a:r>
                <a:rPr lang="en-US" sz="200" dirty="0" err="1"/>
                <a:t>n_jobs</a:t>
              </a:r>
              <a:r>
                <a:rPr lang="en-US" sz="200" dirty="0"/>
                <a:t>'] = </a:t>
              </a:r>
              <a:r>
                <a:rPr lang="en-US" sz="200" dirty="0" err="1"/>
                <a:t>kwds.get</a:t>
              </a:r>
              <a:r>
                <a:rPr lang="en-US" sz="200" dirty="0"/>
                <a:t>('</a:t>
              </a:r>
              <a:r>
                <a:rPr lang="en-US" sz="200" dirty="0" err="1"/>
                <a:t>n_jobs</a:t>
              </a:r>
              <a:r>
                <a:rPr lang="en-US" sz="200" dirty="0"/>
                <a:t>', -1)</a:t>
              </a:r>
            </a:p>
            <a:p>
              <a:r>
                <a:rPr lang="en-US" sz="200" dirty="0"/>
                <a:t>        opts['verbose'] = </a:t>
              </a:r>
              <a:r>
                <a:rPr lang="en-US" sz="200" dirty="0" err="1"/>
                <a:t>kwds.get</a:t>
              </a:r>
              <a:r>
                <a:rPr lang="en-US" sz="200" dirty="0"/>
                <a:t>('verbose', 0)</a:t>
              </a:r>
            </a:p>
            <a:p>
              <a:r>
                <a:rPr lang="en-US" sz="200" dirty="0"/>
                <a:t>        if 'cv' in </a:t>
              </a:r>
              <a:r>
                <a:rPr lang="en-US" sz="200" dirty="0" err="1"/>
                <a:t>kwds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    opts['cv'] = </a:t>
              </a:r>
              <a:r>
                <a:rPr lang="en-US" sz="200" dirty="0" err="1"/>
                <a:t>kwds</a:t>
              </a:r>
              <a:r>
                <a:rPr lang="en-US" sz="200" dirty="0"/>
                <a:t>['cv']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self._score</a:t>
              </a:r>
              <a:r>
                <a:rPr lang="en-US" sz="200" dirty="0"/>
                <a:t> = </a:t>
              </a:r>
              <a:r>
                <a:rPr lang="en-US" sz="200" dirty="0" err="1"/>
                <a:t>cross_validate</a:t>
              </a:r>
              <a:r>
                <a:rPr lang="en-US" sz="200" dirty="0"/>
                <a:t>(</a:t>
              </a:r>
              <a:r>
                <a:rPr lang="en-US" sz="200" dirty="0" err="1"/>
                <a:t>self.estimator</a:t>
              </a:r>
              <a:r>
                <a:rPr lang="en-US" sz="200" dirty="0"/>
                <a:t>, X, y, **opts)</a:t>
              </a:r>
            </a:p>
            <a:p>
              <a:r>
                <a:rPr lang="en-US" sz="200" dirty="0"/>
                <a:t>        # done, allow functions to be daisy-chained</a:t>
              </a:r>
            </a:p>
            <a:p>
              <a:r>
                <a:rPr lang="en-US" sz="200" dirty="0"/>
                <a:t>        return self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def predict(self, X):</a:t>
              </a:r>
            </a:p>
            <a:p>
              <a:r>
                <a:rPr lang="en-US" sz="200" dirty="0"/>
                <a:t>        return </a:t>
              </a:r>
              <a:r>
                <a:rPr lang="en-US" sz="200" dirty="0" err="1"/>
                <a:t>self.estimator.predict</a:t>
              </a:r>
              <a:r>
                <a:rPr lang="en-US" sz="200" dirty="0"/>
                <a:t>(X)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In[82]: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def </a:t>
              </a:r>
              <a:r>
                <a:rPr lang="en-US" sz="200" dirty="0" err="1"/>
                <a:t>plot_regression_results</a:t>
              </a:r>
              <a:r>
                <a:rPr lang="en-US" sz="200" dirty="0"/>
                <a:t>(ax, </a:t>
              </a:r>
              <a:r>
                <a:rPr lang="en-US" sz="200" dirty="0" err="1"/>
                <a:t>y_true</a:t>
              </a:r>
              <a:r>
                <a:rPr lang="en-US" sz="200" dirty="0"/>
                <a:t>, </a:t>
              </a:r>
              <a:r>
                <a:rPr lang="en-US" sz="200" dirty="0" err="1"/>
                <a:t>y_pred</a:t>
              </a:r>
              <a:r>
                <a:rPr lang="en-US" sz="200" dirty="0"/>
                <a:t>, title, scores):</a:t>
              </a:r>
            </a:p>
            <a:p>
              <a:r>
                <a:rPr lang="en-US" sz="200" dirty="0"/>
                <a:t>    """Scatter plot of the predicted vs true targets."""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ax.plot</a:t>
              </a:r>
              <a:r>
                <a:rPr lang="en-US" sz="200" dirty="0"/>
                <a:t>([</a:t>
              </a:r>
              <a:r>
                <a:rPr lang="en-US" sz="200" dirty="0" err="1"/>
                <a:t>y_true.min</a:t>
              </a:r>
              <a:r>
                <a:rPr lang="en-US" sz="200" dirty="0"/>
                <a:t>(), </a:t>
              </a:r>
              <a:r>
                <a:rPr lang="en-US" sz="200" dirty="0" err="1"/>
                <a:t>y_true.max</a:t>
              </a:r>
              <a:r>
                <a:rPr lang="en-US" sz="200" dirty="0"/>
                <a:t>()],</a:t>
              </a:r>
            </a:p>
            <a:p>
              <a:r>
                <a:rPr lang="en-US" sz="200" dirty="0"/>
                <a:t>            [</a:t>
              </a:r>
              <a:r>
                <a:rPr lang="en-US" sz="200" dirty="0" err="1"/>
                <a:t>y_true.min</a:t>
              </a:r>
              <a:r>
                <a:rPr lang="en-US" sz="200" dirty="0"/>
                <a:t>(), </a:t>
              </a:r>
              <a:r>
                <a:rPr lang="en-US" sz="200" dirty="0" err="1"/>
                <a:t>y_true.max</a:t>
              </a:r>
              <a:r>
                <a:rPr lang="en-US" sz="200" dirty="0"/>
                <a:t>()],</a:t>
              </a:r>
            </a:p>
            <a:p>
              <a:r>
                <a:rPr lang="en-US" sz="200" dirty="0"/>
                <a:t>            '--r', linewidth=2)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B7B169-33EE-EA4F-BD9A-89F557968140}"/>
                </a:ext>
              </a:extLst>
            </p:cNvPr>
            <p:cNvSpPr txBox="1"/>
            <p:nvPr/>
          </p:nvSpPr>
          <p:spPr>
            <a:xfrm>
              <a:off x="4739025" y="466628"/>
              <a:ext cx="1296495" cy="634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/>
                <a:t>    </a:t>
              </a:r>
              <a:r>
                <a:rPr lang="en-US" sz="200" dirty="0" err="1"/>
                <a:t>ax.spines</a:t>
              </a:r>
              <a:r>
                <a:rPr lang="en-US" sz="200" dirty="0"/>
                <a:t>['top'].</a:t>
              </a:r>
              <a:r>
                <a:rPr lang="en-US" sz="200" dirty="0" err="1"/>
                <a:t>set_visible</a:t>
              </a:r>
              <a:r>
                <a:rPr lang="en-US" sz="200" dirty="0"/>
                <a:t>(False)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ax.spines</a:t>
              </a:r>
              <a:r>
                <a:rPr lang="en-US" sz="200" dirty="0"/>
                <a:t>['right'].</a:t>
              </a:r>
              <a:r>
                <a:rPr lang="en-US" sz="200" dirty="0" err="1"/>
                <a:t>set_visible</a:t>
              </a:r>
              <a:r>
                <a:rPr lang="en-US" sz="200" dirty="0"/>
                <a:t>(False)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ax.get_xaxis</a:t>
              </a:r>
              <a:r>
                <a:rPr lang="en-US" sz="200" dirty="0"/>
                <a:t>().</a:t>
              </a:r>
              <a:r>
                <a:rPr lang="en-US" sz="200" dirty="0" err="1"/>
                <a:t>tick_bottom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ax.get_yaxis</a:t>
              </a:r>
              <a:r>
                <a:rPr lang="en-US" sz="200" dirty="0"/>
                <a:t>().</a:t>
              </a:r>
              <a:r>
                <a:rPr lang="en-US" sz="200" dirty="0" err="1"/>
                <a:t>tick_left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ax.spines</a:t>
              </a:r>
              <a:r>
                <a:rPr lang="en-US" sz="200" dirty="0"/>
                <a:t>['left'].</a:t>
              </a:r>
              <a:r>
                <a:rPr lang="en-US" sz="200" dirty="0" err="1"/>
                <a:t>set_position</a:t>
              </a:r>
              <a:r>
                <a:rPr lang="en-US" sz="200" dirty="0"/>
                <a:t>(('outward', 10))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ax.spines</a:t>
              </a:r>
              <a:r>
                <a:rPr lang="en-US" sz="200" dirty="0"/>
                <a:t>['bottom'].</a:t>
              </a:r>
              <a:r>
                <a:rPr lang="en-US" sz="200" dirty="0" err="1"/>
                <a:t>set_position</a:t>
              </a:r>
              <a:r>
                <a:rPr lang="en-US" sz="200" dirty="0"/>
                <a:t>(('outward', 10))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ax.set_xlim</a:t>
              </a:r>
              <a:r>
                <a:rPr lang="en-US" sz="200" dirty="0"/>
                <a:t>([</a:t>
              </a:r>
              <a:r>
                <a:rPr lang="en-US" sz="200" dirty="0" err="1"/>
                <a:t>y_true.min</a:t>
              </a:r>
              <a:r>
                <a:rPr lang="en-US" sz="200" dirty="0"/>
                <a:t>(), </a:t>
              </a:r>
              <a:r>
                <a:rPr lang="en-US" sz="200" dirty="0" err="1"/>
                <a:t>y_true.max</a:t>
              </a:r>
              <a:r>
                <a:rPr lang="en-US" sz="200" dirty="0"/>
                <a:t>()])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ax.set_ylim</a:t>
              </a:r>
              <a:r>
                <a:rPr lang="en-US" sz="200" dirty="0"/>
                <a:t>([</a:t>
              </a:r>
              <a:r>
                <a:rPr lang="en-US" sz="200" dirty="0" err="1"/>
                <a:t>y_true.min</a:t>
              </a:r>
              <a:r>
                <a:rPr lang="en-US" sz="200" dirty="0"/>
                <a:t>(), </a:t>
              </a:r>
              <a:r>
                <a:rPr lang="en-US" sz="200" dirty="0" err="1"/>
                <a:t>y_true.max</a:t>
              </a:r>
              <a:r>
                <a:rPr lang="en-US" sz="200" dirty="0"/>
                <a:t>()])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ax.set_xlabel</a:t>
              </a:r>
              <a:r>
                <a:rPr lang="en-US" sz="200" dirty="0"/>
                <a:t>('Measured')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ax.set_ylabel</a:t>
              </a:r>
              <a:r>
                <a:rPr lang="en-US" sz="200" dirty="0"/>
                <a:t>('Predicted')</a:t>
              </a:r>
            </a:p>
            <a:p>
              <a:r>
                <a:rPr lang="en-US" sz="200" dirty="0"/>
                <a:t>    extra = </a:t>
              </a:r>
              <a:r>
                <a:rPr lang="en-US" sz="200" dirty="0" err="1"/>
                <a:t>plt.Rectangle</a:t>
              </a:r>
              <a:r>
                <a:rPr lang="en-US" sz="200" dirty="0"/>
                <a:t>((0, 0), 0, 0, fc="w", fill=False,</a:t>
              </a:r>
            </a:p>
            <a:p>
              <a:r>
                <a:rPr lang="en-US" sz="200" dirty="0"/>
                <a:t>                          </a:t>
              </a:r>
              <a:r>
                <a:rPr lang="en-US" sz="200" dirty="0" err="1"/>
                <a:t>edgecolor</a:t>
              </a:r>
              <a:r>
                <a:rPr lang="en-US" sz="200" dirty="0"/>
                <a:t>='none', linewidth=0)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ax.legend</a:t>
              </a:r>
              <a:r>
                <a:rPr lang="en-US" sz="200" dirty="0"/>
                <a:t>([extra], [scores], loc='upper left')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ax.set_title</a:t>
              </a:r>
              <a:r>
                <a:rPr lang="en-US" sz="200" dirty="0"/>
                <a:t>(title)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# Read data</a:t>
              </a:r>
            </a:p>
            <a:p>
              <a:endParaRPr lang="en-US" sz="200" dirty="0"/>
            </a:p>
            <a:p>
              <a:r>
                <a:rPr lang="en-US" sz="200" dirty="0"/>
                <a:t># ## Simulation data</a:t>
              </a:r>
            </a:p>
            <a:p>
              <a:endParaRPr lang="en-US" sz="200" dirty="0"/>
            </a:p>
            <a:p>
              <a:r>
                <a:rPr lang="en-US" sz="200" dirty="0"/>
                <a:t># In[52]: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simulation = Data()    .</a:t>
              </a:r>
              <a:r>
                <a:rPr lang="en-US" sz="200" dirty="0" err="1"/>
                <a:t>read_excel</a:t>
              </a:r>
              <a:r>
                <a:rPr lang="en-US" sz="200" dirty="0"/>
                <a:t>("data/simulation data </a:t>
              </a:r>
              <a:r>
                <a:rPr lang="en-US" sz="200" dirty="0" err="1"/>
                <a:t>plan_complete.xlsx</a:t>
              </a:r>
              <a:r>
                <a:rPr lang="en-US" sz="200" dirty="0"/>
                <a:t>",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skiprows</a:t>
              </a:r>
              <a:r>
                <a:rPr lang="en-US" sz="200" dirty="0"/>
                <a:t>=2,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usecols</a:t>
              </a:r>
              <a:r>
                <a:rPr lang="en-US" sz="200" dirty="0"/>
                <a:t>=range(16),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index_col</a:t>
              </a:r>
              <a:r>
                <a:rPr lang="en-US" sz="200" dirty="0"/>
                <a:t>=0)\</a:t>
              </a:r>
            </a:p>
            <a:p>
              <a:r>
                <a:rPr lang="en-US" sz="200" dirty="0"/>
                <a:t>    .</a:t>
              </a:r>
              <a:r>
                <a:rPr lang="en-US" sz="200" dirty="0" err="1"/>
                <a:t>set_input_columns</a:t>
              </a:r>
              <a:r>
                <a:rPr lang="en-US" sz="200" dirty="0"/>
                <a:t>(range(5))\</a:t>
              </a:r>
            </a:p>
            <a:p>
              <a:r>
                <a:rPr lang="en-US" sz="200" dirty="0"/>
                <a:t>    .</a:t>
              </a:r>
              <a:r>
                <a:rPr lang="en-US" sz="200" dirty="0" err="1"/>
                <a:t>set_input_columns</a:t>
              </a:r>
              <a:r>
                <a:rPr lang="en-US" sz="200" dirty="0"/>
                <a:t>(range(12, 15), reset=False)\</a:t>
              </a:r>
            </a:p>
            <a:p>
              <a:r>
                <a:rPr lang="en-US" sz="200" dirty="0"/>
                <a:t>    .</a:t>
              </a:r>
              <a:r>
                <a:rPr lang="en-US" sz="200" dirty="0" err="1"/>
                <a:t>set_output_columns</a:t>
              </a:r>
              <a:r>
                <a:rPr lang="en-US" sz="200" dirty="0"/>
                <a:t>()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In[53]: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fig, ax = </a:t>
              </a:r>
              <a:r>
                <a:rPr lang="en-US" sz="200" dirty="0" err="1"/>
                <a:t>plt.subplots</a:t>
              </a:r>
              <a:r>
                <a:rPr lang="en-US" sz="200" dirty="0"/>
                <a:t>(1, 1, </a:t>
              </a:r>
              <a:r>
                <a:rPr lang="en-US" sz="200" dirty="0" err="1"/>
                <a:t>figsize</a:t>
              </a:r>
              <a:r>
                <a:rPr lang="en-US" sz="200" dirty="0"/>
                <a:t>=(12, 10));</a:t>
              </a:r>
            </a:p>
            <a:p>
              <a:r>
                <a:rPr lang="en-US" sz="200" dirty="0" err="1"/>
                <a:t>sns.heatmap</a:t>
              </a:r>
              <a:r>
                <a:rPr lang="en-US" sz="200" dirty="0"/>
                <a:t>(</a:t>
              </a:r>
              <a:r>
                <a:rPr lang="en-US" sz="200" dirty="0" err="1"/>
                <a:t>simulation.dataframe</a:t>
              </a:r>
              <a:r>
                <a:rPr lang="en-US" sz="200" dirty="0"/>
                <a:t>[</a:t>
              </a:r>
              <a:r>
                <a:rPr lang="en-US" sz="200" dirty="0" err="1"/>
                <a:t>simulation._inputs</a:t>
              </a:r>
              <a:r>
                <a:rPr lang="en-US" sz="200" dirty="0"/>
                <a:t> + </a:t>
              </a:r>
              <a:r>
                <a:rPr lang="en-US" sz="200" dirty="0" err="1"/>
                <a:t>simulation._outputs</a:t>
              </a:r>
              <a:r>
                <a:rPr lang="en-US" sz="200" dirty="0"/>
                <a:t>].</a:t>
              </a:r>
              <a:r>
                <a:rPr lang="en-US" sz="200" dirty="0" err="1"/>
                <a:t>corr</a:t>
              </a:r>
              <a:r>
                <a:rPr lang="en-US" sz="200" dirty="0"/>
                <a:t>('</a:t>
              </a:r>
              <a:r>
                <a:rPr lang="en-US" sz="200" dirty="0" err="1"/>
                <a:t>pearson</a:t>
              </a:r>
              <a:r>
                <a:rPr lang="en-US" sz="200" dirty="0"/>
                <a:t>'),</a:t>
              </a:r>
            </a:p>
            <a:p>
              <a:r>
                <a:rPr lang="en-US" sz="200" dirty="0"/>
                <a:t>            ax=ax, square=True, </a:t>
              </a:r>
              <a:r>
                <a:rPr lang="en-US" sz="200" dirty="0" err="1"/>
                <a:t>annot</a:t>
              </a:r>
              <a:r>
                <a:rPr lang="en-US" sz="200" dirty="0"/>
                <a:t>=True,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vmin</a:t>
              </a:r>
              <a:r>
                <a:rPr lang="en-US" sz="200" dirty="0"/>
                <a:t>=-1, </a:t>
              </a:r>
              <a:r>
                <a:rPr lang="en-US" sz="200" dirty="0" err="1"/>
                <a:t>vmax</a:t>
              </a:r>
              <a:r>
                <a:rPr lang="en-US" sz="200" dirty="0"/>
                <a:t>=1, </a:t>
              </a:r>
              <a:r>
                <a:rPr lang="en-US" sz="200" dirty="0" err="1"/>
                <a:t>cmap</a:t>
              </a:r>
              <a:r>
                <a:rPr lang="en-US" sz="200" dirty="0"/>
                <a:t>=</a:t>
              </a:r>
              <a:r>
                <a:rPr lang="en-US" sz="200" dirty="0" err="1"/>
                <a:t>plt.cm.Spectral_r</a:t>
              </a:r>
              <a:r>
                <a:rPr lang="en-US" sz="200" dirty="0"/>
                <a:t>,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cbar_kws</a:t>
              </a:r>
              <a:r>
                <a:rPr lang="en-US" sz="200" dirty="0"/>
                <a:t>={'label': 'Pearson'});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In[54]: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drop degenerate data</a:t>
              </a:r>
            </a:p>
            <a:p>
              <a:r>
                <a:rPr lang="en-US" sz="200" dirty="0" err="1"/>
                <a:t>simulation.set_input_columns</a:t>
              </a:r>
              <a:r>
                <a:rPr lang="en-US" sz="200" dirty="0"/>
                <a:t>(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simulation.get_input_columns</a:t>
              </a:r>
              <a:r>
                <a:rPr lang="en-US" sz="200" dirty="0"/>
                <a:t>().</a:t>
              </a:r>
              <a:r>
                <a:rPr lang="en-US" sz="200" dirty="0" err="1"/>
                <a:t>corr</a:t>
              </a:r>
              <a:r>
                <a:rPr lang="en-US" sz="200" dirty="0"/>
                <a:t>('</a:t>
              </a:r>
              <a:r>
                <a:rPr lang="en-US" sz="200" dirty="0" err="1"/>
                <a:t>pearson</a:t>
              </a:r>
              <a:r>
                <a:rPr lang="en-US" sz="200" dirty="0"/>
                <a:t>').</a:t>
              </a:r>
              <a:r>
                <a:rPr lang="en-US" sz="200" dirty="0" err="1"/>
                <a:t>dropna</a:t>
              </a:r>
              <a:r>
                <a:rPr lang="en-US" sz="200" dirty="0"/>
                <a:t>(axis=1, how="all").</a:t>
              </a:r>
              <a:r>
                <a:rPr lang="en-US" sz="200" dirty="0" err="1"/>
                <a:t>columns.to_list</a:t>
              </a:r>
              <a:r>
                <a:rPr lang="en-US" sz="200" dirty="0"/>
                <a:t>(),</a:t>
              </a:r>
            </a:p>
            <a:p>
              <a:r>
                <a:rPr lang="en-US" sz="200" dirty="0"/>
                <a:t>    reset=True)</a:t>
              </a:r>
            </a:p>
            <a:p>
              <a:r>
                <a:rPr lang="en-US" sz="200" dirty="0"/>
                <a:t>fig, ax = </a:t>
              </a:r>
              <a:r>
                <a:rPr lang="en-US" sz="200" dirty="0" err="1"/>
                <a:t>plt.subplots</a:t>
              </a:r>
              <a:r>
                <a:rPr lang="en-US" sz="200" dirty="0"/>
                <a:t>(1, 1, </a:t>
              </a:r>
              <a:r>
                <a:rPr lang="en-US" sz="200" dirty="0" err="1"/>
                <a:t>figsize</a:t>
              </a:r>
              <a:r>
                <a:rPr lang="en-US" sz="200" dirty="0"/>
                <a:t>=(12, 10))</a:t>
              </a:r>
            </a:p>
            <a:p>
              <a:r>
                <a:rPr lang="en-US" sz="200" dirty="0" err="1"/>
                <a:t>sns.heatmap</a:t>
              </a:r>
              <a:r>
                <a:rPr lang="en-US" sz="200" dirty="0"/>
                <a:t>(</a:t>
              </a:r>
              <a:r>
                <a:rPr lang="en-US" sz="200" dirty="0" err="1"/>
                <a:t>simulation.get_input_columns</a:t>
              </a:r>
              <a:r>
                <a:rPr lang="en-US" sz="200" dirty="0"/>
                <a:t>().</a:t>
              </a:r>
              <a:r>
                <a:rPr lang="en-US" sz="200" dirty="0" err="1"/>
                <a:t>corr</a:t>
              </a:r>
              <a:r>
                <a:rPr lang="en-US" sz="200" dirty="0"/>
                <a:t>('</a:t>
              </a:r>
              <a:r>
                <a:rPr lang="en-US" sz="200" dirty="0" err="1"/>
                <a:t>pearson</a:t>
              </a:r>
              <a:r>
                <a:rPr lang="en-US" sz="200" dirty="0"/>
                <a:t>'),</a:t>
              </a:r>
            </a:p>
            <a:p>
              <a:r>
                <a:rPr lang="en-US" sz="200" dirty="0"/>
                <a:t>            ax=ax, square=True, </a:t>
              </a:r>
              <a:r>
                <a:rPr lang="en-US" sz="200" dirty="0" err="1"/>
                <a:t>annot</a:t>
              </a:r>
              <a:r>
                <a:rPr lang="en-US" sz="200" dirty="0"/>
                <a:t>=True,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vmin</a:t>
              </a:r>
              <a:r>
                <a:rPr lang="en-US" sz="200" dirty="0"/>
                <a:t>=-1, </a:t>
              </a:r>
              <a:r>
                <a:rPr lang="en-US" sz="200" dirty="0" err="1"/>
                <a:t>vmax</a:t>
              </a:r>
              <a:r>
                <a:rPr lang="en-US" sz="200" dirty="0"/>
                <a:t>=1, </a:t>
              </a:r>
              <a:r>
                <a:rPr lang="en-US" sz="200" dirty="0" err="1"/>
                <a:t>cmap</a:t>
              </a:r>
              <a:r>
                <a:rPr lang="en-US" sz="200" dirty="0"/>
                <a:t>=</a:t>
              </a:r>
              <a:r>
                <a:rPr lang="en-US" sz="200" dirty="0" err="1"/>
                <a:t>plt.cm.Spectral_r</a:t>
              </a:r>
              <a:r>
                <a:rPr lang="en-US" sz="200" dirty="0"/>
                <a:t>,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cbar_kws</a:t>
              </a:r>
              <a:r>
                <a:rPr lang="en-US" sz="200" dirty="0"/>
                <a:t>={'label': 'Pearson'});</a:t>
              </a:r>
            </a:p>
            <a:p>
              <a:endParaRPr lang="en-US" sz="200" dirty="0"/>
            </a:p>
            <a:p>
              <a:r>
                <a:rPr lang="en-US" sz="200" dirty="0" err="1"/>
                <a:t>simulation.set_output_columns</a:t>
              </a:r>
              <a:r>
                <a:rPr lang="en-US" sz="200" dirty="0"/>
                <a:t>(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simulation.get_output_columns</a:t>
              </a:r>
              <a:r>
                <a:rPr lang="en-US" sz="200" dirty="0"/>
                <a:t>().</a:t>
              </a:r>
              <a:r>
                <a:rPr lang="en-US" sz="200" dirty="0" err="1"/>
                <a:t>corr</a:t>
              </a:r>
              <a:r>
                <a:rPr lang="en-US" sz="200" dirty="0"/>
                <a:t>('</a:t>
              </a:r>
              <a:r>
                <a:rPr lang="en-US" sz="200" dirty="0" err="1"/>
                <a:t>pearson</a:t>
              </a:r>
              <a:r>
                <a:rPr lang="en-US" sz="200" dirty="0"/>
                <a:t>').</a:t>
              </a:r>
              <a:r>
                <a:rPr lang="en-US" sz="200" dirty="0" err="1"/>
                <a:t>dropna</a:t>
              </a:r>
              <a:r>
                <a:rPr lang="en-US" sz="200" dirty="0"/>
                <a:t>(axis=1, how="all").</a:t>
              </a:r>
              <a:r>
                <a:rPr lang="en-US" sz="200" dirty="0" err="1"/>
                <a:t>columns.to_list</a:t>
              </a:r>
              <a:r>
                <a:rPr lang="en-US" sz="200" dirty="0"/>
                <a:t>(),</a:t>
              </a:r>
            </a:p>
            <a:p>
              <a:r>
                <a:rPr lang="en-US" sz="200" dirty="0"/>
                <a:t>    reset=True)</a:t>
              </a:r>
            </a:p>
            <a:p>
              <a:r>
                <a:rPr lang="en-US" sz="200" dirty="0"/>
                <a:t>fig, ax = </a:t>
              </a:r>
              <a:r>
                <a:rPr lang="en-US" sz="200" dirty="0" err="1"/>
                <a:t>plt.subplots</a:t>
              </a:r>
              <a:r>
                <a:rPr lang="en-US" sz="200" dirty="0"/>
                <a:t>(1, 1, </a:t>
              </a:r>
              <a:r>
                <a:rPr lang="en-US" sz="200" dirty="0" err="1"/>
                <a:t>figsize</a:t>
              </a:r>
              <a:r>
                <a:rPr lang="en-US" sz="200" dirty="0"/>
                <a:t>=(12, 10))</a:t>
              </a:r>
            </a:p>
            <a:p>
              <a:r>
                <a:rPr lang="en-US" sz="200" dirty="0" err="1"/>
                <a:t>sns.heatmap</a:t>
              </a:r>
              <a:r>
                <a:rPr lang="en-US" sz="200" dirty="0"/>
                <a:t>(</a:t>
              </a:r>
              <a:r>
                <a:rPr lang="en-US" sz="200" dirty="0" err="1"/>
                <a:t>simulation.get_output_columns</a:t>
              </a:r>
              <a:r>
                <a:rPr lang="en-US" sz="200" dirty="0"/>
                <a:t>().</a:t>
              </a:r>
              <a:r>
                <a:rPr lang="en-US" sz="200" dirty="0" err="1"/>
                <a:t>corr</a:t>
              </a:r>
              <a:r>
                <a:rPr lang="en-US" sz="200" dirty="0"/>
                <a:t>('</a:t>
              </a:r>
              <a:r>
                <a:rPr lang="en-US" sz="200" dirty="0" err="1"/>
                <a:t>pearson</a:t>
              </a:r>
              <a:r>
                <a:rPr lang="en-US" sz="200" dirty="0"/>
                <a:t>'),</a:t>
              </a:r>
            </a:p>
            <a:p>
              <a:r>
                <a:rPr lang="en-US" sz="200" dirty="0"/>
                <a:t>            ax=ax, square=True, </a:t>
              </a:r>
              <a:r>
                <a:rPr lang="en-US" sz="200" dirty="0" err="1"/>
                <a:t>annot</a:t>
              </a:r>
              <a:r>
                <a:rPr lang="en-US" sz="200" dirty="0"/>
                <a:t>=True,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vmin</a:t>
              </a:r>
              <a:r>
                <a:rPr lang="en-US" sz="200" dirty="0"/>
                <a:t>=-1, </a:t>
              </a:r>
              <a:r>
                <a:rPr lang="en-US" sz="200" dirty="0" err="1"/>
                <a:t>vmax</a:t>
              </a:r>
              <a:r>
                <a:rPr lang="en-US" sz="200" dirty="0"/>
                <a:t>=1, </a:t>
              </a:r>
              <a:r>
                <a:rPr lang="en-US" sz="200" dirty="0" err="1"/>
                <a:t>cmap</a:t>
              </a:r>
              <a:r>
                <a:rPr lang="en-US" sz="200" dirty="0"/>
                <a:t>=</a:t>
              </a:r>
              <a:r>
                <a:rPr lang="en-US" sz="200" dirty="0" err="1"/>
                <a:t>plt.cm.Spectral_r</a:t>
              </a:r>
              <a:r>
                <a:rPr lang="en-US" sz="200" dirty="0"/>
                <a:t>,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cbar_kws</a:t>
              </a:r>
              <a:r>
                <a:rPr lang="en-US" sz="200" dirty="0"/>
                <a:t>={'label': 'Pearson'});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## Experimental data</a:t>
              </a:r>
            </a:p>
            <a:p>
              <a:endParaRPr lang="en-US" sz="200" dirty="0"/>
            </a:p>
            <a:p>
              <a:r>
                <a:rPr lang="en-US" sz="200" dirty="0"/>
                <a:t># In[108]: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experimental = Data().</a:t>
              </a:r>
              <a:r>
                <a:rPr lang="en-US" sz="200" dirty="0" err="1"/>
                <a:t>read_excel</a:t>
              </a:r>
              <a:r>
                <a:rPr lang="en-US" sz="200" dirty="0"/>
                <a:t>("data/qualitymade-20200423.xlsx", </a:t>
              </a:r>
              <a:r>
                <a:rPr lang="en-US" sz="200" dirty="0" err="1"/>
                <a:t>index_col</a:t>
              </a:r>
              <a:r>
                <a:rPr lang="en-US" sz="200" dirty="0"/>
                <a:t>=0)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In[123]: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columns = [col for col in </a:t>
              </a:r>
              <a:r>
                <a:rPr lang="en-US" sz="200" dirty="0" err="1"/>
                <a:t>experimental.dataframe.columns.to_list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       if ((</a:t>
              </a:r>
              <a:r>
                <a:rPr lang="en-US" sz="200" dirty="0" err="1"/>
                <a:t>col.startswith</a:t>
              </a:r>
              <a:r>
                <a:rPr lang="en-US" sz="200" dirty="0"/>
                <a:t>('Summary:') or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col.startswith</a:t>
              </a:r>
              <a:r>
                <a:rPr lang="en-US" sz="200" dirty="0"/>
                <a:t>('Pre-Weld Data:') or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col.startswith</a:t>
              </a:r>
              <a:r>
                <a:rPr lang="en-US" sz="200" dirty="0"/>
                <a:t>('Weld Ignition Stage Data:') or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col.startswith</a:t>
              </a:r>
              <a:r>
                <a:rPr lang="en-US" sz="200" dirty="0"/>
                <a:t>('Weld Main Stage Data:') or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col.startswith</a:t>
              </a:r>
              <a:r>
                <a:rPr lang="en-US" sz="200" dirty="0"/>
                <a:t>('Weld Fill Stage Data:') or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col.startswith</a:t>
              </a:r>
              <a:r>
                <a:rPr lang="en-US" sz="200" dirty="0"/>
                <a:t>('Weld End Stage Data:') or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col.startswith</a:t>
              </a:r>
              <a:r>
                <a:rPr lang="en-US" sz="200" dirty="0"/>
                <a:t>('Post-Weld Data:')) and not</a:t>
              </a:r>
            </a:p>
            <a:p>
              <a:r>
                <a:rPr lang="en-US" sz="200" dirty="0"/>
                <a:t>               (</a:t>
              </a:r>
              <a:r>
                <a:rPr lang="en-US" sz="200" dirty="0" err="1"/>
                <a:t>col.endswith</a:t>
              </a:r>
              <a:r>
                <a:rPr lang="en-US" sz="200" dirty="0"/>
                <a:t>('Program') or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col.endswith</a:t>
              </a:r>
              <a:r>
                <a:rPr lang="en-US" sz="200" dirty="0"/>
                <a:t>('(Hz)')))]</a:t>
              </a:r>
            </a:p>
            <a:p>
              <a:endParaRPr lang="en-US" sz="200" dirty="0"/>
            </a:p>
            <a:p>
              <a:r>
                <a:rPr lang="en-US" sz="200" dirty="0" err="1"/>
                <a:t>experimental.set_input_columns</a:t>
              </a:r>
              <a:r>
                <a:rPr lang="en-US" sz="200" dirty="0"/>
                <a:t>(columns)</a:t>
              </a:r>
            </a:p>
            <a:p>
              <a:r>
                <a:rPr lang="en-US" sz="200" dirty="0" err="1"/>
                <a:t>experimental.set_input_columns</a:t>
              </a:r>
              <a:r>
                <a:rPr lang="en-US" sz="200" dirty="0"/>
                <a:t>(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experimental.get_input_columns</a:t>
              </a:r>
              <a:r>
                <a:rPr lang="en-US" sz="200" dirty="0"/>
                <a:t>().</a:t>
              </a:r>
              <a:r>
                <a:rPr lang="en-US" sz="200" dirty="0" err="1"/>
                <a:t>corr</a:t>
              </a:r>
              <a:r>
                <a:rPr lang="en-US" sz="200" dirty="0"/>
                <a:t>('</a:t>
              </a:r>
              <a:r>
                <a:rPr lang="en-US" sz="200" dirty="0" err="1"/>
                <a:t>pearson</a:t>
              </a:r>
              <a:r>
                <a:rPr lang="en-US" sz="200" dirty="0"/>
                <a:t>').</a:t>
              </a:r>
              <a:r>
                <a:rPr lang="en-US" sz="200" dirty="0" err="1"/>
                <a:t>dropna</a:t>
              </a:r>
              <a:r>
                <a:rPr lang="en-US" sz="200" dirty="0"/>
                <a:t>(axis=1, how="all").</a:t>
              </a:r>
              <a:r>
                <a:rPr lang="en-US" sz="200" dirty="0" err="1"/>
                <a:t>columns.to_list</a:t>
              </a:r>
              <a:r>
                <a:rPr lang="en-US" sz="200" dirty="0"/>
                <a:t>(),</a:t>
              </a:r>
            </a:p>
            <a:p>
              <a:r>
                <a:rPr lang="en-US" sz="200" dirty="0"/>
                <a:t>    reset=True)</a:t>
              </a:r>
            </a:p>
            <a:p>
              <a:r>
                <a:rPr lang="en-US" sz="200" dirty="0"/>
                <a:t>fig, ax = </a:t>
              </a:r>
              <a:r>
                <a:rPr lang="en-US" sz="200" dirty="0" err="1"/>
                <a:t>plt.subplots</a:t>
              </a:r>
              <a:r>
                <a:rPr lang="en-US" sz="200" dirty="0"/>
                <a:t>(1, 1, </a:t>
              </a:r>
              <a:r>
                <a:rPr lang="en-US" sz="200" dirty="0" err="1"/>
                <a:t>figsize</a:t>
              </a:r>
              <a:r>
                <a:rPr lang="en-US" sz="200" dirty="0"/>
                <a:t>=(12, 10))</a:t>
              </a:r>
            </a:p>
            <a:p>
              <a:r>
                <a:rPr lang="en-US" sz="200" dirty="0" err="1"/>
                <a:t>sns.heatmap</a:t>
              </a:r>
              <a:r>
                <a:rPr lang="en-US" sz="200" dirty="0"/>
                <a:t>(</a:t>
              </a:r>
              <a:r>
                <a:rPr lang="en-US" sz="200" dirty="0" err="1"/>
                <a:t>experimental.get_input_columns</a:t>
              </a:r>
              <a:r>
                <a:rPr lang="en-US" sz="200" dirty="0"/>
                <a:t>().</a:t>
              </a:r>
              <a:r>
                <a:rPr lang="en-US" sz="200" dirty="0" err="1"/>
                <a:t>corr</a:t>
              </a:r>
              <a:r>
                <a:rPr lang="en-US" sz="200" dirty="0"/>
                <a:t>('</a:t>
              </a:r>
              <a:r>
                <a:rPr lang="en-US" sz="200" dirty="0" err="1"/>
                <a:t>pearson</a:t>
              </a:r>
              <a:r>
                <a:rPr lang="en-US" sz="200" dirty="0"/>
                <a:t>'),</a:t>
              </a:r>
            </a:p>
            <a:p>
              <a:r>
                <a:rPr lang="en-US" sz="200" dirty="0"/>
                <a:t>            ax=ax, square=True,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vmin</a:t>
              </a:r>
              <a:r>
                <a:rPr lang="en-US" sz="200" dirty="0"/>
                <a:t>=-1, </a:t>
              </a:r>
              <a:r>
                <a:rPr lang="en-US" sz="200" dirty="0" err="1"/>
                <a:t>vmax</a:t>
              </a:r>
              <a:r>
                <a:rPr lang="en-US" sz="200" dirty="0"/>
                <a:t>=1, </a:t>
              </a:r>
              <a:r>
                <a:rPr lang="en-US" sz="200" dirty="0" err="1"/>
                <a:t>cmap</a:t>
              </a:r>
              <a:r>
                <a:rPr lang="en-US" sz="200" dirty="0"/>
                <a:t>=</a:t>
              </a:r>
              <a:r>
                <a:rPr lang="en-US" sz="200" dirty="0" err="1"/>
                <a:t>plt.cm.Spectral_r</a:t>
              </a:r>
              <a:r>
                <a:rPr lang="en-US" sz="200" dirty="0"/>
                <a:t>,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cbar_kws</a:t>
              </a:r>
              <a:r>
                <a:rPr lang="en-US" sz="200" dirty="0"/>
                <a:t>={'label': 'Pearson'});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In[111]: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columns = [col for col in </a:t>
              </a:r>
              <a:r>
                <a:rPr lang="en-US" sz="200" dirty="0" err="1"/>
                <a:t>experimental.dataframe.columns.to_list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       if ((</a:t>
              </a:r>
              <a:r>
                <a:rPr lang="en-US" sz="200" dirty="0" err="1"/>
                <a:t>col.startswith</a:t>
              </a:r>
              <a:r>
                <a:rPr lang="en-US" sz="200" dirty="0"/>
                <a:t>('mean') or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col.startswith</a:t>
              </a:r>
              <a:r>
                <a:rPr lang="en-US" sz="200" dirty="0"/>
                <a:t>('min') or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col.startswith</a:t>
              </a:r>
              <a:r>
                <a:rPr lang="en-US" sz="200" dirty="0"/>
                <a:t>('max')) and</a:t>
              </a:r>
            </a:p>
            <a:p>
              <a:r>
                <a:rPr lang="en-US" sz="200" dirty="0"/>
                <a:t>               not </a:t>
              </a:r>
              <a:r>
                <a:rPr lang="en-US" sz="200" dirty="0" err="1"/>
                <a:t>col.endswith</a:t>
              </a:r>
              <a:r>
                <a:rPr lang="en-US" sz="200" dirty="0"/>
                <a:t>('Notes'))]</a:t>
              </a:r>
            </a:p>
            <a:p>
              <a:endParaRPr lang="en-US" sz="200" dirty="0"/>
            </a:p>
            <a:p>
              <a:r>
                <a:rPr lang="en-US" sz="200" dirty="0" err="1"/>
                <a:t>experimental.set_output_columns</a:t>
              </a:r>
              <a:r>
                <a:rPr lang="en-US" sz="200" dirty="0"/>
                <a:t>(columns)</a:t>
              </a:r>
            </a:p>
            <a:p>
              <a:r>
                <a:rPr lang="en-US" sz="200" dirty="0" err="1"/>
                <a:t>experimental.set_output_columns</a:t>
              </a:r>
              <a:r>
                <a:rPr lang="en-US" sz="200" dirty="0"/>
                <a:t>(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experimental.get_output_columns</a:t>
              </a:r>
              <a:r>
                <a:rPr lang="en-US" sz="200" dirty="0"/>
                <a:t>().</a:t>
              </a:r>
              <a:r>
                <a:rPr lang="en-US" sz="200" dirty="0" err="1"/>
                <a:t>corr</a:t>
              </a:r>
              <a:r>
                <a:rPr lang="en-US" sz="200" dirty="0"/>
                <a:t>('</a:t>
              </a:r>
              <a:r>
                <a:rPr lang="en-US" sz="200" dirty="0" err="1"/>
                <a:t>pearson</a:t>
              </a:r>
              <a:r>
                <a:rPr lang="en-US" sz="200" dirty="0"/>
                <a:t>').</a:t>
              </a:r>
              <a:r>
                <a:rPr lang="en-US" sz="200" dirty="0" err="1"/>
                <a:t>dropna</a:t>
              </a:r>
              <a:r>
                <a:rPr lang="en-US" sz="200" dirty="0"/>
                <a:t>(axis=1, how="all").</a:t>
              </a:r>
              <a:r>
                <a:rPr lang="en-US" sz="200" dirty="0" err="1"/>
                <a:t>columns.to_list</a:t>
              </a:r>
              <a:r>
                <a:rPr lang="en-US" sz="200" dirty="0"/>
                <a:t>(),</a:t>
              </a:r>
            </a:p>
            <a:p>
              <a:r>
                <a:rPr lang="en-US" sz="200" dirty="0"/>
                <a:t>    reset=True)</a:t>
              </a:r>
            </a:p>
            <a:p>
              <a:r>
                <a:rPr lang="en-US" sz="200" dirty="0"/>
                <a:t>fig, ax = </a:t>
              </a:r>
              <a:r>
                <a:rPr lang="en-US" sz="200" dirty="0" err="1"/>
                <a:t>plt.subplots</a:t>
              </a:r>
              <a:r>
                <a:rPr lang="en-US" sz="200" dirty="0"/>
                <a:t>(1, 1, </a:t>
              </a:r>
              <a:r>
                <a:rPr lang="en-US" sz="200" dirty="0" err="1"/>
                <a:t>figsize</a:t>
              </a:r>
              <a:r>
                <a:rPr lang="en-US" sz="200" dirty="0"/>
                <a:t>=(12, 10))</a:t>
              </a:r>
            </a:p>
            <a:p>
              <a:r>
                <a:rPr lang="en-US" sz="200" dirty="0" err="1"/>
                <a:t>sns.heatmap</a:t>
              </a:r>
              <a:r>
                <a:rPr lang="en-US" sz="200" dirty="0"/>
                <a:t>(</a:t>
              </a:r>
              <a:r>
                <a:rPr lang="en-US" sz="200" dirty="0" err="1"/>
                <a:t>experimental.get_output_columns</a:t>
              </a:r>
              <a:r>
                <a:rPr lang="en-US" sz="200" dirty="0"/>
                <a:t>().</a:t>
              </a:r>
              <a:r>
                <a:rPr lang="en-US" sz="200" dirty="0" err="1"/>
                <a:t>corr</a:t>
              </a:r>
              <a:r>
                <a:rPr lang="en-US" sz="200" dirty="0"/>
                <a:t>('</a:t>
              </a:r>
              <a:r>
                <a:rPr lang="en-US" sz="200" dirty="0" err="1"/>
                <a:t>pearson</a:t>
              </a:r>
              <a:r>
                <a:rPr lang="en-US" sz="200" dirty="0"/>
                <a:t>'),</a:t>
              </a:r>
            </a:p>
            <a:p>
              <a:r>
                <a:rPr lang="en-US" sz="200" dirty="0"/>
                <a:t>            ax=ax, square=True,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vmin</a:t>
              </a:r>
              <a:r>
                <a:rPr lang="en-US" sz="200" dirty="0"/>
                <a:t>=-1, </a:t>
              </a:r>
              <a:r>
                <a:rPr lang="en-US" sz="200" dirty="0" err="1"/>
                <a:t>vmax</a:t>
              </a:r>
              <a:r>
                <a:rPr lang="en-US" sz="200" dirty="0"/>
                <a:t>=1, </a:t>
              </a:r>
              <a:r>
                <a:rPr lang="en-US" sz="200" dirty="0" err="1"/>
                <a:t>cmap</a:t>
              </a:r>
              <a:r>
                <a:rPr lang="en-US" sz="200" dirty="0"/>
                <a:t>=</a:t>
              </a:r>
              <a:r>
                <a:rPr lang="en-US" sz="200" dirty="0" err="1"/>
                <a:t>plt.cm.Spectral_r</a:t>
              </a:r>
              <a:r>
                <a:rPr lang="en-US" sz="200" dirty="0"/>
                <a:t>,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cbar_kws</a:t>
              </a:r>
              <a:r>
                <a:rPr lang="en-US" sz="200" dirty="0"/>
                <a:t>={'label': 'Pearson'});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# Build $\hat{y}_\text{</a:t>
              </a:r>
              <a:r>
                <a:rPr lang="en-US" sz="200" dirty="0" err="1"/>
                <a:t>expt</a:t>
              </a:r>
              <a:r>
                <a:rPr lang="en-US" sz="200" dirty="0"/>
                <a:t>}$ model</a:t>
              </a:r>
            </a:p>
            <a:p>
              <a:endParaRPr lang="en-US" sz="200" dirty="0"/>
            </a:p>
            <a:p>
              <a:r>
                <a:rPr lang="en-US" sz="200" dirty="0"/>
                <a:t># ### Random Forest Imputation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Build a series of models to estimate missing values. Set each column, in turn as the target column: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1. Identify rows in the target column that are not </a:t>
              </a:r>
              <a:r>
                <a:rPr lang="en-US" sz="200" dirty="0" err="1"/>
                <a:t>NaN</a:t>
              </a:r>
              <a:r>
                <a:rPr lang="en-US" sz="200" dirty="0"/>
                <a:t>. Keep these rows.</a:t>
              </a:r>
            </a:p>
            <a:p>
              <a:r>
                <a:rPr lang="en-US" sz="200" dirty="0"/>
                <a:t># 2. Identify those columns fully populated in those rows.</a:t>
              </a:r>
            </a:p>
            <a:p>
              <a:r>
                <a:rPr lang="en-US" sz="200" dirty="0"/>
                <a:t># 3. Fit a model to predict target.</a:t>
              </a:r>
            </a:p>
            <a:p>
              <a:r>
                <a:rPr lang="en-US" sz="200" dirty="0"/>
                <a:t># 4. Predict missing target values.</a:t>
              </a:r>
            </a:p>
            <a:p>
              <a:endParaRPr lang="en-US" sz="200" dirty="0"/>
            </a:p>
            <a:p>
              <a:r>
                <a:rPr lang="en-US" sz="200" dirty="0"/>
                <a:t># In[227]: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import time</a:t>
              </a:r>
            </a:p>
            <a:p>
              <a:r>
                <a:rPr lang="en-US" sz="200" dirty="0"/>
                <a:t>from </a:t>
              </a:r>
              <a:r>
                <a:rPr lang="en-US" sz="200" dirty="0" err="1"/>
                <a:t>sklearn.ensemble</a:t>
              </a:r>
              <a:r>
                <a:rPr lang="en-US" sz="200" dirty="0"/>
                <a:t> import </a:t>
              </a:r>
              <a:r>
                <a:rPr lang="en-US" sz="200" dirty="0" err="1"/>
                <a:t>RandomForestRegressor</a:t>
              </a:r>
              <a:endParaRPr lang="en-US" sz="200" dirty="0"/>
            </a:p>
            <a:p>
              <a:r>
                <a:rPr lang="en-US" sz="200" dirty="0"/>
                <a:t>from </a:t>
              </a:r>
              <a:r>
                <a:rPr lang="en-US" sz="200" dirty="0" err="1"/>
                <a:t>sklearn.model_selection</a:t>
              </a:r>
              <a:r>
                <a:rPr lang="en-US" sz="200" dirty="0"/>
                <a:t> import </a:t>
              </a:r>
              <a:r>
                <a:rPr lang="en-US" sz="200" dirty="0" err="1"/>
                <a:t>cross_validate</a:t>
              </a:r>
              <a:r>
                <a:rPr lang="en-US" sz="200" dirty="0"/>
                <a:t>, </a:t>
              </a:r>
              <a:r>
                <a:rPr lang="en-US" sz="200" dirty="0" err="1"/>
                <a:t>LeaveOneOut</a:t>
              </a:r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def </a:t>
              </a:r>
              <a:r>
                <a:rPr lang="en-US" sz="200" dirty="0" err="1"/>
                <a:t>as_dataframe</a:t>
              </a:r>
              <a:r>
                <a:rPr lang="en-US" sz="200" dirty="0"/>
                <a:t>(obj, prefix='x'):</a:t>
              </a:r>
            </a:p>
            <a:p>
              <a:r>
                <a:rPr lang="en-US" sz="200" dirty="0"/>
                <a:t>    if not </a:t>
              </a:r>
              <a:r>
                <a:rPr lang="en-US" sz="200" dirty="0" err="1"/>
                <a:t>isinstance</a:t>
              </a:r>
              <a:r>
                <a:rPr lang="en-US" sz="200" dirty="0"/>
                <a:t>(obj, (</a:t>
              </a:r>
              <a:r>
                <a:rPr lang="en-US" sz="200" dirty="0" err="1"/>
                <a:t>pd.Series</a:t>
              </a:r>
              <a:r>
                <a:rPr lang="en-US" sz="200" dirty="0"/>
                <a:t>, </a:t>
              </a:r>
              <a:r>
                <a:rPr lang="en-US" sz="200" dirty="0" err="1"/>
                <a:t>pd.DataFrame</a:t>
              </a:r>
              <a:r>
                <a:rPr lang="en-US" sz="200" dirty="0"/>
                <a:t>)):</a:t>
              </a:r>
            </a:p>
            <a:p>
              <a:r>
                <a:rPr lang="en-US" sz="200" dirty="0"/>
                <a:t>        obj = </a:t>
              </a:r>
              <a:r>
                <a:rPr lang="en-US" sz="200" dirty="0" err="1"/>
                <a:t>np.asarray</a:t>
              </a:r>
              <a:r>
                <a:rPr lang="en-US" sz="200" dirty="0"/>
                <a:t>(obj)</a:t>
              </a:r>
            </a:p>
            <a:p>
              <a:r>
                <a:rPr lang="en-US" sz="200" dirty="0"/>
                <a:t>        try: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nx</a:t>
              </a:r>
              <a:r>
                <a:rPr lang="en-US" sz="200" dirty="0"/>
                <a:t>, </a:t>
              </a:r>
              <a:r>
                <a:rPr lang="en-US" sz="200" dirty="0" err="1"/>
                <a:t>ny</a:t>
              </a:r>
              <a:r>
                <a:rPr lang="en-US" sz="200" dirty="0"/>
                <a:t> = </a:t>
              </a:r>
              <a:r>
                <a:rPr lang="en-US" sz="200" dirty="0" err="1"/>
                <a:t>obj.shape</a:t>
              </a:r>
              <a:endParaRPr lang="en-US" sz="200" dirty="0"/>
            </a:p>
            <a:p>
              <a:r>
                <a:rPr lang="en-US" sz="200" dirty="0"/>
                <a:t>            return </a:t>
              </a:r>
              <a:r>
                <a:rPr lang="en-US" sz="200" dirty="0" err="1"/>
                <a:t>pd.DataFrame</a:t>
              </a:r>
              <a:r>
                <a:rPr lang="en-US" sz="200" dirty="0"/>
                <a:t>(obj, columns=[f'{prefix}{</a:t>
              </a:r>
              <a:r>
                <a:rPr lang="en-US" sz="200" dirty="0" err="1"/>
                <a:t>i</a:t>
              </a:r>
              <a:r>
                <a:rPr lang="en-US" sz="200" dirty="0"/>
                <a:t>}' for </a:t>
              </a:r>
              <a:r>
                <a:rPr lang="en-US" sz="200" dirty="0" err="1"/>
                <a:t>i</a:t>
              </a:r>
              <a:r>
                <a:rPr lang="en-US" sz="200" dirty="0"/>
                <a:t> in range(</a:t>
              </a:r>
              <a:r>
                <a:rPr lang="en-US" sz="200" dirty="0" err="1"/>
                <a:t>nx</a:t>
              </a:r>
              <a:r>
                <a:rPr lang="en-US" sz="200" dirty="0"/>
                <a:t>)])</a:t>
              </a:r>
            </a:p>
            <a:p>
              <a:r>
                <a:rPr lang="en-US" sz="200" dirty="0"/>
                <a:t>        except </a:t>
              </a:r>
              <a:r>
                <a:rPr lang="en-US" sz="200" dirty="0" err="1"/>
                <a:t>ValueError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    return </a:t>
              </a:r>
              <a:r>
                <a:rPr lang="en-US" sz="200" dirty="0" err="1"/>
                <a:t>pd.Series</a:t>
              </a:r>
              <a:r>
                <a:rPr lang="en-US" sz="200" dirty="0"/>
                <a:t>(obj, name=f'{prefix}1').</a:t>
              </a:r>
              <a:r>
                <a:rPr lang="en-US" sz="200" dirty="0" err="1"/>
                <a:t>to_frame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else:</a:t>
              </a:r>
            </a:p>
            <a:p>
              <a:r>
                <a:rPr lang="en-US" sz="200" dirty="0"/>
                <a:t>        try:</a:t>
              </a:r>
            </a:p>
            <a:p>
              <a:r>
                <a:rPr lang="en-US" sz="200" dirty="0"/>
                <a:t>            # converting Series to </a:t>
              </a:r>
              <a:r>
                <a:rPr lang="en-US" sz="200" dirty="0" err="1"/>
                <a:t>DataFrame</a:t>
              </a:r>
              <a:endParaRPr lang="en-US" sz="200" dirty="0"/>
            </a:p>
            <a:p>
              <a:r>
                <a:rPr lang="en-US" sz="200" dirty="0"/>
                <a:t>            return </a:t>
              </a:r>
              <a:r>
                <a:rPr lang="en-US" sz="200" dirty="0" err="1"/>
                <a:t>obj.to_frame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    except </a:t>
              </a:r>
              <a:r>
                <a:rPr lang="en-US" sz="200" dirty="0" err="1"/>
                <a:t>AttributeError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    # object is a </a:t>
              </a:r>
              <a:r>
                <a:rPr lang="en-US" sz="200" dirty="0" err="1"/>
                <a:t>DataFrame</a:t>
              </a:r>
              <a:endParaRPr lang="en-US" sz="200" dirty="0"/>
            </a:p>
            <a:p>
              <a:r>
                <a:rPr lang="en-US" sz="200" dirty="0"/>
                <a:t>            return obj</a:t>
              </a:r>
            </a:p>
            <a:p>
              <a:endParaRPr lang="en-US" sz="200" dirty="0"/>
            </a:p>
            <a:p>
              <a:r>
                <a:rPr lang="en-US" sz="200" dirty="0"/>
                <a:t>data = </a:t>
              </a:r>
              <a:r>
                <a:rPr lang="en-US" sz="200" dirty="0" err="1"/>
                <a:t>experimental.dataframe</a:t>
              </a:r>
              <a:r>
                <a:rPr lang="en-US" sz="200" dirty="0"/>
                <a:t>[</a:t>
              </a:r>
              <a:r>
                <a:rPr lang="en-US" sz="200" dirty="0" err="1"/>
                <a:t>experimental._inputs</a:t>
              </a:r>
              <a:r>
                <a:rPr lang="en-US" sz="200" dirty="0"/>
                <a:t> + </a:t>
              </a:r>
              <a:r>
                <a:rPr lang="en-US" sz="200" dirty="0" err="1"/>
                <a:t>experimental._outputs</a:t>
              </a:r>
              <a:r>
                <a:rPr lang="en-US" sz="200" dirty="0"/>
                <a:t>]</a:t>
              </a:r>
            </a:p>
            <a:p>
              <a:r>
                <a:rPr lang="en-US" sz="200" dirty="0"/>
                <a:t>filled = </a:t>
              </a:r>
              <a:r>
                <a:rPr lang="en-US" sz="200" dirty="0" err="1"/>
                <a:t>data.copy</a:t>
              </a:r>
              <a:r>
                <a:rPr lang="en-US" sz="200" dirty="0"/>
                <a:t>()</a:t>
              </a:r>
            </a:p>
            <a:p>
              <a:endParaRPr lang="en-US" sz="200" dirty="0"/>
            </a:p>
            <a:p>
              <a:r>
                <a:rPr lang="en-US" sz="200" dirty="0"/>
                <a:t>for </a:t>
              </a:r>
              <a:r>
                <a:rPr lang="en-US" sz="200" dirty="0" err="1"/>
                <a:t>targetKey</a:t>
              </a:r>
              <a:r>
                <a:rPr lang="en-US" sz="200" dirty="0"/>
                <a:t> in </a:t>
              </a:r>
              <a:r>
                <a:rPr lang="en-US" sz="200" dirty="0" err="1"/>
                <a:t>data.columns.to_list</a:t>
              </a:r>
              <a:r>
                <a:rPr lang="en-US" sz="200" dirty="0"/>
                <a:t>():</a:t>
              </a:r>
            </a:p>
            <a:p>
              <a:r>
                <a:rPr lang="en-US" sz="200" dirty="0"/>
                <a:t>    # rows that are not </a:t>
              </a:r>
              <a:r>
                <a:rPr lang="en-US" sz="200" dirty="0" err="1"/>
                <a:t>NaN</a:t>
              </a:r>
              <a:r>
                <a:rPr lang="en-US" sz="200" dirty="0"/>
                <a:t> in the target</a:t>
              </a:r>
            </a:p>
            <a:p>
              <a:r>
                <a:rPr lang="en-US" sz="200" dirty="0"/>
                <a:t>    target = data[</a:t>
              </a:r>
              <a:r>
                <a:rPr lang="en-US" sz="200" dirty="0" err="1"/>
                <a:t>targetKey</a:t>
              </a:r>
              <a:r>
                <a:rPr lang="en-US" sz="200" dirty="0"/>
                <a:t>]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isnanIndex</a:t>
              </a:r>
              <a:r>
                <a:rPr lang="en-US" sz="200" dirty="0"/>
                <a:t> = </a:t>
              </a:r>
              <a:r>
                <a:rPr lang="en-US" sz="200" dirty="0" err="1"/>
                <a:t>np.where</a:t>
              </a:r>
              <a:r>
                <a:rPr lang="en-US" sz="200" dirty="0"/>
                <a:t>(</a:t>
              </a:r>
              <a:r>
                <a:rPr lang="en-US" sz="200" dirty="0" err="1"/>
                <a:t>np.isnan</a:t>
              </a:r>
              <a:r>
                <a:rPr lang="en-US" sz="200" dirty="0"/>
                <a:t>(target))[0]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labelIndex</a:t>
              </a:r>
              <a:r>
                <a:rPr lang="en-US" sz="200" dirty="0"/>
                <a:t> = </a:t>
              </a:r>
              <a:r>
                <a:rPr lang="en-US" sz="200" dirty="0" err="1"/>
                <a:t>np.where</a:t>
              </a:r>
              <a:r>
                <a:rPr lang="en-US" sz="200" dirty="0"/>
                <a:t>(~</a:t>
              </a:r>
              <a:r>
                <a:rPr lang="en-US" sz="200" dirty="0" err="1"/>
                <a:t>np.isnan</a:t>
              </a:r>
              <a:r>
                <a:rPr lang="en-US" sz="200" dirty="0"/>
                <a:t>(target))[0]</a:t>
              </a:r>
            </a:p>
            <a:p>
              <a:endParaRPr lang="en-US" sz="200" dirty="0"/>
            </a:p>
            <a:p>
              <a:r>
                <a:rPr lang="en-US" sz="200" dirty="0"/>
                <a:t>    # model data: features that are not </a:t>
              </a:r>
              <a:r>
                <a:rPr lang="en-US" sz="200" dirty="0" err="1"/>
                <a:t>NaN</a:t>
              </a:r>
              <a:r>
                <a:rPr lang="en-US" sz="200" dirty="0"/>
                <a:t> where label is not </a:t>
              </a:r>
              <a:r>
                <a:rPr lang="en-US" sz="200" dirty="0" err="1"/>
                <a:t>NaN</a:t>
              </a:r>
              <a:endParaRPr lang="en-US" sz="200" dirty="0"/>
            </a:p>
            <a:p>
              <a:r>
                <a:rPr lang="en-US" sz="200" dirty="0"/>
                <a:t>    df = </a:t>
              </a:r>
              <a:r>
                <a:rPr lang="en-US" sz="200" dirty="0" err="1"/>
                <a:t>data.iloc</a:t>
              </a:r>
              <a:r>
                <a:rPr lang="en-US" sz="200" dirty="0"/>
                <a:t>[</a:t>
              </a:r>
              <a:r>
                <a:rPr lang="en-US" sz="200" dirty="0" err="1"/>
                <a:t>labelIndex</a:t>
              </a:r>
              <a:r>
                <a:rPr lang="en-US" sz="200" dirty="0"/>
                <a:t>, :].</a:t>
              </a:r>
              <a:r>
                <a:rPr lang="en-US" sz="200" dirty="0" err="1"/>
                <a:t>dropna</a:t>
              </a:r>
              <a:r>
                <a:rPr lang="en-US" sz="200" dirty="0"/>
                <a:t>(axis=1)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featureKeys</a:t>
              </a:r>
              <a:r>
                <a:rPr lang="en-US" sz="200" dirty="0"/>
                <a:t> = [col for col in </a:t>
              </a:r>
              <a:r>
                <a:rPr lang="en-US" sz="200" dirty="0" err="1"/>
                <a:t>df.columns.to_list</a:t>
              </a:r>
              <a:r>
                <a:rPr lang="en-US" sz="200" dirty="0"/>
                <a:t>() if col != </a:t>
              </a:r>
              <a:r>
                <a:rPr lang="en-US" sz="200" dirty="0" err="1"/>
                <a:t>targetKey</a:t>
              </a:r>
              <a:r>
                <a:rPr lang="en-US" sz="200" dirty="0"/>
                <a:t>]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modelData</a:t>
              </a:r>
              <a:r>
                <a:rPr lang="en-US" sz="200" dirty="0"/>
                <a:t> = data[</a:t>
              </a:r>
              <a:r>
                <a:rPr lang="en-US" sz="200" dirty="0" err="1"/>
                <a:t>featureKeys</a:t>
              </a:r>
              <a:r>
                <a:rPr lang="en-US" sz="200" dirty="0"/>
                <a:t> + [</a:t>
              </a:r>
              <a:r>
                <a:rPr lang="en-US" sz="200" dirty="0" err="1"/>
                <a:t>targetKey</a:t>
              </a:r>
              <a:r>
                <a:rPr lang="en-US" sz="200" dirty="0"/>
                <a:t>]]</a:t>
              </a:r>
            </a:p>
            <a:p>
              <a:endParaRPr lang="en-US" sz="200" dirty="0"/>
            </a:p>
            <a:p>
              <a:r>
                <a:rPr lang="en-US" sz="200" dirty="0"/>
                <a:t>    # iterate over missing value</a:t>
              </a:r>
            </a:p>
            <a:p>
              <a:r>
                <a:rPr lang="en-US" sz="200" dirty="0"/>
                <a:t>    print(</a:t>
              </a:r>
              <a:r>
                <a:rPr lang="en-US" sz="200" dirty="0" err="1"/>
                <a:t>f"Predicting</a:t>
              </a:r>
              <a:r>
                <a:rPr lang="en-US" sz="200" dirty="0"/>
                <a:t> {</a:t>
              </a:r>
              <a:r>
                <a:rPr lang="en-US" sz="200" dirty="0" err="1"/>
                <a:t>targetKey</a:t>
              </a:r>
              <a:r>
                <a:rPr lang="en-US" sz="200" dirty="0"/>
                <a:t>}")</a:t>
              </a:r>
            </a:p>
            <a:p>
              <a:r>
                <a:rPr lang="en-US" sz="200" dirty="0"/>
                <a:t>    start = </a:t>
              </a:r>
              <a:r>
                <a:rPr lang="en-US" sz="200" dirty="0" err="1"/>
                <a:t>time.time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for </a:t>
              </a:r>
              <a:r>
                <a:rPr lang="en-US" sz="200" dirty="0" err="1"/>
                <a:t>i</a:t>
              </a:r>
              <a:r>
                <a:rPr lang="en-US" sz="200" dirty="0"/>
                <a:t> in </a:t>
              </a:r>
              <a:r>
                <a:rPr lang="en-US" sz="200" dirty="0" err="1"/>
                <a:t>isnanIndex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# get the subset of feature columns that are not </a:t>
              </a:r>
              <a:r>
                <a:rPr lang="en-US" sz="200" dirty="0" err="1"/>
                <a:t>NaN</a:t>
              </a:r>
              <a:endParaRPr lang="en-US" sz="200" dirty="0"/>
            </a:p>
            <a:p>
              <a:r>
                <a:rPr lang="en-US" sz="200" dirty="0"/>
                <a:t>        df = </a:t>
              </a:r>
              <a:r>
                <a:rPr lang="en-US" sz="200" dirty="0" err="1"/>
                <a:t>modelData.iloc</a:t>
              </a:r>
              <a:r>
                <a:rPr lang="en-US" sz="200" dirty="0"/>
                <a:t>[</a:t>
              </a:r>
              <a:r>
                <a:rPr lang="en-US" sz="200" dirty="0" err="1"/>
                <a:t>i</a:t>
              </a:r>
              <a:r>
                <a:rPr lang="en-US" sz="200" dirty="0"/>
                <a:t>, :].</a:t>
              </a:r>
              <a:r>
                <a:rPr lang="en-US" sz="200" dirty="0" err="1"/>
                <a:t>to_frame</a:t>
              </a:r>
              <a:r>
                <a:rPr lang="en-US" sz="200" dirty="0"/>
                <a:t>().transpose().</a:t>
              </a:r>
              <a:r>
                <a:rPr lang="en-US" sz="200" dirty="0" err="1"/>
                <a:t>dropna</a:t>
              </a:r>
              <a:r>
                <a:rPr lang="en-US" sz="200" dirty="0"/>
                <a:t>(axis=1)</a:t>
              </a:r>
            </a:p>
            <a:p>
              <a:r>
                <a:rPr lang="en-US" sz="200" dirty="0"/>
                <a:t>        columns = </a:t>
              </a:r>
              <a:r>
                <a:rPr lang="en-US" sz="200" dirty="0" err="1"/>
                <a:t>df.columns.to_list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        if </a:t>
              </a:r>
              <a:r>
                <a:rPr lang="en-US" sz="200" dirty="0" err="1"/>
                <a:t>df.shape</a:t>
              </a:r>
              <a:r>
                <a:rPr lang="en-US" sz="200" dirty="0"/>
                <a:t>[1] == 0:</a:t>
              </a:r>
            </a:p>
            <a:p>
              <a:r>
                <a:rPr lang="en-US" sz="200" dirty="0"/>
                <a:t>            continue</a:t>
              </a:r>
            </a:p>
            <a:p>
              <a:r>
                <a:rPr lang="en-US" sz="200" dirty="0"/>
                <a:t>        # set the feature and label data</a:t>
              </a:r>
            </a:p>
            <a:p>
              <a:r>
                <a:rPr lang="en-US" sz="200" dirty="0"/>
                <a:t>        X = </a:t>
              </a:r>
              <a:r>
                <a:rPr lang="en-US" sz="200" dirty="0" err="1"/>
                <a:t>modelData</a:t>
              </a:r>
              <a:r>
                <a:rPr lang="en-US" sz="200" dirty="0"/>
                <a:t>[columns].</a:t>
              </a:r>
              <a:r>
                <a:rPr lang="en-US" sz="200" dirty="0" err="1"/>
                <a:t>iloc</a:t>
              </a:r>
              <a:r>
                <a:rPr lang="en-US" sz="200" dirty="0"/>
                <a:t>[</a:t>
              </a:r>
              <a:r>
                <a:rPr lang="en-US" sz="200" dirty="0" err="1"/>
                <a:t>labelIndex</a:t>
              </a:r>
              <a:r>
                <a:rPr lang="en-US" sz="200" dirty="0"/>
                <a:t>, :].values</a:t>
              </a:r>
            </a:p>
            <a:p>
              <a:r>
                <a:rPr lang="en-US" sz="200" dirty="0"/>
                <a:t>        y = </a:t>
              </a:r>
              <a:r>
                <a:rPr lang="en-US" sz="200" dirty="0" err="1"/>
                <a:t>modelData.iloc</a:t>
              </a:r>
              <a:r>
                <a:rPr lang="en-US" sz="200" dirty="0"/>
                <a:t>[</a:t>
              </a:r>
              <a:r>
                <a:rPr lang="en-US" sz="200" dirty="0" err="1"/>
                <a:t>labelIndex</a:t>
              </a:r>
              <a:r>
                <a:rPr lang="en-US" sz="200" dirty="0"/>
                <a:t>, -1].values</a:t>
              </a:r>
            </a:p>
            <a:p>
              <a:r>
                <a:rPr lang="en-US" sz="200" dirty="0"/>
                <a:t>        # fit the model</a:t>
              </a:r>
            </a:p>
            <a:p>
              <a:r>
                <a:rPr lang="en-US" sz="200" dirty="0"/>
                <a:t>        model = Model(</a:t>
              </a:r>
              <a:r>
                <a:rPr lang="en-US" sz="200" dirty="0" err="1"/>
                <a:t>RandomForestRegressor</a:t>
              </a:r>
              <a:r>
                <a:rPr lang="en-US" sz="200" dirty="0"/>
                <a:t>(</a:t>
              </a:r>
              <a:r>
                <a:rPr lang="en-US" sz="200" dirty="0" err="1"/>
                <a:t>n_estimators</a:t>
              </a:r>
              <a:r>
                <a:rPr lang="en-US" sz="200" dirty="0"/>
                <a:t>=300,</a:t>
              </a:r>
            </a:p>
            <a:p>
              <a:r>
                <a:rPr lang="en-US" sz="200" dirty="0"/>
                <a:t>                                            criterion="</a:t>
              </a:r>
              <a:r>
                <a:rPr lang="en-US" sz="200" dirty="0" err="1"/>
                <a:t>mse</a:t>
              </a:r>
              <a:r>
                <a:rPr lang="en-US" sz="200" dirty="0"/>
                <a:t>",</a:t>
              </a:r>
            </a:p>
            <a:p>
              <a:r>
                <a:rPr lang="en-US" sz="200" dirty="0"/>
                <a:t>                                            </a:t>
              </a:r>
              <a:r>
                <a:rPr lang="en-US" sz="200" dirty="0" err="1"/>
                <a:t>max_features</a:t>
              </a:r>
              <a:r>
                <a:rPr lang="en-US" sz="200" dirty="0"/>
                <a:t>=0.8)).fit(X, y, cv=</a:t>
              </a:r>
              <a:r>
                <a:rPr lang="en-US" sz="200" dirty="0" err="1"/>
                <a:t>LeaveOneOut</a:t>
              </a:r>
              <a:r>
                <a:rPr lang="en-US" sz="200" dirty="0"/>
                <a:t>())</a:t>
              </a:r>
            </a:p>
            <a:p>
              <a:r>
                <a:rPr lang="en-US" sz="200" dirty="0"/>
                <a:t>        # use the valid feature values</a:t>
              </a:r>
            </a:p>
            <a:p>
              <a:r>
                <a:rPr lang="en-US" sz="200" dirty="0"/>
                <a:t>        x = </a:t>
              </a:r>
              <a:r>
                <a:rPr lang="en-US" sz="200" dirty="0" err="1"/>
                <a:t>modelData</a:t>
              </a:r>
              <a:r>
                <a:rPr lang="en-US" sz="200" dirty="0"/>
                <a:t>[columns].</a:t>
              </a:r>
              <a:r>
                <a:rPr lang="en-US" sz="200" dirty="0" err="1"/>
                <a:t>iloc</a:t>
              </a:r>
              <a:r>
                <a:rPr lang="en-US" sz="200" dirty="0"/>
                <a:t>[</a:t>
              </a:r>
              <a:r>
                <a:rPr lang="en-US" sz="200" dirty="0" err="1"/>
                <a:t>i</a:t>
              </a:r>
              <a:r>
                <a:rPr lang="en-US" sz="200" dirty="0"/>
                <a:t>, :].values[</a:t>
              </a:r>
              <a:r>
                <a:rPr lang="en-US" sz="200" dirty="0" err="1"/>
                <a:t>np.newaxis</a:t>
              </a:r>
              <a:r>
                <a:rPr lang="en-US" sz="200" dirty="0"/>
                <a:t>, :]</a:t>
              </a:r>
            </a:p>
            <a:p>
              <a:r>
                <a:rPr lang="en-US" sz="200" dirty="0"/>
                <a:t>        # predict the y-value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ypred</a:t>
              </a:r>
              <a:r>
                <a:rPr lang="en-US" sz="200" dirty="0"/>
                <a:t> = </a:t>
              </a:r>
              <a:r>
                <a:rPr lang="en-US" sz="200" dirty="0" err="1"/>
                <a:t>model.predict</a:t>
              </a:r>
              <a:r>
                <a:rPr lang="en-US" sz="200" dirty="0"/>
                <a:t>(x)[0]</a:t>
              </a:r>
            </a:p>
            <a:p>
              <a:r>
                <a:rPr lang="en-US" sz="200" dirty="0"/>
                <a:t>        # use the score to </a:t>
              </a:r>
              <a:r>
                <a:rPr lang="en-US" sz="200" dirty="0" err="1"/>
                <a:t>esimate</a:t>
              </a:r>
              <a:r>
                <a:rPr lang="en-US" sz="200" dirty="0"/>
                <a:t> the error</a:t>
              </a:r>
            </a:p>
            <a:p>
              <a:r>
                <a:rPr lang="en-US" sz="200" dirty="0"/>
                <a:t>        score = </a:t>
              </a:r>
              <a:r>
                <a:rPr lang="en-US" sz="200" dirty="0" err="1"/>
                <a:t>model._score</a:t>
              </a:r>
              <a:r>
                <a:rPr lang="en-US" sz="200" dirty="0"/>
                <a:t>['</a:t>
              </a:r>
              <a:r>
                <a:rPr lang="en-US" sz="200" dirty="0" err="1"/>
                <a:t>test_neg_mean_squared_error</a:t>
              </a:r>
              <a:r>
                <a:rPr lang="en-US" sz="200" dirty="0"/>
                <a:t>']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rmse</a:t>
              </a:r>
              <a:r>
                <a:rPr lang="en-US" sz="200" dirty="0"/>
                <a:t> = </a:t>
              </a:r>
              <a:r>
                <a:rPr lang="en-US" sz="200" dirty="0" err="1"/>
                <a:t>np.sqrt</a:t>
              </a:r>
              <a:r>
                <a:rPr lang="en-US" sz="200" dirty="0"/>
                <a:t>(-</a:t>
              </a:r>
              <a:r>
                <a:rPr lang="en-US" sz="200" dirty="0" err="1"/>
                <a:t>np.mean</a:t>
              </a:r>
              <a:r>
                <a:rPr lang="en-US" sz="200" dirty="0"/>
                <a:t>(score))</a:t>
              </a:r>
            </a:p>
            <a:p>
              <a:r>
                <a:rPr lang="en-US" sz="200" dirty="0"/>
                <a:t>        error = </a:t>
              </a:r>
              <a:r>
                <a:rPr lang="en-US" sz="200" dirty="0" err="1"/>
                <a:t>np.random.normal</a:t>
              </a:r>
              <a:r>
                <a:rPr lang="en-US" sz="200" dirty="0"/>
                <a:t>(scale=</a:t>
              </a:r>
              <a:r>
                <a:rPr lang="en-US" sz="200" dirty="0" err="1"/>
                <a:t>rmse</a:t>
              </a:r>
              <a:r>
                <a:rPr lang="en-US" sz="200" dirty="0"/>
                <a:t>)</a:t>
              </a:r>
            </a:p>
            <a:p>
              <a:r>
                <a:rPr lang="en-US" sz="200" dirty="0"/>
                <a:t>        # insert the value + error</a:t>
              </a:r>
            </a:p>
            <a:p>
              <a:r>
                <a:rPr lang="en-US" sz="200" dirty="0"/>
                <a:t>        filled[</a:t>
              </a:r>
              <a:r>
                <a:rPr lang="en-US" sz="200" dirty="0" err="1"/>
                <a:t>targetKey</a:t>
              </a:r>
              <a:r>
                <a:rPr lang="en-US" sz="200" dirty="0"/>
                <a:t>][</a:t>
              </a:r>
              <a:r>
                <a:rPr lang="en-US" sz="200" dirty="0" err="1"/>
                <a:t>i</a:t>
              </a:r>
              <a:r>
                <a:rPr lang="en-US" sz="200" dirty="0"/>
                <a:t>] = </a:t>
              </a:r>
              <a:r>
                <a:rPr lang="en-US" sz="200" dirty="0" err="1"/>
                <a:t>ypred</a:t>
              </a:r>
              <a:r>
                <a:rPr lang="en-US" sz="200" dirty="0"/>
                <a:t> + error</a:t>
              </a:r>
            </a:p>
            <a:p>
              <a:r>
                <a:rPr lang="en-US" sz="200" dirty="0"/>
                <a:t>    elapsed = </a:t>
              </a:r>
              <a:r>
                <a:rPr lang="en-US" sz="200" dirty="0" err="1"/>
                <a:t>time.time</a:t>
              </a:r>
              <a:r>
                <a:rPr lang="en-US" sz="200" dirty="0"/>
                <a:t>() - start</a:t>
              </a:r>
            </a:p>
            <a:p>
              <a:r>
                <a:rPr lang="en-US" sz="200" dirty="0"/>
                <a:t>    print(</a:t>
              </a:r>
              <a:r>
                <a:rPr lang="en-US" sz="200" dirty="0" err="1"/>
                <a:t>f"Elapsed</a:t>
              </a:r>
              <a:r>
                <a:rPr lang="en-US" sz="200" dirty="0"/>
                <a:t> time filling {</a:t>
              </a:r>
              <a:r>
                <a:rPr lang="en-US" sz="200" dirty="0" err="1"/>
                <a:t>targetKey</a:t>
              </a:r>
              <a:r>
                <a:rPr lang="en-US" sz="200" dirty="0"/>
                <a:t>}: {elapsed:.03f} s")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#### Compare the imputed dataset with the original dataset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3EAE49-5AB8-CA42-BDFB-2B913CB7AF0F}"/>
                </a:ext>
              </a:extLst>
            </p:cNvPr>
            <p:cNvSpPr txBox="1"/>
            <p:nvPr/>
          </p:nvSpPr>
          <p:spPr>
            <a:xfrm>
              <a:off x="6017610" y="466628"/>
              <a:ext cx="1296495" cy="634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/>
                <a:t>   # In[272]: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 err="1"/>
                <a:t>nx</a:t>
              </a:r>
              <a:r>
                <a:rPr lang="en-US" sz="200" dirty="0"/>
                <a:t>, </a:t>
              </a:r>
              <a:r>
                <a:rPr lang="en-US" sz="200" dirty="0" err="1"/>
                <a:t>ny</a:t>
              </a:r>
              <a:r>
                <a:rPr lang="en-US" sz="200" dirty="0"/>
                <a:t> = (9, 8)</a:t>
              </a:r>
            </a:p>
            <a:p>
              <a:r>
                <a:rPr lang="en-US" sz="200" dirty="0"/>
                <a:t>with </a:t>
              </a:r>
              <a:r>
                <a:rPr lang="en-US" sz="200" dirty="0" err="1"/>
                <a:t>sns.axes_style</a:t>
              </a:r>
              <a:r>
                <a:rPr lang="en-US" sz="200" dirty="0"/>
                <a:t>("</a:t>
              </a:r>
              <a:r>
                <a:rPr lang="en-US" sz="200" dirty="0" err="1"/>
                <a:t>whitegrid</a:t>
              </a:r>
              <a:r>
                <a:rPr lang="en-US" sz="200" dirty="0"/>
                <a:t>"):</a:t>
              </a:r>
            </a:p>
            <a:p>
              <a:r>
                <a:rPr lang="en-US" sz="200" dirty="0"/>
                <a:t>    fig, axes = </a:t>
              </a:r>
              <a:r>
                <a:rPr lang="en-US" sz="200" dirty="0" err="1"/>
                <a:t>plt.subplots</a:t>
              </a:r>
              <a:r>
                <a:rPr lang="en-US" sz="200" dirty="0"/>
                <a:t>(</a:t>
              </a:r>
              <a:r>
                <a:rPr lang="en-US" sz="200" dirty="0" err="1"/>
                <a:t>nx</a:t>
              </a:r>
              <a:r>
                <a:rPr lang="en-US" sz="200" dirty="0"/>
                <a:t>, </a:t>
              </a:r>
              <a:r>
                <a:rPr lang="en-US" sz="200" dirty="0" err="1"/>
                <a:t>ny</a:t>
              </a:r>
              <a:r>
                <a:rPr lang="en-US" sz="200" dirty="0"/>
                <a:t>, </a:t>
              </a:r>
              <a:r>
                <a:rPr lang="en-US" sz="200" dirty="0" err="1"/>
                <a:t>sharey</a:t>
              </a:r>
              <a:r>
                <a:rPr lang="en-US" sz="200" dirty="0"/>
                <a:t>=True, </a:t>
              </a:r>
              <a:r>
                <a:rPr lang="en-US" sz="200" dirty="0" err="1"/>
                <a:t>figsize</a:t>
              </a:r>
              <a:r>
                <a:rPr lang="en-US" sz="200" dirty="0"/>
                <a:t>=(24, 14))</a:t>
              </a:r>
            </a:p>
            <a:p>
              <a:r>
                <a:rPr lang="en-US" sz="200" dirty="0"/>
                <a:t>    axes = </a:t>
              </a:r>
              <a:r>
                <a:rPr lang="en-US" sz="200" dirty="0" err="1"/>
                <a:t>axes.ravel</a:t>
              </a:r>
              <a:r>
                <a:rPr lang="en-US" sz="200" dirty="0"/>
                <a:t>()</a:t>
              </a:r>
            </a:p>
            <a:p>
              <a:endParaRPr lang="en-US" sz="200" dirty="0"/>
            </a:p>
            <a:p>
              <a:r>
                <a:rPr lang="en-US" sz="200" dirty="0"/>
                <a:t>    </a:t>
              </a:r>
              <a:r>
                <a:rPr lang="en-US" sz="200" dirty="0" err="1"/>
                <a:t>fontsize</a:t>
              </a:r>
              <a:r>
                <a:rPr lang="en-US" sz="200" dirty="0"/>
                <a:t> = 48/max(</a:t>
              </a:r>
              <a:r>
                <a:rPr lang="en-US" sz="200" dirty="0" err="1"/>
                <a:t>nx</a:t>
              </a:r>
              <a:r>
                <a:rPr lang="en-US" sz="200" dirty="0"/>
                <a:t>, </a:t>
              </a:r>
              <a:r>
                <a:rPr lang="en-US" sz="200" dirty="0" err="1"/>
                <a:t>ny</a:t>
              </a:r>
              <a:r>
                <a:rPr lang="en-US" sz="200" dirty="0"/>
                <a:t>)</a:t>
              </a:r>
            </a:p>
            <a:p>
              <a:r>
                <a:rPr lang="en-US" sz="200" dirty="0"/>
                <a:t>    for ax, col in zip(axes, </a:t>
              </a:r>
              <a:r>
                <a:rPr lang="en-US" sz="200" dirty="0" err="1"/>
                <a:t>filled.columns</a:t>
              </a:r>
              <a:r>
                <a:rPr lang="en-US" sz="200" dirty="0"/>
                <a:t>):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sns.distplot</a:t>
              </a:r>
              <a:r>
                <a:rPr lang="en-US" sz="200" dirty="0"/>
                <a:t>(filled[col].</a:t>
              </a:r>
              <a:r>
                <a:rPr lang="en-US" sz="200" dirty="0" err="1"/>
                <a:t>dropna</a:t>
              </a:r>
              <a:r>
                <a:rPr lang="en-US" sz="200" dirty="0"/>
                <a:t>(), rug=True, label="Estimated", ax=ax);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sns.distplot</a:t>
              </a:r>
              <a:r>
                <a:rPr lang="en-US" sz="200" dirty="0"/>
                <a:t>(</a:t>
              </a:r>
              <a:r>
                <a:rPr lang="en-US" sz="200" dirty="0" err="1"/>
                <a:t>experimental.dataframe</a:t>
              </a:r>
              <a:r>
                <a:rPr lang="en-US" sz="200" dirty="0"/>
                <a:t>[col].</a:t>
              </a:r>
              <a:r>
                <a:rPr lang="en-US" sz="200" dirty="0" err="1"/>
                <a:t>dropna</a:t>
              </a:r>
              <a:r>
                <a:rPr lang="en-US" sz="200" dirty="0"/>
                <a:t>(), rug=True, label="Observed", ax=ax);</a:t>
              </a:r>
            </a:p>
            <a:p>
              <a:r>
                <a:rPr lang="en-US" sz="200" dirty="0"/>
                <a:t>        # set title, splitting column name at 24 characters/line</a:t>
              </a:r>
            </a:p>
            <a:p>
              <a:r>
                <a:rPr lang="en-US" sz="200" dirty="0"/>
                <a:t>        title = col</a:t>
              </a:r>
            </a:p>
            <a:p>
              <a:r>
                <a:rPr lang="en-US" sz="200" dirty="0"/>
                <a:t>        lines = [</a:t>
              </a:r>
              <a:r>
                <a:rPr lang="en-US" sz="200" dirty="0" err="1"/>
                <a:t>line.strip</a:t>
              </a:r>
              <a:r>
                <a:rPr lang="en-US" sz="200" dirty="0"/>
                <a:t>() for line in </a:t>
              </a:r>
              <a:r>
                <a:rPr lang="en-US" sz="200" dirty="0" err="1"/>
                <a:t>title.split</a:t>
              </a:r>
              <a:r>
                <a:rPr lang="en-US" sz="200" dirty="0"/>
                <a:t>(':')]</a:t>
              </a:r>
            </a:p>
            <a:p>
              <a:r>
                <a:rPr lang="en-US" sz="200" dirty="0"/>
                <a:t>        rows = []</a:t>
              </a:r>
            </a:p>
            <a:p>
              <a:r>
                <a:rPr lang="en-US" sz="200" dirty="0"/>
                <a:t>        for line in lines:</a:t>
              </a:r>
            </a:p>
            <a:p>
              <a:r>
                <a:rPr lang="en-US" sz="200" dirty="0"/>
                <a:t>            for word in </a:t>
              </a:r>
              <a:r>
                <a:rPr lang="en-US" sz="200" dirty="0" err="1"/>
                <a:t>line.split</a:t>
              </a:r>
              <a:r>
                <a:rPr lang="en-US" sz="200" dirty="0"/>
                <a:t>():</a:t>
              </a:r>
            </a:p>
            <a:p>
              <a:r>
                <a:rPr lang="en-US" sz="200" dirty="0"/>
                <a:t>                if not rows:</a:t>
              </a:r>
            </a:p>
            <a:p>
              <a:r>
                <a:rPr lang="en-US" sz="200" dirty="0"/>
                <a:t>                    </a:t>
              </a:r>
              <a:r>
                <a:rPr lang="en-US" sz="200" dirty="0" err="1"/>
                <a:t>rows.append</a:t>
              </a:r>
              <a:r>
                <a:rPr lang="en-US" sz="200" dirty="0"/>
                <a:t>(word)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elif</a:t>
              </a:r>
              <a:r>
                <a:rPr lang="en-US" sz="200" dirty="0"/>
                <a:t> </a:t>
              </a:r>
              <a:r>
                <a:rPr lang="en-US" sz="200" dirty="0" err="1"/>
                <a:t>len</a:t>
              </a:r>
              <a:r>
                <a:rPr lang="en-US" sz="200" dirty="0"/>
                <a:t>(word) + </a:t>
              </a:r>
              <a:r>
                <a:rPr lang="en-US" sz="200" dirty="0" err="1"/>
                <a:t>len</a:t>
              </a:r>
              <a:r>
                <a:rPr lang="en-US" sz="200" dirty="0"/>
                <a:t>(rows[-1]) &gt; 24:</a:t>
              </a:r>
            </a:p>
            <a:p>
              <a:r>
                <a:rPr lang="en-US" sz="200" dirty="0"/>
                <a:t>                    </a:t>
              </a:r>
              <a:r>
                <a:rPr lang="en-US" sz="200" dirty="0" err="1"/>
                <a:t>rows.append</a:t>
              </a:r>
              <a:r>
                <a:rPr lang="en-US" sz="200" dirty="0"/>
                <a:t>(word)</a:t>
              </a:r>
            </a:p>
            <a:p>
              <a:r>
                <a:rPr lang="en-US" sz="200" dirty="0"/>
                <a:t>                else:</a:t>
              </a:r>
            </a:p>
            <a:p>
              <a:r>
                <a:rPr lang="en-US" sz="200" dirty="0"/>
                <a:t>                    rows[-1] = ' '.join((rows[-1], word))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ax.set_title</a:t>
              </a:r>
              <a:r>
                <a:rPr lang="en-US" sz="200" dirty="0"/>
                <a:t>('\</a:t>
              </a:r>
              <a:r>
                <a:rPr lang="en-US" sz="200" dirty="0" err="1"/>
                <a:t>n'.join</a:t>
              </a:r>
              <a:r>
                <a:rPr lang="en-US" sz="200" dirty="0"/>
                <a:t>(rows));</a:t>
              </a:r>
            </a:p>
            <a:p>
              <a:endParaRPr lang="en-US" sz="200" dirty="0"/>
            </a:p>
            <a:p>
              <a:r>
                <a:rPr lang="en-US" sz="200" dirty="0"/>
                <a:t>        </a:t>
              </a:r>
              <a:r>
                <a:rPr lang="en-US" sz="200" dirty="0" err="1"/>
                <a:t>ax.legend</a:t>
              </a:r>
              <a:r>
                <a:rPr lang="en-US" sz="200" dirty="0"/>
                <a:t>(</a:t>
              </a:r>
              <a:r>
                <a:rPr lang="en-US" sz="200" dirty="0" err="1"/>
                <a:t>fontsize</a:t>
              </a:r>
              <a:r>
                <a:rPr lang="en-US" sz="200" dirty="0"/>
                <a:t>=</a:t>
              </a:r>
              <a:r>
                <a:rPr lang="en-US" sz="200" dirty="0" err="1"/>
                <a:t>fontsize</a:t>
              </a:r>
              <a:r>
                <a:rPr lang="en-US" sz="200" dirty="0"/>
                <a:t>);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ax.set_ylim</a:t>
              </a:r>
              <a:r>
                <a:rPr lang="en-US" sz="200" dirty="0"/>
                <a:t>(0, 1);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ax.set_xlabel</a:t>
              </a:r>
              <a:r>
                <a:rPr lang="en-US" sz="200" dirty="0"/>
                <a:t>("");</a:t>
              </a:r>
            </a:p>
            <a:p>
              <a:r>
                <a:rPr lang="en-US" sz="200" dirty="0"/>
                <a:t>        for label in ([</a:t>
              </a:r>
              <a:r>
                <a:rPr lang="en-US" sz="200" dirty="0" err="1"/>
                <a:t>ax.title</a:t>
              </a:r>
              <a:r>
                <a:rPr lang="en-US" sz="200" dirty="0"/>
                <a:t>, </a:t>
              </a:r>
              <a:r>
                <a:rPr lang="en-US" sz="200" dirty="0" err="1"/>
                <a:t>ax.xaxis.label</a:t>
              </a:r>
              <a:r>
                <a:rPr lang="en-US" sz="200" dirty="0"/>
                <a:t>, </a:t>
              </a:r>
              <a:r>
                <a:rPr lang="en-US" sz="200" dirty="0" err="1"/>
                <a:t>ax.yaxis.label</a:t>
              </a:r>
              <a:r>
                <a:rPr lang="en-US" sz="200" dirty="0"/>
                <a:t>] +</a:t>
              </a:r>
            </a:p>
            <a:p>
              <a:r>
                <a:rPr lang="en-US" sz="200" dirty="0"/>
                <a:t>                      </a:t>
              </a:r>
              <a:r>
                <a:rPr lang="en-US" sz="200" dirty="0" err="1"/>
                <a:t>ax.get_xticklabels</a:t>
              </a:r>
              <a:r>
                <a:rPr lang="en-US" sz="200" dirty="0"/>
                <a:t>() + </a:t>
              </a:r>
              <a:r>
                <a:rPr lang="en-US" sz="200" dirty="0" err="1"/>
                <a:t>ax.get_yticklabels</a:t>
              </a:r>
              <a:r>
                <a:rPr lang="en-US" sz="200" dirty="0"/>
                <a:t>()):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label.set_fontsize</a:t>
              </a:r>
              <a:r>
                <a:rPr lang="en-US" sz="200" dirty="0"/>
                <a:t>(</a:t>
              </a:r>
              <a:r>
                <a:rPr lang="en-US" sz="200" dirty="0" err="1"/>
                <a:t>fontsize</a:t>
              </a:r>
              <a:r>
                <a:rPr lang="en-US" sz="200" dirty="0"/>
                <a:t>)</a:t>
              </a:r>
            </a:p>
            <a:p>
              <a:endParaRPr lang="en-US" sz="200" dirty="0"/>
            </a:p>
            <a:p>
              <a:r>
                <a:rPr lang="en-US" sz="200" dirty="0" err="1"/>
                <a:t>fig.subplots_adjust</a:t>
              </a:r>
              <a:r>
                <a:rPr lang="en-US" sz="200" dirty="0"/>
                <a:t>(top = 0.99, bottom=0.01, </a:t>
              </a:r>
              <a:r>
                <a:rPr lang="en-US" sz="200" dirty="0" err="1"/>
                <a:t>hspace</a:t>
              </a:r>
              <a:r>
                <a:rPr lang="en-US" sz="200" dirty="0"/>
                <a:t>=1.5/</a:t>
              </a:r>
              <a:r>
                <a:rPr lang="en-US" sz="200" dirty="0" err="1"/>
                <a:t>np.sqrt</a:t>
              </a:r>
              <a:r>
                <a:rPr lang="en-US" sz="200" dirty="0"/>
                <a:t>(</a:t>
              </a:r>
              <a:r>
                <a:rPr lang="en-US" sz="200" dirty="0" err="1"/>
                <a:t>nx</a:t>
              </a:r>
              <a:r>
                <a:rPr lang="en-US" sz="200" dirty="0"/>
                <a:t>), </a:t>
              </a:r>
              <a:r>
                <a:rPr lang="en-US" sz="200" dirty="0" err="1"/>
                <a:t>wspace</a:t>
              </a:r>
              <a:r>
                <a:rPr lang="en-US" sz="200" dirty="0"/>
                <a:t>=0.1)</a:t>
              </a:r>
            </a:p>
            <a:p>
              <a:r>
                <a:rPr lang="en-US" sz="200" dirty="0" err="1"/>
                <a:t>fig.savefig</a:t>
              </a:r>
              <a:r>
                <a:rPr lang="en-US" sz="200" dirty="0"/>
                <a:t>("figs/</a:t>
              </a:r>
              <a:r>
                <a:rPr lang="en-US" sz="200" dirty="0" err="1"/>
                <a:t>rfn-imputation.pdf</a:t>
              </a:r>
              <a:r>
                <a:rPr lang="en-US" sz="200" dirty="0"/>
                <a:t>", </a:t>
              </a:r>
              <a:r>
                <a:rPr lang="en-US" sz="200" dirty="0" err="1"/>
                <a:t>bbox_inches</a:t>
              </a:r>
              <a:r>
                <a:rPr lang="en-US" sz="200" dirty="0"/>
                <a:t>="tight")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#### Save the imputed dataset to avoid future recalculation (until the model is updated).</a:t>
              </a:r>
            </a:p>
            <a:p>
              <a:endParaRPr lang="en-US" sz="200" dirty="0"/>
            </a:p>
            <a:p>
              <a:r>
                <a:rPr lang="en-US" sz="200" dirty="0"/>
                <a:t># In[275]: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 err="1"/>
                <a:t>filled.to_excel</a:t>
              </a:r>
              <a:r>
                <a:rPr lang="en-US" sz="200" dirty="0"/>
                <a:t>("data/rfn-imputed-qualitymade-20200423.xlsx")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## Fit Experimental Data</a:t>
              </a:r>
            </a:p>
            <a:p>
              <a:endParaRPr lang="en-US" sz="200" dirty="0"/>
            </a:p>
            <a:p>
              <a:r>
                <a:rPr lang="en-US" sz="200" dirty="0"/>
                <a:t># ### Use filled data from RFN imputation</a:t>
              </a:r>
            </a:p>
            <a:p>
              <a:endParaRPr lang="en-US" sz="200" dirty="0"/>
            </a:p>
            <a:p>
              <a:r>
                <a:rPr lang="en-US" sz="200" dirty="0"/>
                <a:t># In[298]: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from </a:t>
              </a:r>
              <a:r>
                <a:rPr lang="en-US" sz="200" dirty="0" err="1"/>
                <a:t>sklearn.ensemble</a:t>
              </a:r>
              <a:r>
                <a:rPr lang="en-US" sz="200" dirty="0"/>
                <a:t> import </a:t>
              </a:r>
              <a:r>
                <a:rPr lang="en-US" sz="200" dirty="0" err="1"/>
                <a:t>RandomForestRegressor</a:t>
              </a:r>
              <a:endParaRPr lang="en-US" sz="200" dirty="0"/>
            </a:p>
            <a:p>
              <a:r>
                <a:rPr lang="en-US" sz="200" dirty="0"/>
                <a:t>from </a:t>
              </a:r>
              <a:r>
                <a:rPr lang="en-US" sz="200" dirty="0" err="1"/>
                <a:t>sklearn.model_selection</a:t>
              </a:r>
              <a:r>
                <a:rPr lang="en-US" sz="200" dirty="0"/>
                <a:t> import </a:t>
              </a:r>
              <a:r>
                <a:rPr lang="en-US" sz="200" dirty="0" err="1"/>
                <a:t>cross_validate</a:t>
              </a:r>
              <a:endParaRPr lang="en-US" sz="200" dirty="0"/>
            </a:p>
            <a:p>
              <a:endParaRPr lang="en-US" sz="200" dirty="0"/>
            </a:p>
            <a:p>
              <a:r>
                <a:rPr lang="en-US" sz="200" dirty="0" err="1"/>
                <a:t>featureKeys</a:t>
              </a:r>
              <a:r>
                <a:rPr lang="en-US" sz="200" dirty="0"/>
                <a:t> = list(set(</a:t>
              </a:r>
              <a:r>
                <a:rPr lang="en-US" sz="200" dirty="0" err="1"/>
                <a:t>experimental._inputs</a:t>
              </a:r>
              <a:r>
                <a:rPr lang="en-US" sz="200" dirty="0"/>
                <a:t>).intersection(set(</a:t>
              </a:r>
              <a:r>
                <a:rPr lang="en-US" sz="200" dirty="0" err="1"/>
                <a:t>filled.columns.to_list</a:t>
              </a:r>
              <a:r>
                <a:rPr lang="en-US" sz="200" dirty="0"/>
                <a:t>())))</a:t>
              </a:r>
            </a:p>
            <a:p>
              <a:r>
                <a:rPr lang="en-US" sz="200" dirty="0" err="1"/>
                <a:t>targetKeys</a:t>
              </a:r>
              <a:r>
                <a:rPr lang="en-US" sz="200" dirty="0"/>
                <a:t> = list(set(</a:t>
              </a:r>
              <a:r>
                <a:rPr lang="en-US" sz="200" dirty="0" err="1"/>
                <a:t>experimental._outputs</a:t>
              </a:r>
              <a:r>
                <a:rPr lang="en-US" sz="200" dirty="0"/>
                <a:t>).intersection(set(</a:t>
              </a:r>
              <a:r>
                <a:rPr lang="en-US" sz="200" dirty="0" err="1"/>
                <a:t>filled.columns.to_list</a:t>
              </a:r>
              <a:r>
                <a:rPr lang="en-US" sz="200" dirty="0"/>
                <a:t>())))</a:t>
              </a:r>
            </a:p>
            <a:p>
              <a:endParaRPr lang="en-US" sz="200" dirty="0"/>
            </a:p>
            <a:p>
              <a:r>
                <a:rPr lang="en-US" sz="200" dirty="0"/>
                <a:t>df = filled[</a:t>
              </a:r>
              <a:r>
                <a:rPr lang="en-US" sz="200" dirty="0" err="1"/>
                <a:t>featureKeys</a:t>
              </a:r>
              <a:r>
                <a:rPr lang="en-US" sz="200" dirty="0"/>
                <a:t> + </a:t>
              </a:r>
              <a:r>
                <a:rPr lang="en-US" sz="200" dirty="0" err="1"/>
                <a:t>targetKeys</a:t>
              </a:r>
              <a:r>
                <a:rPr lang="en-US" sz="200" dirty="0"/>
                <a:t>].</a:t>
              </a:r>
              <a:r>
                <a:rPr lang="en-US" sz="200" dirty="0" err="1"/>
                <a:t>dropna</a:t>
              </a:r>
              <a:r>
                <a:rPr lang="en-US" sz="200" dirty="0"/>
                <a:t>()</a:t>
              </a:r>
            </a:p>
            <a:p>
              <a:endParaRPr lang="en-US" sz="200" dirty="0"/>
            </a:p>
            <a:p>
              <a:r>
                <a:rPr lang="en-US" sz="200" dirty="0"/>
                <a:t>X = df[</a:t>
              </a:r>
              <a:r>
                <a:rPr lang="en-US" sz="200" dirty="0" err="1"/>
                <a:t>featureKeys</a:t>
              </a:r>
              <a:r>
                <a:rPr lang="en-US" sz="200" dirty="0"/>
                <a:t>].values</a:t>
              </a:r>
            </a:p>
            <a:p>
              <a:endParaRPr lang="en-US" sz="200" dirty="0"/>
            </a:p>
            <a:p>
              <a:r>
                <a:rPr lang="en-US" sz="200" dirty="0" err="1"/>
                <a:t>experimentalModels</a:t>
              </a:r>
              <a:r>
                <a:rPr lang="en-US" sz="200" dirty="0"/>
                <a:t> = </a:t>
              </a:r>
              <a:r>
                <a:rPr lang="en-US" sz="200" dirty="0" err="1"/>
                <a:t>dict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for key in df:</a:t>
              </a:r>
            </a:p>
            <a:p>
              <a:r>
                <a:rPr lang="en-US" sz="200" dirty="0"/>
                <a:t>    print(</a:t>
              </a:r>
              <a:r>
                <a:rPr lang="en-US" sz="200" dirty="0" err="1"/>
                <a:t>f"Fitting</a:t>
              </a:r>
              <a:r>
                <a:rPr lang="en-US" sz="200" dirty="0"/>
                <a:t> {key}")</a:t>
              </a:r>
            </a:p>
            <a:p>
              <a:r>
                <a:rPr lang="en-US" sz="200" dirty="0"/>
                <a:t>    y = df[key].values</a:t>
              </a:r>
            </a:p>
            <a:p>
              <a:r>
                <a:rPr lang="en-US" sz="200" dirty="0"/>
                <a:t>    model = Model(</a:t>
              </a:r>
              <a:r>
                <a:rPr lang="en-US" sz="200" dirty="0" err="1"/>
                <a:t>RandomForestRegressor</a:t>
              </a:r>
              <a:r>
                <a:rPr lang="en-US" sz="200" dirty="0"/>
                <a:t>(</a:t>
              </a:r>
              <a:r>
                <a:rPr lang="en-US" sz="200" dirty="0" err="1"/>
                <a:t>n_estimators</a:t>
              </a:r>
              <a:r>
                <a:rPr lang="en-US" sz="200" dirty="0"/>
                <a:t>=300,</a:t>
              </a:r>
            </a:p>
            <a:p>
              <a:r>
                <a:rPr lang="en-US" sz="200" dirty="0"/>
                <a:t>                                        criterion="</a:t>
              </a:r>
              <a:r>
                <a:rPr lang="en-US" sz="200" dirty="0" err="1"/>
                <a:t>mse</a:t>
              </a:r>
              <a:r>
                <a:rPr lang="en-US" sz="200" dirty="0"/>
                <a:t>",</a:t>
              </a:r>
            </a:p>
            <a:p>
              <a:r>
                <a:rPr lang="en-US" sz="200" dirty="0"/>
                <a:t>                                        </a:t>
              </a:r>
              <a:r>
                <a:rPr lang="en-US" sz="200" dirty="0" err="1"/>
                <a:t>max_features</a:t>
              </a:r>
              <a:r>
                <a:rPr lang="en-US" sz="200" dirty="0"/>
                <a:t>=0.8),</a:t>
              </a:r>
            </a:p>
            <a:p>
              <a:r>
                <a:rPr lang="en-US" sz="200" dirty="0"/>
                <a:t>                  </a:t>
              </a:r>
              <a:r>
                <a:rPr lang="en-US" sz="200" dirty="0" err="1"/>
                <a:t>input_labels</a:t>
              </a:r>
              <a:r>
                <a:rPr lang="en-US" sz="200" dirty="0"/>
                <a:t>=</a:t>
              </a:r>
              <a:r>
                <a:rPr lang="en-US" sz="200" dirty="0" err="1"/>
                <a:t>featureKeys</a:t>
              </a:r>
              <a:r>
                <a:rPr lang="en-US" sz="200" dirty="0"/>
                <a:t>,</a:t>
              </a:r>
            </a:p>
            <a:p>
              <a:r>
                <a:rPr lang="en-US" sz="200" dirty="0"/>
                <a:t>                  </a:t>
              </a:r>
              <a:r>
                <a:rPr lang="en-US" sz="200" dirty="0" err="1"/>
                <a:t>output_label</a:t>
              </a:r>
              <a:r>
                <a:rPr lang="en-US" sz="200" dirty="0"/>
                <a:t>=key).fit(X, y, cv=5)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experimentalModels</a:t>
              </a:r>
              <a:r>
                <a:rPr lang="en-US" sz="200" dirty="0"/>
                <a:t>[key] = model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In[288]: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 err="1"/>
                <a:t>nx</a:t>
              </a:r>
              <a:r>
                <a:rPr lang="en-US" sz="200" dirty="0"/>
                <a:t>, </a:t>
              </a:r>
              <a:r>
                <a:rPr lang="en-US" sz="200" dirty="0" err="1"/>
                <a:t>ny</a:t>
              </a:r>
              <a:r>
                <a:rPr lang="en-US" sz="200" dirty="0"/>
                <a:t> = (8, 5)</a:t>
              </a:r>
            </a:p>
            <a:p>
              <a:endParaRPr lang="en-US" sz="200" dirty="0"/>
            </a:p>
            <a:p>
              <a:r>
                <a:rPr lang="en-US" sz="200" dirty="0"/>
                <a:t>fig, axes = </a:t>
              </a:r>
              <a:r>
                <a:rPr lang="en-US" sz="200" dirty="0" err="1"/>
                <a:t>plt.subplots</a:t>
              </a:r>
              <a:r>
                <a:rPr lang="en-US" sz="200" dirty="0"/>
                <a:t>(</a:t>
              </a:r>
              <a:r>
                <a:rPr lang="en-US" sz="200" dirty="0" err="1"/>
                <a:t>nx</a:t>
              </a:r>
              <a:r>
                <a:rPr lang="en-US" sz="200" dirty="0"/>
                <a:t>, </a:t>
              </a:r>
              <a:r>
                <a:rPr lang="en-US" sz="200" dirty="0" err="1"/>
                <a:t>ny</a:t>
              </a:r>
              <a:r>
                <a:rPr lang="en-US" sz="200" dirty="0"/>
                <a:t>, </a:t>
              </a:r>
              <a:r>
                <a:rPr lang="en-US" sz="200" dirty="0" err="1"/>
                <a:t>figsize</a:t>
              </a:r>
              <a:r>
                <a:rPr lang="en-US" sz="200" dirty="0"/>
                <a:t>=(24, 24))</a:t>
              </a:r>
            </a:p>
            <a:p>
              <a:r>
                <a:rPr lang="en-US" sz="200" dirty="0"/>
                <a:t>axes = </a:t>
              </a:r>
              <a:r>
                <a:rPr lang="en-US" sz="200" dirty="0" err="1"/>
                <a:t>axes.ravel</a:t>
              </a:r>
              <a:r>
                <a:rPr lang="en-US" sz="200" dirty="0"/>
                <a:t>()</a:t>
              </a:r>
            </a:p>
            <a:p>
              <a:endParaRPr lang="en-US" sz="200" dirty="0"/>
            </a:p>
            <a:p>
              <a:r>
                <a:rPr lang="en-US" sz="200" dirty="0"/>
                <a:t># </a:t>
              </a:r>
              <a:r>
                <a:rPr lang="en-US" sz="200" dirty="0" err="1"/>
                <a:t>fontsize</a:t>
              </a:r>
              <a:r>
                <a:rPr lang="en-US" sz="200" dirty="0"/>
                <a:t> = 48/max(</a:t>
              </a:r>
              <a:r>
                <a:rPr lang="en-US" sz="200" dirty="0" err="1"/>
                <a:t>nx</a:t>
              </a:r>
              <a:r>
                <a:rPr lang="en-US" sz="200" dirty="0"/>
                <a:t>, </a:t>
              </a:r>
              <a:r>
                <a:rPr lang="en-US" sz="200" dirty="0" err="1"/>
                <a:t>ny</a:t>
              </a:r>
              <a:r>
                <a:rPr lang="en-US" sz="200" dirty="0"/>
                <a:t>)</a:t>
              </a:r>
            </a:p>
            <a:p>
              <a:r>
                <a:rPr lang="en-US" sz="200" dirty="0"/>
                <a:t>for ax, (name, model) in zip(axes, </a:t>
              </a:r>
              <a:r>
                <a:rPr lang="en-US" sz="200" dirty="0" err="1"/>
                <a:t>experimentalModels.items</a:t>
              </a:r>
              <a:r>
                <a:rPr lang="en-US" sz="200" dirty="0"/>
                <a:t>()):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y_true</a:t>
              </a:r>
              <a:r>
                <a:rPr lang="en-US" sz="200" dirty="0"/>
                <a:t> = </a:t>
              </a:r>
              <a:r>
                <a:rPr lang="en-US" sz="200" dirty="0" err="1"/>
                <a:t>model._y</a:t>
              </a:r>
              <a:endParaRPr lang="en-US" sz="200" dirty="0"/>
            </a:p>
            <a:p>
              <a:r>
                <a:rPr lang="en-US" sz="200" dirty="0"/>
                <a:t>    </a:t>
              </a:r>
              <a:r>
                <a:rPr lang="en-US" sz="200" dirty="0" err="1"/>
                <a:t>y_pred</a:t>
              </a:r>
              <a:r>
                <a:rPr lang="en-US" sz="200" dirty="0"/>
                <a:t> = </a:t>
              </a:r>
              <a:r>
                <a:rPr lang="en-US" sz="200" dirty="0" err="1"/>
                <a:t>model.predict</a:t>
              </a:r>
              <a:r>
                <a:rPr lang="en-US" sz="200" dirty="0"/>
                <a:t>(</a:t>
              </a:r>
              <a:r>
                <a:rPr lang="en-US" sz="200" dirty="0" err="1"/>
                <a:t>model._X</a:t>
              </a:r>
              <a:r>
                <a:rPr lang="en-US" sz="200" dirty="0"/>
                <a:t>)</a:t>
              </a:r>
            </a:p>
            <a:p>
              <a:r>
                <a:rPr lang="en-US" sz="200" dirty="0"/>
                <a:t>    scores = </a:t>
              </a:r>
              <a:r>
                <a:rPr lang="en-US" sz="200" dirty="0" err="1"/>
                <a:t>model._score</a:t>
              </a:r>
              <a:endParaRPr lang="en-US" sz="200" dirty="0"/>
            </a:p>
            <a:p>
              <a:r>
                <a:rPr lang="en-US" sz="200" dirty="0"/>
                <a:t>    scores = (r'$R^2={:.2g} \pm {:.2g}$' + '\n'</a:t>
              </a:r>
            </a:p>
            <a:p>
              <a:r>
                <a:rPr lang="en-US" sz="200" dirty="0"/>
                <a:t>              </a:t>
              </a:r>
              <a:r>
                <a:rPr lang="en-US" sz="200" dirty="0" err="1"/>
                <a:t>r'$RMSE</a:t>
              </a:r>
              <a:r>
                <a:rPr lang="en-US" sz="200" dirty="0"/>
                <a:t>={:.2g} \pm {:.2g}$')\</a:t>
              </a:r>
            </a:p>
            <a:p>
              <a:r>
                <a:rPr lang="en-US" sz="200" dirty="0"/>
                <a:t>        .format(</a:t>
              </a:r>
              <a:r>
                <a:rPr lang="en-US" sz="200" dirty="0" err="1"/>
                <a:t>np.mean</a:t>
              </a:r>
              <a:r>
                <a:rPr lang="en-US" sz="200" dirty="0"/>
                <a:t>(scores['test_r2']),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np.std</a:t>
              </a:r>
              <a:r>
                <a:rPr lang="en-US" sz="200" dirty="0"/>
                <a:t>(scores['test_r2']),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np.sqrt</a:t>
              </a:r>
              <a:r>
                <a:rPr lang="en-US" sz="200" dirty="0"/>
                <a:t>(-</a:t>
              </a:r>
              <a:r>
                <a:rPr lang="en-US" sz="200" dirty="0" err="1"/>
                <a:t>np.mean</a:t>
              </a:r>
              <a:r>
                <a:rPr lang="en-US" sz="200" dirty="0"/>
                <a:t>(scores['</a:t>
              </a:r>
              <a:r>
                <a:rPr lang="en-US" sz="200" dirty="0" err="1"/>
                <a:t>test_neg_mean_squared_error</a:t>
              </a:r>
              <a:r>
                <a:rPr lang="en-US" sz="200" dirty="0"/>
                <a:t>'])),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np.sqrt</a:t>
              </a:r>
              <a:r>
                <a:rPr lang="en-US" sz="200" dirty="0"/>
                <a:t>(</a:t>
              </a:r>
              <a:r>
                <a:rPr lang="en-US" sz="200" dirty="0" err="1"/>
                <a:t>np.std</a:t>
              </a:r>
              <a:r>
                <a:rPr lang="en-US" sz="200" dirty="0"/>
                <a:t>(scores['</a:t>
              </a:r>
              <a:r>
                <a:rPr lang="en-US" sz="200" dirty="0" err="1"/>
                <a:t>test_neg_mean_squared_error</a:t>
              </a:r>
              <a:r>
                <a:rPr lang="en-US" sz="200" dirty="0"/>
                <a:t>'])))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# set title, splitting column name at 24 characters/line</a:t>
              </a:r>
            </a:p>
            <a:p>
              <a:r>
                <a:rPr lang="en-US" sz="200" dirty="0"/>
                <a:t>    title = name</a:t>
              </a:r>
            </a:p>
            <a:p>
              <a:r>
                <a:rPr lang="en-US" sz="200" dirty="0"/>
                <a:t>    lines = [</a:t>
              </a:r>
              <a:r>
                <a:rPr lang="en-US" sz="200" dirty="0" err="1"/>
                <a:t>line.strip</a:t>
              </a:r>
              <a:r>
                <a:rPr lang="en-US" sz="200" dirty="0"/>
                <a:t>() for line in </a:t>
              </a:r>
              <a:r>
                <a:rPr lang="en-US" sz="200" dirty="0" err="1"/>
                <a:t>title.split</a:t>
              </a:r>
              <a:r>
                <a:rPr lang="en-US" sz="200" dirty="0"/>
                <a:t>(':')]</a:t>
              </a:r>
            </a:p>
            <a:p>
              <a:r>
                <a:rPr lang="en-US" sz="200" dirty="0"/>
                <a:t>    rows = []</a:t>
              </a:r>
            </a:p>
            <a:p>
              <a:r>
                <a:rPr lang="en-US" sz="200" dirty="0"/>
                <a:t>    for line in lines:</a:t>
              </a:r>
            </a:p>
            <a:p>
              <a:r>
                <a:rPr lang="en-US" sz="200" dirty="0"/>
                <a:t>        for word in </a:t>
              </a:r>
              <a:r>
                <a:rPr lang="en-US" sz="200" dirty="0" err="1"/>
                <a:t>line.split</a:t>
              </a:r>
              <a:r>
                <a:rPr lang="en-US" sz="200" dirty="0"/>
                <a:t>():</a:t>
              </a:r>
            </a:p>
            <a:p>
              <a:r>
                <a:rPr lang="en-US" sz="200" dirty="0"/>
                <a:t>            if not rows: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rows.append</a:t>
              </a:r>
              <a:r>
                <a:rPr lang="en-US" sz="200" dirty="0"/>
                <a:t>(word)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elif</a:t>
              </a:r>
              <a:r>
                <a:rPr lang="en-US" sz="200" dirty="0"/>
                <a:t> </a:t>
              </a:r>
              <a:r>
                <a:rPr lang="en-US" sz="200" dirty="0" err="1"/>
                <a:t>len</a:t>
              </a:r>
              <a:r>
                <a:rPr lang="en-US" sz="200" dirty="0"/>
                <a:t>(word) + </a:t>
              </a:r>
              <a:r>
                <a:rPr lang="en-US" sz="200" dirty="0" err="1"/>
                <a:t>len</a:t>
              </a:r>
              <a:r>
                <a:rPr lang="en-US" sz="200" dirty="0"/>
                <a:t>(rows[-1]) &gt; 24: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rows.append</a:t>
              </a:r>
              <a:r>
                <a:rPr lang="en-US" sz="200" dirty="0"/>
                <a:t>(word)</a:t>
              </a:r>
            </a:p>
            <a:p>
              <a:r>
                <a:rPr lang="en-US" sz="200" dirty="0"/>
                <a:t>            else:</a:t>
              </a:r>
            </a:p>
            <a:p>
              <a:r>
                <a:rPr lang="en-US" sz="200" dirty="0"/>
                <a:t>                rows[-1] = ' '.join((rows[-1], word))</a:t>
              </a:r>
            </a:p>
            <a:p>
              <a:r>
                <a:rPr lang="en-US" sz="200" dirty="0"/>
                <a:t>    title = '\</a:t>
              </a:r>
              <a:r>
                <a:rPr lang="en-US" sz="200" dirty="0" err="1"/>
                <a:t>n'.join</a:t>
              </a:r>
              <a:r>
                <a:rPr lang="en-US" sz="200" dirty="0"/>
                <a:t>(rows);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plot_regression_results</a:t>
              </a:r>
              <a:r>
                <a:rPr lang="en-US" sz="200" dirty="0"/>
                <a:t>(ax, </a:t>
              </a:r>
              <a:r>
                <a:rPr lang="en-US" sz="200" dirty="0" err="1"/>
                <a:t>y_true</a:t>
              </a:r>
              <a:r>
                <a:rPr lang="en-US" sz="200" dirty="0"/>
                <a:t>, </a:t>
              </a:r>
              <a:r>
                <a:rPr lang="en-US" sz="200" dirty="0" err="1"/>
                <a:t>y_pred</a:t>
              </a:r>
              <a:r>
                <a:rPr lang="en-US" sz="200" dirty="0"/>
                <a:t>, title, scores)</a:t>
              </a:r>
            </a:p>
            <a:p>
              <a:endParaRPr lang="en-US" sz="200" dirty="0"/>
            </a:p>
            <a:p>
              <a:r>
                <a:rPr lang="en-US" sz="200" dirty="0"/>
                <a:t>#     </a:t>
              </a:r>
              <a:r>
                <a:rPr lang="en-US" sz="200" dirty="0" err="1"/>
                <a:t>ax.legend</a:t>
              </a:r>
              <a:r>
                <a:rPr lang="en-US" sz="200" dirty="0"/>
                <a:t>(</a:t>
              </a:r>
              <a:r>
                <a:rPr lang="en-US" sz="200" dirty="0" err="1"/>
                <a:t>fontsize</a:t>
              </a:r>
              <a:r>
                <a:rPr lang="en-US" sz="200" dirty="0"/>
                <a:t>=</a:t>
              </a:r>
              <a:r>
                <a:rPr lang="en-US" sz="200" dirty="0" err="1"/>
                <a:t>fontsize</a:t>
              </a:r>
              <a:r>
                <a:rPr lang="en-US" sz="200" dirty="0"/>
                <a:t>);</a:t>
              </a:r>
            </a:p>
            <a:p>
              <a:r>
                <a:rPr lang="en-US" sz="200" dirty="0"/>
                <a:t>#     </a:t>
              </a:r>
              <a:r>
                <a:rPr lang="en-US" sz="200" dirty="0" err="1"/>
                <a:t>ax.set_ylim</a:t>
              </a:r>
              <a:r>
                <a:rPr lang="en-US" sz="200" dirty="0"/>
                <a:t>(0, 1);</a:t>
              </a:r>
            </a:p>
            <a:p>
              <a:r>
                <a:rPr lang="en-US" sz="200" dirty="0"/>
                <a:t>#     </a:t>
              </a:r>
              <a:r>
                <a:rPr lang="en-US" sz="200" dirty="0" err="1"/>
                <a:t>ax.set_xlabel</a:t>
              </a:r>
              <a:r>
                <a:rPr lang="en-US" sz="200" dirty="0"/>
                <a:t>("");</a:t>
              </a:r>
            </a:p>
            <a:p>
              <a:r>
                <a:rPr lang="en-US" sz="200" dirty="0"/>
                <a:t>#     for label in ([</a:t>
              </a:r>
              <a:r>
                <a:rPr lang="en-US" sz="200" dirty="0" err="1"/>
                <a:t>ax.title</a:t>
              </a:r>
              <a:r>
                <a:rPr lang="en-US" sz="200" dirty="0"/>
                <a:t>, </a:t>
              </a:r>
              <a:r>
                <a:rPr lang="en-US" sz="200" dirty="0" err="1"/>
                <a:t>ax.xaxis.label</a:t>
              </a:r>
              <a:r>
                <a:rPr lang="en-US" sz="200" dirty="0"/>
                <a:t>, </a:t>
              </a:r>
              <a:r>
                <a:rPr lang="en-US" sz="200" dirty="0" err="1"/>
                <a:t>ax.yaxis.label</a:t>
              </a:r>
              <a:r>
                <a:rPr lang="en-US" sz="200" dirty="0"/>
                <a:t>] +</a:t>
              </a:r>
            </a:p>
            <a:p>
              <a:r>
                <a:rPr lang="en-US" sz="200" dirty="0"/>
                <a:t>#                   </a:t>
              </a:r>
              <a:r>
                <a:rPr lang="en-US" sz="200" dirty="0" err="1"/>
                <a:t>ax.get_xticklabels</a:t>
              </a:r>
              <a:r>
                <a:rPr lang="en-US" sz="200" dirty="0"/>
                <a:t>() + </a:t>
              </a:r>
              <a:r>
                <a:rPr lang="en-US" sz="200" dirty="0" err="1"/>
                <a:t>ax.get_yticklabels</a:t>
              </a:r>
              <a:r>
                <a:rPr lang="en-US" sz="200" dirty="0"/>
                <a:t>()):</a:t>
              </a:r>
            </a:p>
            <a:p>
              <a:r>
                <a:rPr lang="en-US" sz="200" dirty="0"/>
                <a:t>#         </a:t>
              </a:r>
              <a:r>
                <a:rPr lang="en-US" sz="200" dirty="0" err="1"/>
                <a:t>label.set_fontsize</a:t>
              </a:r>
              <a:r>
                <a:rPr lang="en-US" sz="200" dirty="0"/>
                <a:t>(</a:t>
              </a:r>
              <a:r>
                <a:rPr lang="en-US" sz="200" dirty="0" err="1"/>
                <a:t>fontsize</a:t>
              </a:r>
              <a:r>
                <a:rPr lang="en-US" sz="200" dirty="0"/>
                <a:t>)</a:t>
              </a:r>
            </a:p>
            <a:p>
              <a:endParaRPr lang="en-US" sz="200" dirty="0"/>
            </a:p>
            <a:p>
              <a:r>
                <a:rPr lang="en-US" sz="200" dirty="0" err="1"/>
                <a:t>fig.subplots_adjust</a:t>
              </a:r>
              <a:r>
                <a:rPr lang="en-US" sz="200" dirty="0"/>
                <a:t>(top = 0.99, bottom=0.01, </a:t>
              </a:r>
              <a:r>
                <a:rPr lang="en-US" sz="200" dirty="0" err="1"/>
                <a:t>hspace</a:t>
              </a:r>
              <a:r>
                <a:rPr lang="en-US" sz="200" dirty="0"/>
                <a:t>=1.5/</a:t>
              </a:r>
              <a:r>
                <a:rPr lang="en-US" sz="200" dirty="0" err="1"/>
                <a:t>np.sqrt</a:t>
              </a:r>
              <a:r>
                <a:rPr lang="en-US" sz="200" dirty="0"/>
                <a:t>(</a:t>
              </a:r>
              <a:r>
                <a:rPr lang="en-US" sz="200" dirty="0" err="1"/>
                <a:t>nx</a:t>
              </a:r>
              <a:r>
                <a:rPr lang="en-US" sz="200" dirty="0"/>
                <a:t>), </a:t>
              </a:r>
              <a:r>
                <a:rPr lang="en-US" sz="200" dirty="0" err="1"/>
                <a:t>wspace</a:t>
              </a:r>
              <a:r>
                <a:rPr lang="en-US" sz="200" dirty="0"/>
                <a:t>=0.1);</a:t>
              </a:r>
            </a:p>
            <a:p>
              <a:r>
                <a:rPr lang="en-US" sz="200" dirty="0" err="1"/>
                <a:t>fig.savefig</a:t>
              </a:r>
              <a:r>
                <a:rPr lang="en-US" sz="200" dirty="0"/>
                <a:t>("figs/</a:t>
              </a:r>
              <a:r>
                <a:rPr lang="en-US" sz="200" dirty="0" err="1"/>
                <a:t>rfn</a:t>
              </a:r>
              <a:r>
                <a:rPr lang="en-US" sz="200" dirty="0"/>
                <a:t>-impute-experimental-</a:t>
              </a:r>
              <a:r>
                <a:rPr lang="en-US" sz="200" dirty="0" err="1"/>
                <a:t>fits.pdf</a:t>
              </a:r>
              <a:r>
                <a:rPr lang="en-US" sz="200" dirty="0"/>
                <a:t>", </a:t>
              </a:r>
              <a:r>
                <a:rPr lang="en-US" sz="200" dirty="0" err="1"/>
                <a:t>bbox_inches</a:t>
              </a:r>
              <a:r>
                <a:rPr lang="en-US" sz="200" dirty="0"/>
                <a:t>='tight');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### Use a simple imputer to fill in missing data</a:t>
              </a:r>
            </a:p>
            <a:p>
              <a:r>
                <a:rPr lang="en-US" sz="200" dirty="0"/>
                <a:t>from </a:t>
              </a:r>
              <a:r>
                <a:rPr lang="en-US" sz="200" dirty="0" err="1"/>
                <a:t>sklearn.ensemble</a:t>
              </a:r>
              <a:r>
                <a:rPr lang="en-US" sz="200" dirty="0"/>
                <a:t> import </a:t>
              </a:r>
              <a:r>
                <a:rPr lang="en-US" sz="200" dirty="0" err="1"/>
                <a:t>RandomForestRegressor</a:t>
              </a:r>
              <a:endParaRPr lang="en-US" sz="200" dirty="0"/>
            </a:p>
            <a:p>
              <a:r>
                <a:rPr lang="en-US" sz="200" dirty="0"/>
                <a:t>from </a:t>
              </a:r>
              <a:r>
                <a:rPr lang="en-US" sz="200" dirty="0" err="1"/>
                <a:t>sklearn.model_selection</a:t>
              </a:r>
              <a:r>
                <a:rPr lang="en-US" sz="200" dirty="0"/>
                <a:t> import </a:t>
              </a:r>
              <a:r>
                <a:rPr lang="en-US" sz="200" dirty="0" err="1"/>
                <a:t>cross_validate</a:t>
              </a:r>
              <a:endParaRPr lang="en-US" sz="200" dirty="0"/>
            </a:p>
            <a:p>
              <a:r>
                <a:rPr lang="en-US" sz="200" dirty="0"/>
                <a:t>from </a:t>
              </a:r>
              <a:r>
                <a:rPr lang="en-US" sz="200" dirty="0" err="1"/>
                <a:t>sklearn.impute</a:t>
              </a:r>
              <a:r>
                <a:rPr lang="en-US" sz="200" dirty="0"/>
                <a:t> import </a:t>
              </a:r>
              <a:r>
                <a:rPr lang="en-US" sz="200" dirty="0" err="1"/>
                <a:t>SimpleImputer</a:t>
              </a:r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imp = </a:t>
              </a:r>
              <a:r>
                <a:rPr lang="en-US" sz="200" dirty="0" err="1"/>
                <a:t>SimpleImputer</a:t>
              </a:r>
              <a:r>
                <a:rPr lang="en-US" sz="200" dirty="0"/>
                <a:t>(</a:t>
              </a:r>
              <a:r>
                <a:rPr lang="en-US" sz="200" dirty="0" err="1"/>
                <a:t>missing_values</a:t>
              </a:r>
              <a:r>
                <a:rPr lang="en-US" sz="200" dirty="0"/>
                <a:t>=</a:t>
              </a:r>
              <a:r>
                <a:rPr lang="en-US" sz="200" dirty="0" err="1"/>
                <a:t>np.nan</a:t>
              </a:r>
              <a:r>
                <a:rPr lang="en-US" sz="200" dirty="0"/>
                <a:t>, strategy='mean')</a:t>
              </a:r>
            </a:p>
            <a:p>
              <a:endParaRPr lang="en-US" sz="200" dirty="0"/>
            </a:p>
            <a:p>
              <a:r>
                <a:rPr lang="en-US" sz="200" dirty="0"/>
                <a:t>X = </a:t>
              </a:r>
              <a:r>
                <a:rPr lang="en-US" sz="200" dirty="0" err="1"/>
                <a:t>experimental.get_input_columns</a:t>
              </a:r>
              <a:r>
                <a:rPr lang="en-US" sz="200" dirty="0"/>
                <a:t>().values</a:t>
              </a:r>
            </a:p>
            <a:p>
              <a:r>
                <a:rPr lang="en-US" sz="200" dirty="0" err="1"/>
                <a:t>imp.fit</a:t>
              </a:r>
              <a:r>
                <a:rPr lang="en-US" sz="200" dirty="0"/>
                <a:t>(X)</a:t>
              </a:r>
            </a:p>
            <a:p>
              <a:r>
                <a:rPr lang="en-US" sz="200" dirty="0"/>
                <a:t>X = </a:t>
              </a:r>
              <a:r>
                <a:rPr lang="en-US" sz="200" dirty="0" err="1"/>
                <a:t>imp.transform</a:t>
              </a:r>
              <a:r>
                <a:rPr lang="en-US" sz="200" dirty="0"/>
                <a:t>(X)</a:t>
              </a:r>
            </a:p>
            <a:p>
              <a:endParaRPr lang="en-US" sz="200" dirty="0"/>
            </a:p>
            <a:p>
              <a:r>
                <a:rPr lang="en-US" sz="200" dirty="0"/>
                <a:t>df = </a:t>
              </a:r>
              <a:r>
                <a:rPr lang="en-US" sz="200" dirty="0" err="1"/>
                <a:t>experimental.get_output_columns</a:t>
              </a:r>
              <a:r>
                <a:rPr lang="en-US" sz="200" dirty="0"/>
                <a:t>()</a:t>
              </a:r>
            </a:p>
            <a:p>
              <a:r>
                <a:rPr lang="en-US" sz="200" dirty="0" err="1"/>
                <a:t>experimentalModels</a:t>
              </a:r>
              <a:r>
                <a:rPr lang="en-US" sz="200" dirty="0"/>
                <a:t> = </a:t>
              </a:r>
              <a:r>
                <a:rPr lang="en-US" sz="200" dirty="0" err="1"/>
                <a:t>dict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for key in df:</a:t>
              </a:r>
            </a:p>
            <a:p>
              <a:r>
                <a:rPr lang="en-US" sz="200" dirty="0"/>
                <a:t>    print(</a:t>
              </a:r>
              <a:r>
                <a:rPr lang="en-US" sz="200" dirty="0" err="1"/>
                <a:t>f"Fitting</a:t>
              </a:r>
              <a:r>
                <a:rPr lang="en-US" sz="200" dirty="0"/>
                <a:t> {key}")</a:t>
              </a:r>
            </a:p>
            <a:p>
              <a:r>
                <a:rPr lang="en-US" sz="200" dirty="0"/>
                <a:t>    y = df[key].values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imp.fit</a:t>
              </a:r>
              <a:r>
                <a:rPr lang="en-US" sz="200" dirty="0"/>
                <a:t>(y[:, </a:t>
              </a:r>
              <a:r>
                <a:rPr lang="en-US" sz="200" dirty="0" err="1"/>
                <a:t>np.newaxis</a:t>
              </a:r>
              <a:r>
                <a:rPr lang="en-US" sz="200" dirty="0"/>
                <a:t>])</a:t>
              </a:r>
            </a:p>
            <a:p>
              <a:r>
                <a:rPr lang="en-US" sz="200" dirty="0"/>
                <a:t>    y = </a:t>
              </a:r>
              <a:r>
                <a:rPr lang="en-US" sz="200" dirty="0" err="1"/>
                <a:t>imp.transform</a:t>
              </a:r>
              <a:r>
                <a:rPr lang="en-US" sz="200" dirty="0"/>
                <a:t>(y[:, </a:t>
              </a:r>
              <a:r>
                <a:rPr lang="en-US" sz="200" dirty="0" err="1"/>
                <a:t>np.newaxis</a:t>
              </a:r>
              <a:r>
                <a:rPr lang="en-US" sz="200" dirty="0"/>
                <a:t>]).ravel()</a:t>
              </a:r>
            </a:p>
            <a:p>
              <a:r>
                <a:rPr lang="en-US" sz="200" dirty="0"/>
                <a:t>    model = Model(</a:t>
              </a:r>
              <a:r>
                <a:rPr lang="en-US" sz="200" dirty="0" err="1"/>
                <a:t>RandomForestRegressor</a:t>
              </a:r>
              <a:r>
                <a:rPr lang="en-US" sz="200" dirty="0"/>
                <a:t>(</a:t>
              </a:r>
              <a:r>
                <a:rPr lang="en-US" sz="200" dirty="0" err="1"/>
                <a:t>n_estimators</a:t>
              </a:r>
              <a:r>
                <a:rPr lang="en-US" sz="200" dirty="0"/>
                <a:t>=300,</a:t>
              </a:r>
            </a:p>
            <a:p>
              <a:r>
                <a:rPr lang="en-US" sz="200" dirty="0"/>
                <a:t>                                        criterion="</a:t>
              </a:r>
              <a:r>
                <a:rPr lang="en-US" sz="200" dirty="0" err="1"/>
                <a:t>mse</a:t>
              </a:r>
              <a:r>
                <a:rPr lang="en-US" sz="200" dirty="0"/>
                <a:t>",</a:t>
              </a:r>
            </a:p>
            <a:p>
              <a:r>
                <a:rPr lang="en-US" sz="200" dirty="0"/>
                <a:t>                                        </a:t>
              </a:r>
              <a:r>
                <a:rPr lang="en-US" sz="200" dirty="0" err="1"/>
                <a:t>max_features</a:t>
              </a:r>
              <a:r>
                <a:rPr lang="en-US" sz="200" dirty="0"/>
                <a:t>=0.8)).fit(X, y, cv=5)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experimentalModels</a:t>
              </a:r>
              <a:r>
                <a:rPr lang="en-US" sz="200" dirty="0"/>
                <a:t>[key] = </a:t>
              </a:r>
              <a:r>
                <a:rPr lang="en-US" sz="200" dirty="0" err="1"/>
                <a:t>modelfig</a:t>
              </a:r>
              <a:r>
                <a:rPr lang="en-US" sz="200" dirty="0"/>
                <a:t>, ax = </a:t>
              </a:r>
              <a:r>
                <a:rPr lang="en-US" sz="200" dirty="0" err="1"/>
                <a:t>plt.subplots</a:t>
              </a:r>
              <a:r>
                <a:rPr lang="en-US" sz="200" dirty="0"/>
                <a:t>(20, 2, </a:t>
              </a:r>
              <a:r>
                <a:rPr lang="en-US" sz="200" dirty="0" err="1"/>
                <a:t>figsize</a:t>
              </a:r>
              <a:r>
                <a:rPr lang="en-US" sz="200" dirty="0"/>
                <a:t>=(16, 94))</a:t>
              </a:r>
            </a:p>
            <a:p>
              <a:r>
                <a:rPr lang="en-US" sz="200" dirty="0"/>
                <a:t>ax = </a:t>
              </a:r>
              <a:r>
                <a:rPr lang="en-US" sz="200" dirty="0" err="1"/>
                <a:t>ax.ravel</a:t>
              </a:r>
              <a:r>
                <a:rPr lang="en-US" sz="200" dirty="0"/>
                <a:t>()</a:t>
              </a:r>
            </a:p>
            <a:p>
              <a:endParaRPr lang="en-US" sz="200" dirty="0"/>
            </a:p>
            <a:p>
              <a:r>
                <a:rPr lang="en-US" sz="200" dirty="0"/>
                <a:t>for ax, (name, model) in zip(ax, </a:t>
              </a:r>
              <a:r>
                <a:rPr lang="en-US" sz="200" dirty="0" err="1"/>
                <a:t>experimentalModels.items</a:t>
              </a:r>
              <a:r>
                <a:rPr lang="en-US" sz="200" dirty="0"/>
                <a:t>()):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y_true</a:t>
              </a:r>
              <a:r>
                <a:rPr lang="en-US" sz="200" dirty="0"/>
                <a:t> = </a:t>
              </a:r>
              <a:r>
                <a:rPr lang="en-US" sz="200" dirty="0" err="1"/>
                <a:t>model._y</a:t>
              </a:r>
              <a:endParaRPr lang="en-US" sz="200" dirty="0"/>
            </a:p>
            <a:p>
              <a:r>
                <a:rPr lang="en-US" sz="200" dirty="0"/>
                <a:t>    </a:t>
              </a:r>
              <a:r>
                <a:rPr lang="en-US" sz="200" dirty="0" err="1"/>
                <a:t>y_pred</a:t>
              </a:r>
              <a:r>
                <a:rPr lang="en-US" sz="200" dirty="0"/>
                <a:t> = </a:t>
              </a:r>
              <a:r>
                <a:rPr lang="en-US" sz="200" dirty="0" err="1"/>
                <a:t>model.predict</a:t>
              </a:r>
              <a:r>
                <a:rPr lang="en-US" sz="200" dirty="0"/>
                <a:t>(</a:t>
              </a:r>
              <a:r>
                <a:rPr lang="en-US" sz="200" dirty="0" err="1"/>
                <a:t>model._X</a:t>
              </a:r>
              <a:r>
                <a:rPr lang="en-US" sz="200" dirty="0"/>
                <a:t>)</a:t>
              </a:r>
            </a:p>
            <a:p>
              <a:r>
                <a:rPr lang="en-US" sz="200" dirty="0"/>
                <a:t>    scores = </a:t>
              </a:r>
              <a:r>
                <a:rPr lang="en-US" sz="200" dirty="0" err="1"/>
                <a:t>model._score</a:t>
              </a:r>
              <a:endParaRPr lang="en-US" sz="200" dirty="0"/>
            </a:p>
            <a:p>
              <a:r>
                <a:rPr lang="en-US" sz="200" dirty="0"/>
                <a:t>    scores = (r'$R^2={:.2f} \pm {:.2f}$' + '\n'</a:t>
              </a:r>
            </a:p>
            <a:p>
              <a:r>
                <a:rPr lang="en-US" sz="200" dirty="0"/>
                <a:t>              </a:t>
              </a:r>
              <a:r>
                <a:rPr lang="en-US" sz="200" dirty="0" err="1"/>
                <a:t>r'$RMSE</a:t>
              </a:r>
              <a:r>
                <a:rPr lang="en-US" sz="200" dirty="0"/>
                <a:t>={:.2f} \pm {:.2f}$')\</a:t>
              </a:r>
            </a:p>
            <a:p>
              <a:r>
                <a:rPr lang="en-US" sz="200" dirty="0"/>
                <a:t>        .format(</a:t>
              </a:r>
              <a:r>
                <a:rPr lang="en-US" sz="200" dirty="0" err="1"/>
                <a:t>np.mean</a:t>
              </a:r>
              <a:r>
                <a:rPr lang="en-US" sz="200" dirty="0"/>
                <a:t>(scores['test_r2']),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np.std</a:t>
              </a:r>
              <a:r>
                <a:rPr lang="en-US" sz="200" dirty="0"/>
                <a:t>(scores['test_r2']),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np.sqrt</a:t>
              </a:r>
              <a:r>
                <a:rPr lang="en-US" sz="200" dirty="0"/>
                <a:t>(-</a:t>
              </a:r>
              <a:r>
                <a:rPr lang="en-US" sz="200" dirty="0" err="1"/>
                <a:t>np.mean</a:t>
              </a:r>
              <a:r>
                <a:rPr lang="en-US" sz="200" dirty="0"/>
                <a:t>(scores['</a:t>
              </a:r>
              <a:r>
                <a:rPr lang="en-US" sz="200" dirty="0" err="1"/>
                <a:t>test_neg_mean_squared_error</a:t>
              </a:r>
              <a:r>
                <a:rPr lang="en-US" sz="200" dirty="0"/>
                <a:t>'])),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np.sqrt</a:t>
              </a:r>
              <a:r>
                <a:rPr lang="en-US" sz="200" dirty="0"/>
                <a:t>(</a:t>
              </a:r>
              <a:r>
                <a:rPr lang="en-US" sz="200" dirty="0" err="1"/>
                <a:t>np.std</a:t>
              </a:r>
              <a:r>
                <a:rPr lang="en-US" sz="200" dirty="0"/>
                <a:t>(scores['</a:t>
              </a:r>
              <a:r>
                <a:rPr lang="en-US" sz="200" dirty="0" err="1"/>
                <a:t>test_neg_mean_squared_error</a:t>
              </a:r>
              <a:r>
                <a:rPr lang="en-US" sz="200" dirty="0"/>
                <a:t>'])))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plot_regression_results</a:t>
              </a:r>
              <a:r>
                <a:rPr lang="en-US" sz="200" dirty="0"/>
                <a:t>(ax, </a:t>
              </a:r>
              <a:r>
                <a:rPr lang="en-US" sz="200" dirty="0" err="1"/>
                <a:t>y_true</a:t>
              </a:r>
              <a:r>
                <a:rPr lang="en-US" sz="200" dirty="0"/>
                <a:t>, </a:t>
              </a:r>
              <a:r>
                <a:rPr lang="en-US" sz="200" dirty="0" err="1"/>
                <a:t>y_pred</a:t>
              </a:r>
              <a:r>
                <a:rPr lang="en-US" sz="200" dirty="0"/>
                <a:t>, name, scores)</a:t>
              </a:r>
            </a:p>
            <a:p>
              <a:endParaRPr lang="en-US" sz="200" dirty="0"/>
            </a:p>
            <a:p>
              <a:r>
                <a:rPr lang="en-US" sz="200" dirty="0" err="1"/>
                <a:t>plt.subplots_adjust</a:t>
              </a:r>
              <a:r>
                <a:rPr lang="en-US" sz="200" dirty="0"/>
                <a:t>(top = 0.99, bottom=0.01, </a:t>
              </a:r>
              <a:r>
                <a:rPr lang="en-US" sz="200" dirty="0" err="1"/>
                <a:t>hspace</a:t>
              </a:r>
              <a:r>
                <a:rPr lang="en-US" sz="200" dirty="0"/>
                <a:t>=0.25, </a:t>
              </a:r>
              <a:r>
                <a:rPr lang="en-US" sz="200" dirty="0" err="1"/>
                <a:t>wspace</a:t>
              </a:r>
              <a:r>
                <a:rPr lang="en-US" sz="200" dirty="0"/>
                <a:t>=0.2)</a:t>
              </a:r>
            </a:p>
            <a:p>
              <a:r>
                <a:rPr lang="en-US" sz="200" dirty="0"/>
                <a:t># # Build $\hat{y}_\text{sim}$ model</a:t>
              </a:r>
            </a:p>
            <a:p>
              <a:endParaRPr lang="en-US" sz="200" dirty="0"/>
            </a:p>
            <a:p>
              <a:r>
                <a:rPr lang="en-US" sz="200" dirty="0"/>
                <a:t># In[299]: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from </a:t>
              </a:r>
              <a:r>
                <a:rPr lang="en-US" sz="200" dirty="0" err="1"/>
                <a:t>sklearn.ensemble</a:t>
              </a:r>
              <a:r>
                <a:rPr lang="en-US" sz="200" dirty="0"/>
                <a:t> import </a:t>
              </a:r>
              <a:r>
                <a:rPr lang="en-US" sz="200" dirty="0" err="1"/>
                <a:t>RandomForestRegressor</a:t>
              </a:r>
              <a:endParaRPr lang="en-US" sz="200" dirty="0"/>
            </a:p>
            <a:p>
              <a:r>
                <a:rPr lang="en-US" sz="200" dirty="0"/>
                <a:t>from </a:t>
              </a:r>
              <a:r>
                <a:rPr lang="en-US" sz="200" dirty="0" err="1"/>
                <a:t>sklearn.model_selection</a:t>
              </a:r>
              <a:r>
                <a:rPr lang="en-US" sz="200" dirty="0"/>
                <a:t> import </a:t>
              </a:r>
              <a:r>
                <a:rPr lang="en-US" sz="200" dirty="0" err="1"/>
                <a:t>cross_validate</a:t>
              </a:r>
              <a:r>
                <a:rPr lang="en-US" sz="200" dirty="0"/>
                <a:t>, </a:t>
              </a:r>
              <a:r>
                <a:rPr lang="en-US" sz="200" dirty="0" err="1"/>
                <a:t>LeaveOneOut</a:t>
              </a:r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X = </a:t>
              </a:r>
              <a:r>
                <a:rPr lang="en-US" sz="200" dirty="0" err="1"/>
                <a:t>simulation.get_input_columns</a:t>
              </a:r>
              <a:r>
                <a:rPr lang="en-US" sz="200" dirty="0"/>
                <a:t>().values</a:t>
              </a:r>
            </a:p>
            <a:p>
              <a:endParaRPr lang="en-US" sz="200" dirty="0"/>
            </a:p>
            <a:p>
              <a:r>
                <a:rPr lang="en-US" sz="200" dirty="0"/>
                <a:t>df = </a:t>
              </a:r>
              <a:r>
                <a:rPr lang="en-US" sz="200" dirty="0" err="1"/>
                <a:t>simulation.get_output_columns</a:t>
              </a:r>
              <a:r>
                <a:rPr lang="en-US" sz="200" dirty="0"/>
                <a:t>()</a:t>
              </a:r>
            </a:p>
            <a:p>
              <a:r>
                <a:rPr lang="en-US" sz="200" dirty="0" err="1"/>
                <a:t>simulationModels</a:t>
              </a:r>
              <a:r>
                <a:rPr lang="en-US" sz="200" dirty="0"/>
                <a:t> = </a:t>
              </a:r>
              <a:r>
                <a:rPr lang="en-US" sz="200" dirty="0" err="1"/>
                <a:t>dict</a:t>
              </a:r>
              <a:r>
                <a:rPr lang="en-US" sz="200" dirty="0"/>
                <a:t>()</a:t>
              </a:r>
            </a:p>
            <a:p>
              <a:r>
                <a:rPr lang="en-US" sz="200" dirty="0"/>
                <a:t>for key in df:</a:t>
              </a:r>
            </a:p>
            <a:p>
              <a:r>
                <a:rPr lang="en-US" sz="200" dirty="0"/>
                <a:t>    print(</a:t>
              </a:r>
              <a:r>
                <a:rPr lang="en-US" sz="200" dirty="0" err="1"/>
                <a:t>f"Fitting</a:t>
              </a:r>
              <a:r>
                <a:rPr lang="en-US" sz="200" dirty="0"/>
                <a:t> {key}")</a:t>
              </a:r>
            </a:p>
            <a:p>
              <a:r>
                <a:rPr lang="en-US" sz="200" dirty="0"/>
                <a:t>    y = df[key].values</a:t>
              </a:r>
            </a:p>
            <a:p>
              <a:r>
                <a:rPr lang="en-US" sz="200" dirty="0"/>
                <a:t>    model = Model(</a:t>
              </a:r>
              <a:r>
                <a:rPr lang="en-US" sz="200" dirty="0" err="1"/>
                <a:t>RandomForestRegressor</a:t>
              </a:r>
              <a:r>
                <a:rPr lang="en-US" sz="200" dirty="0"/>
                <a:t>(</a:t>
              </a:r>
              <a:r>
                <a:rPr lang="en-US" sz="200" dirty="0" err="1"/>
                <a:t>n_estimators</a:t>
              </a:r>
              <a:r>
                <a:rPr lang="en-US" sz="200" dirty="0"/>
                <a:t>=100,</a:t>
              </a:r>
            </a:p>
            <a:p>
              <a:r>
                <a:rPr lang="en-US" sz="200" dirty="0"/>
                <a:t>                                        criterion="</a:t>
              </a:r>
              <a:r>
                <a:rPr lang="en-US" sz="200" dirty="0" err="1"/>
                <a:t>mse</a:t>
              </a:r>
              <a:r>
                <a:rPr lang="en-US" sz="200" dirty="0"/>
                <a:t>",</a:t>
              </a:r>
            </a:p>
            <a:p>
              <a:r>
                <a:rPr lang="en-US" sz="200" dirty="0"/>
                <a:t>                                        </a:t>
              </a:r>
              <a:r>
                <a:rPr lang="en-US" sz="200" dirty="0" err="1"/>
                <a:t>max_features</a:t>
              </a:r>
              <a:r>
                <a:rPr lang="en-US" sz="200" dirty="0"/>
                <a:t>=0.8),</a:t>
              </a:r>
            </a:p>
            <a:p>
              <a:r>
                <a:rPr lang="en-US" sz="200" dirty="0"/>
                <a:t>                  </a:t>
              </a:r>
              <a:r>
                <a:rPr lang="en-US" sz="200" dirty="0" err="1"/>
                <a:t>input_labels</a:t>
              </a:r>
              <a:r>
                <a:rPr lang="en-US" sz="200" dirty="0"/>
                <a:t>=</a:t>
              </a:r>
              <a:r>
                <a:rPr lang="en-US" sz="200" dirty="0" err="1"/>
                <a:t>simulation._inputs</a:t>
              </a:r>
              <a:r>
                <a:rPr lang="en-US" sz="200" dirty="0"/>
                <a:t>,</a:t>
              </a:r>
            </a:p>
            <a:p>
              <a:r>
                <a:rPr lang="en-US" sz="200" dirty="0"/>
                <a:t>                  </a:t>
              </a:r>
              <a:r>
                <a:rPr lang="en-US" sz="200" dirty="0" err="1"/>
                <a:t>output_label</a:t>
              </a:r>
              <a:r>
                <a:rPr lang="en-US" sz="200" dirty="0"/>
                <a:t>=key).fit(X, y, cv=</a:t>
              </a:r>
              <a:r>
                <a:rPr lang="en-US" sz="200" dirty="0" err="1"/>
                <a:t>LeaveOneOut</a:t>
              </a:r>
              <a:r>
                <a:rPr lang="en-US" sz="200" dirty="0"/>
                <a:t>())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simulationModels</a:t>
              </a:r>
              <a:r>
                <a:rPr lang="en-US" sz="200" dirty="0"/>
                <a:t>[key] = model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In[300]: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fig, ax = </a:t>
              </a:r>
              <a:r>
                <a:rPr lang="en-US" sz="200" dirty="0" err="1"/>
                <a:t>plt.subplots</a:t>
              </a:r>
              <a:r>
                <a:rPr lang="en-US" sz="200" dirty="0"/>
                <a:t>(3, 2, </a:t>
              </a:r>
              <a:r>
                <a:rPr lang="en-US" sz="200" dirty="0" err="1"/>
                <a:t>figsize</a:t>
              </a:r>
              <a:r>
                <a:rPr lang="en-US" sz="200" dirty="0"/>
                <a:t>=(16, 14))</a:t>
              </a:r>
            </a:p>
            <a:p>
              <a:r>
                <a:rPr lang="en-US" sz="200" dirty="0"/>
                <a:t>ax = </a:t>
              </a:r>
              <a:r>
                <a:rPr lang="en-US" sz="200" dirty="0" err="1"/>
                <a:t>ax.ravel</a:t>
              </a:r>
              <a:r>
                <a:rPr lang="en-US" sz="200" dirty="0"/>
                <a:t>()</a:t>
              </a:r>
            </a:p>
            <a:p>
              <a:endParaRPr lang="en-US" sz="200" dirty="0"/>
            </a:p>
            <a:p>
              <a:r>
                <a:rPr lang="en-US" sz="200" dirty="0"/>
                <a:t>for ax, (name, model) in zip(ax, </a:t>
              </a:r>
              <a:r>
                <a:rPr lang="en-US" sz="200" dirty="0" err="1"/>
                <a:t>simulationModels.items</a:t>
              </a:r>
              <a:r>
                <a:rPr lang="en-US" sz="200" dirty="0"/>
                <a:t>()):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y_true</a:t>
              </a:r>
              <a:r>
                <a:rPr lang="en-US" sz="200" dirty="0"/>
                <a:t> = </a:t>
              </a:r>
              <a:r>
                <a:rPr lang="en-US" sz="200" dirty="0" err="1"/>
                <a:t>model._y</a:t>
              </a:r>
              <a:endParaRPr lang="en-US" sz="200" dirty="0"/>
            </a:p>
            <a:p>
              <a:r>
                <a:rPr lang="en-US" sz="200" dirty="0"/>
                <a:t>    </a:t>
              </a:r>
              <a:r>
                <a:rPr lang="en-US" sz="200" dirty="0" err="1"/>
                <a:t>y_pred</a:t>
              </a:r>
              <a:r>
                <a:rPr lang="en-US" sz="200" dirty="0"/>
                <a:t> = </a:t>
              </a:r>
              <a:r>
                <a:rPr lang="en-US" sz="200" dirty="0" err="1"/>
                <a:t>model.predict</a:t>
              </a:r>
              <a:r>
                <a:rPr lang="en-US" sz="200" dirty="0"/>
                <a:t>(</a:t>
              </a:r>
              <a:r>
                <a:rPr lang="en-US" sz="200" dirty="0" err="1"/>
                <a:t>model._X</a:t>
              </a:r>
              <a:r>
                <a:rPr lang="en-US" sz="200" dirty="0"/>
                <a:t>)</a:t>
              </a:r>
            </a:p>
            <a:p>
              <a:r>
                <a:rPr lang="en-US" sz="200" dirty="0"/>
                <a:t>    scores = </a:t>
              </a:r>
              <a:r>
                <a:rPr lang="en-US" sz="200" dirty="0" err="1"/>
                <a:t>model._score</a:t>
              </a:r>
              <a:endParaRPr lang="en-US" sz="200" dirty="0"/>
            </a:p>
            <a:p>
              <a:r>
                <a:rPr lang="en-US" sz="200" dirty="0"/>
                <a:t>    scores = (r'$R^2={:.2f} \pm {:.2f}$' + '\n'</a:t>
              </a:r>
            </a:p>
            <a:p>
              <a:r>
                <a:rPr lang="en-US" sz="200" dirty="0"/>
                <a:t>              </a:t>
              </a:r>
              <a:r>
                <a:rPr lang="en-US" sz="200" dirty="0" err="1"/>
                <a:t>r'$RMSE</a:t>
              </a:r>
              <a:r>
                <a:rPr lang="en-US" sz="200" dirty="0"/>
                <a:t>={:.2f} \pm {:.2f}$')\</a:t>
              </a:r>
            </a:p>
            <a:p>
              <a:r>
                <a:rPr lang="en-US" sz="200" dirty="0"/>
                <a:t>        .format(</a:t>
              </a:r>
              <a:r>
                <a:rPr lang="en-US" sz="200" dirty="0" err="1"/>
                <a:t>np.nanmean</a:t>
              </a:r>
              <a:r>
                <a:rPr lang="en-US" sz="200" dirty="0"/>
                <a:t>(scores['test_r2']),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np.nanstd</a:t>
              </a:r>
              <a:r>
                <a:rPr lang="en-US" sz="200" dirty="0"/>
                <a:t>(scores['test_r2']),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np.sqrt</a:t>
              </a:r>
              <a:r>
                <a:rPr lang="en-US" sz="200" dirty="0"/>
                <a:t>(-</a:t>
              </a:r>
              <a:r>
                <a:rPr lang="en-US" sz="200" dirty="0" err="1"/>
                <a:t>np.mean</a:t>
              </a:r>
              <a:r>
                <a:rPr lang="en-US" sz="200" dirty="0"/>
                <a:t>(scores['</a:t>
              </a:r>
              <a:r>
                <a:rPr lang="en-US" sz="200" dirty="0" err="1"/>
                <a:t>test_neg_mean_squared_error</a:t>
              </a:r>
              <a:r>
                <a:rPr lang="en-US" sz="200" dirty="0"/>
                <a:t>'])),</a:t>
              </a:r>
            </a:p>
            <a:p>
              <a:r>
                <a:rPr lang="en-US" sz="200" dirty="0"/>
                <a:t>                </a:t>
              </a:r>
              <a:r>
                <a:rPr lang="en-US" sz="200" dirty="0" err="1"/>
                <a:t>np.sqrt</a:t>
              </a:r>
              <a:r>
                <a:rPr lang="en-US" sz="200" dirty="0"/>
                <a:t>(</a:t>
              </a:r>
              <a:r>
                <a:rPr lang="en-US" sz="200" dirty="0" err="1"/>
                <a:t>np.std</a:t>
              </a:r>
              <a:r>
                <a:rPr lang="en-US" sz="200" dirty="0"/>
                <a:t>(scores['</a:t>
              </a:r>
              <a:r>
                <a:rPr lang="en-US" sz="200" dirty="0" err="1"/>
                <a:t>test_neg_mean_squared_error</a:t>
              </a:r>
              <a:r>
                <a:rPr lang="en-US" sz="200" dirty="0"/>
                <a:t>'])))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plot_regression_results</a:t>
              </a:r>
              <a:r>
                <a:rPr lang="en-US" sz="200" dirty="0"/>
                <a:t>(ax, </a:t>
              </a:r>
              <a:r>
                <a:rPr lang="en-US" sz="200" dirty="0" err="1"/>
                <a:t>y_true</a:t>
              </a:r>
              <a:r>
                <a:rPr lang="en-US" sz="200" dirty="0"/>
                <a:t>, </a:t>
              </a:r>
              <a:r>
                <a:rPr lang="en-US" sz="200" dirty="0" err="1"/>
                <a:t>y_pred</a:t>
              </a:r>
              <a:r>
                <a:rPr lang="en-US" sz="200" dirty="0"/>
                <a:t>, name, scores)</a:t>
              </a:r>
            </a:p>
            <a:p>
              <a:endParaRPr lang="en-US" sz="200" dirty="0"/>
            </a:p>
            <a:p>
              <a:r>
                <a:rPr lang="en-US" sz="200" dirty="0" err="1"/>
                <a:t>plt.subplots_adjust</a:t>
              </a:r>
              <a:r>
                <a:rPr lang="en-US" sz="200" dirty="0"/>
                <a:t>(top = 0.99, bottom=0.01, </a:t>
              </a:r>
              <a:r>
                <a:rPr lang="en-US" sz="200" dirty="0" err="1"/>
                <a:t>hspace</a:t>
              </a:r>
              <a:r>
                <a:rPr lang="en-US" sz="200" dirty="0"/>
                <a:t>=0.25, </a:t>
              </a:r>
              <a:r>
                <a:rPr lang="en-US" sz="200" dirty="0" err="1"/>
                <a:t>wspace</a:t>
              </a:r>
              <a:r>
                <a:rPr lang="en-US" sz="200" dirty="0"/>
                <a:t>=0.2)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1265A2-A178-404C-BEA2-F004FE7FB006}"/>
                </a:ext>
              </a:extLst>
            </p:cNvPr>
            <p:cNvSpPr txBox="1"/>
            <p:nvPr/>
          </p:nvSpPr>
          <p:spPr>
            <a:xfrm>
              <a:off x="7296195" y="466628"/>
              <a:ext cx="1296495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/>
                <a:t># # Estimate $\hat{y}_\text{</a:t>
              </a:r>
              <a:r>
                <a:rPr lang="en-US" sz="200" dirty="0" err="1"/>
                <a:t>expt</a:t>
              </a:r>
              <a:r>
                <a:rPr lang="en-US" sz="200" dirty="0"/>
                <a:t>}$ and $\hat{y}_\text{sim}$ from random inputs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The two models are fit over different phase spaces, $A$ and $B$, forming a joint phase space, $P = A \cup B$. However, these models may be compared if there exists an intersection in those phase spaces, $C = A \cap B$. The difference in their phase spaces, $D_A = A - B$ and $D_B = B - A$, act as a source of uncontrolled error.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Therefore, to develop a model that maps between the $\hat{y}_\text{</a:t>
              </a:r>
              <a:r>
                <a:rPr lang="en-US" sz="200" dirty="0" err="1"/>
                <a:t>expt</a:t>
              </a:r>
              <a:r>
                <a:rPr lang="en-US" sz="200" dirty="0"/>
                <a:t>}$ and $\hat{y}_\text{sim}$, uniformly sample from multivariate distributions in $C$, $D_A$, and $D_B$. The sample vector in the phase space of the experimental model (model A) is $Q_A = C_A + U(D_A)$ and in the phase space of the simulation model (model B) is $Q_B = C_B + U(D_B)$ under the condition that $C_A = C_B = U(C)$. $U(\</a:t>
              </a:r>
              <a:r>
                <a:rPr lang="en-US" sz="200" dirty="0" err="1"/>
                <a:t>cdot</a:t>
              </a:r>
              <a:r>
                <a:rPr lang="en-US" sz="200" dirty="0"/>
                <a:t>)$ indicates randomly sampling from a uniform distribution.</a:t>
              </a:r>
            </a:p>
            <a:p>
              <a:r>
                <a:rPr lang="en-US" sz="200" dirty="0"/>
                <a:t># </a:t>
              </a:r>
            </a:p>
            <a:p>
              <a:r>
                <a:rPr lang="en-US" sz="200" dirty="0"/>
                <a:t># 1. Uniformly sample data in the range of all input parameters. For variables common to both, $C$, there are two options:</a:t>
              </a:r>
            </a:p>
            <a:p>
              <a:r>
                <a:rPr lang="en-US" sz="200" dirty="0"/>
                <a:t>#     1. The domain is the intersection of the domains of the experimental and simulation, i.e. $\max(\min A, \min B)$ to $\min(\max A, \max B)$.</a:t>
              </a:r>
            </a:p>
            <a:p>
              <a:r>
                <a:rPr lang="en-US" sz="200" dirty="0"/>
                <a:t>#     2. The domain is the union of the experimental and simulation domains, i.e. $\min(\min A, \min B)$ to $\max(\max A, \max B)$.</a:t>
              </a:r>
            </a:p>
            <a:p>
              <a:r>
                <a:rPr lang="en-US" sz="200" dirty="0"/>
                <a:t># 2. Predict estimates.</a:t>
              </a:r>
            </a:p>
            <a:p>
              <a:r>
                <a:rPr lang="en-US" sz="200" dirty="0"/>
                <a:t># 3. Examine estimates to intuit functional relationship.</a:t>
              </a:r>
            </a:p>
            <a:p>
              <a:endParaRPr lang="en-US" sz="200" dirty="0"/>
            </a:p>
            <a:p>
              <a:r>
                <a:rPr lang="en-US" sz="200" dirty="0"/>
                <a:t># In[321]: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outputs = </a:t>
              </a:r>
              <a:r>
                <a:rPr lang="en-US" sz="200" dirty="0" err="1"/>
                <a:t>pd.DataFrame</a:t>
              </a:r>
              <a:r>
                <a:rPr lang="en-US" sz="200" dirty="0"/>
                <a:t>(</a:t>
              </a:r>
              <a:r>
                <a:rPr lang="en-US" sz="200" dirty="0" err="1"/>
                <a:t>np.zeros</a:t>
              </a:r>
              <a:r>
                <a:rPr lang="en-US" sz="200" dirty="0"/>
                <a:t>((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experimentalModels</a:t>
              </a:r>
              <a:r>
                <a:rPr lang="en-US" sz="200" dirty="0"/>
                <a:t>), 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simulationModels</a:t>
              </a:r>
              <a:r>
                <a:rPr lang="en-US" sz="200" dirty="0"/>
                <a:t>)),</a:t>
              </a:r>
            </a:p>
            <a:p>
              <a:r>
                <a:rPr lang="en-US" sz="200" dirty="0"/>
                <a:t>                                </a:t>
              </a:r>
              <a:r>
                <a:rPr lang="en-US" sz="200" dirty="0" err="1"/>
                <a:t>dtype</a:t>
              </a:r>
              <a:r>
                <a:rPr lang="en-US" sz="200" dirty="0"/>
                <a:t>=bool),</a:t>
              </a:r>
            </a:p>
            <a:p>
              <a:r>
                <a:rPr lang="en-US" sz="200" dirty="0"/>
                <a:t>                       index=list(</a:t>
              </a:r>
              <a:r>
                <a:rPr lang="en-US" sz="200" dirty="0" err="1"/>
                <a:t>experimentalModels</a:t>
              </a:r>
              <a:r>
                <a:rPr lang="en-US" sz="200" dirty="0"/>
                <a:t>),</a:t>
              </a:r>
            </a:p>
            <a:p>
              <a:r>
                <a:rPr lang="en-US" sz="200" dirty="0"/>
                <a:t>                       columns=list(</a:t>
              </a:r>
              <a:r>
                <a:rPr lang="en-US" sz="200" dirty="0" err="1"/>
                <a:t>simulationModels</a:t>
              </a:r>
              <a:r>
                <a:rPr lang="en-US" sz="200" dirty="0"/>
                <a:t>),</a:t>
              </a:r>
            </a:p>
            <a:p>
              <a:r>
                <a:rPr lang="en-US" sz="200" dirty="0"/>
                <a:t>                       </a:t>
              </a:r>
              <a:r>
                <a:rPr lang="en-US" sz="200" dirty="0" err="1"/>
                <a:t>dtype</a:t>
              </a:r>
              <a:r>
                <a:rPr lang="en-US" sz="200" dirty="0"/>
                <a:t>=bool)</a:t>
              </a:r>
            </a:p>
            <a:p>
              <a:endParaRPr lang="en-US" sz="200" dirty="0"/>
            </a:p>
            <a:p>
              <a:r>
                <a:rPr lang="en-US" sz="200" dirty="0"/>
                <a:t># map between CMU/CSM characterization naming convention and CMU modeling naming convention</a:t>
              </a:r>
            </a:p>
            <a:p>
              <a:r>
                <a:rPr lang="en-US" sz="200" dirty="0" err="1"/>
                <a:t>outputs.loc</a:t>
              </a:r>
              <a:r>
                <a:rPr lang="en-US" sz="200" dirty="0"/>
                <a:t>['mean Bead height (mm)', 'Bead height (mm)'] = True</a:t>
              </a:r>
            </a:p>
            <a:p>
              <a:r>
                <a:rPr lang="en-US" sz="200" dirty="0" err="1"/>
                <a:t>outputs.loc</a:t>
              </a:r>
              <a:r>
                <a:rPr lang="en-US" sz="200" dirty="0"/>
                <a:t>['mean Fusion zone width (mm)', 'Bead width (mm)'] = True</a:t>
              </a:r>
            </a:p>
            <a:p>
              <a:r>
                <a:rPr lang="en-US" sz="200" dirty="0" err="1"/>
                <a:t>outputs.loc</a:t>
              </a:r>
              <a:r>
                <a:rPr lang="en-US" sz="200" dirty="0"/>
                <a:t>['mean Fusion zone depth (mm)', 'MP depth (mm)'] = True</a:t>
              </a:r>
            </a:p>
            <a:p>
              <a:r>
                <a:rPr lang="en-US" sz="200" dirty="0" err="1"/>
                <a:t>outputs.loc</a:t>
              </a:r>
              <a:r>
                <a:rPr lang="en-US" sz="200" dirty="0"/>
                <a:t>['mean Fusion zone width (mm)', 'MP width (mm)'] = True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In[337]: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outputs[outputs].</a:t>
              </a:r>
              <a:r>
                <a:rPr lang="en-US" sz="200" dirty="0" err="1"/>
                <a:t>dropna</a:t>
              </a:r>
              <a:r>
                <a:rPr lang="en-US" sz="200" dirty="0"/>
                <a:t>(how="all").</a:t>
              </a:r>
              <a:r>
                <a:rPr lang="en-US" sz="200" dirty="0" err="1"/>
                <a:t>dropna</a:t>
              </a:r>
              <a:r>
                <a:rPr lang="en-US" sz="200" dirty="0"/>
                <a:t>(axis=1, how="all")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In[347]: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index = set(sum([</a:t>
              </a:r>
              <a:r>
                <a:rPr lang="en-US" sz="200" dirty="0" err="1"/>
                <a:t>m.labels</a:t>
              </a:r>
              <a:r>
                <a:rPr lang="en-US" sz="200" dirty="0"/>
                <a:t>["input"] for m in </a:t>
              </a:r>
              <a:r>
                <a:rPr lang="en-US" sz="200" dirty="0" err="1"/>
                <a:t>experimentalModels.values</a:t>
              </a:r>
              <a:r>
                <a:rPr lang="en-US" sz="200" dirty="0"/>
                <a:t>()], []))</a:t>
              </a:r>
            </a:p>
            <a:p>
              <a:r>
                <a:rPr lang="en-US" sz="200" dirty="0"/>
                <a:t>columns = set(sum([</a:t>
              </a:r>
              <a:r>
                <a:rPr lang="en-US" sz="200" dirty="0" err="1"/>
                <a:t>m.labels</a:t>
              </a:r>
              <a:r>
                <a:rPr lang="en-US" sz="200" dirty="0"/>
                <a:t>["input"] for m in </a:t>
              </a:r>
              <a:r>
                <a:rPr lang="en-US" sz="200" dirty="0" err="1"/>
                <a:t>simulationModels.values</a:t>
              </a:r>
              <a:r>
                <a:rPr lang="en-US" sz="200" dirty="0"/>
                <a:t>()], []))</a:t>
              </a:r>
            </a:p>
            <a:p>
              <a:endParaRPr lang="en-US" sz="200" dirty="0"/>
            </a:p>
            <a:p>
              <a:r>
                <a:rPr lang="en-US" sz="200" dirty="0"/>
                <a:t>inputs = </a:t>
              </a:r>
              <a:r>
                <a:rPr lang="en-US" sz="200" dirty="0" err="1"/>
                <a:t>pd.DataFrame</a:t>
              </a:r>
              <a:r>
                <a:rPr lang="en-US" sz="200" dirty="0"/>
                <a:t>(</a:t>
              </a:r>
              <a:r>
                <a:rPr lang="en-US" sz="200" dirty="0" err="1"/>
                <a:t>np.zeros</a:t>
              </a:r>
              <a:r>
                <a:rPr lang="en-US" sz="200" dirty="0"/>
                <a:t>((</a:t>
              </a:r>
              <a:r>
                <a:rPr lang="en-US" sz="200" dirty="0" err="1"/>
                <a:t>len</a:t>
              </a:r>
              <a:r>
                <a:rPr lang="en-US" sz="200" dirty="0"/>
                <a:t>(index), </a:t>
              </a:r>
              <a:r>
                <a:rPr lang="en-US" sz="200" dirty="0" err="1"/>
                <a:t>len</a:t>
              </a:r>
              <a:r>
                <a:rPr lang="en-US" sz="200" dirty="0"/>
                <a:t>(columns)), </a:t>
              </a:r>
              <a:r>
                <a:rPr lang="en-US" sz="200" dirty="0" err="1"/>
                <a:t>dtype</a:t>
              </a:r>
              <a:r>
                <a:rPr lang="en-US" sz="200" dirty="0"/>
                <a:t>=bool),</a:t>
              </a:r>
            </a:p>
            <a:p>
              <a:r>
                <a:rPr lang="en-US" sz="200" dirty="0"/>
                <a:t>                      index=index, columns=columns, </a:t>
              </a:r>
              <a:r>
                <a:rPr lang="en-US" sz="200" dirty="0" err="1"/>
                <a:t>dtype</a:t>
              </a:r>
              <a:r>
                <a:rPr lang="en-US" sz="200" dirty="0"/>
                <a:t>=bool)</a:t>
              </a:r>
            </a:p>
            <a:p>
              <a:endParaRPr lang="en-US" sz="200" dirty="0"/>
            </a:p>
            <a:p>
              <a:r>
                <a:rPr lang="en-US" sz="200" dirty="0"/>
                <a:t># map between Lincoln Electric naming convention and CMU modeling naming convention</a:t>
              </a:r>
            </a:p>
            <a:p>
              <a:r>
                <a:rPr lang="en-US" sz="200" dirty="0" err="1"/>
                <a:t>inputs.loc</a:t>
              </a:r>
              <a:r>
                <a:rPr lang="en-US" sz="200" dirty="0"/>
                <a:t>["Weld Main Stage Data: Laser Power (W)", "Laser power (W)"] = True</a:t>
              </a:r>
            </a:p>
            <a:p>
              <a:r>
                <a:rPr lang="en-US" sz="200" dirty="0" err="1"/>
                <a:t>inputs.loc</a:t>
              </a:r>
              <a:r>
                <a:rPr lang="en-US" sz="200" dirty="0"/>
                <a:t>["Summary: Measured Weld Time", "Layer Time (s)"] = True</a:t>
              </a:r>
            </a:p>
            <a:p>
              <a:r>
                <a:rPr lang="en-US" sz="200" dirty="0" err="1"/>
                <a:t>inputs.loc</a:t>
              </a:r>
              <a:r>
                <a:rPr lang="en-US" sz="200" dirty="0"/>
                <a:t>["Weld Main Stage Data: Travel Speed (mm/s)", "Travel speed (mm/sec)"] = True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In[348]: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inputs[inputs].</a:t>
              </a:r>
              <a:r>
                <a:rPr lang="en-US" sz="200" dirty="0" err="1"/>
                <a:t>dropna</a:t>
              </a:r>
              <a:r>
                <a:rPr lang="en-US" sz="200" dirty="0"/>
                <a:t>(how="all").</a:t>
              </a:r>
              <a:r>
                <a:rPr lang="en-US" sz="200" dirty="0" err="1"/>
                <a:t>dropna</a:t>
              </a:r>
              <a:r>
                <a:rPr lang="en-US" sz="200" dirty="0"/>
                <a:t>(axis=1, how="all")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In[353]: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 err="1"/>
                <a:t>selectionMatrix</a:t>
              </a:r>
              <a:r>
                <a:rPr lang="en-US" sz="200" dirty="0"/>
                <a:t> = </a:t>
              </a:r>
              <a:r>
                <a:rPr lang="en-US" sz="200" dirty="0" err="1"/>
                <a:t>inputs.join</a:t>
              </a:r>
              <a:r>
                <a:rPr lang="en-US" sz="200" dirty="0"/>
                <a:t>(outputs, how="outer").</a:t>
              </a:r>
              <a:r>
                <a:rPr lang="en-US" sz="200" dirty="0" err="1"/>
                <a:t>fillna</a:t>
              </a:r>
              <a:r>
                <a:rPr lang="en-US" sz="200" dirty="0"/>
                <a:t>(False)</a:t>
              </a:r>
            </a:p>
            <a:p>
              <a:r>
                <a:rPr lang="en-US" sz="200" dirty="0" err="1"/>
                <a:t>selectionMatrix</a:t>
              </a:r>
              <a:r>
                <a:rPr lang="en-US" sz="200" dirty="0"/>
                <a:t>[</a:t>
              </a:r>
              <a:r>
                <a:rPr lang="en-US" sz="200" dirty="0" err="1"/>
                <a:t>selectionMatrix</a:t>
              </a:r>
              <a:r>
                <a:rPr lang="en-US" sz="200" dirty="0"/>
                <a:t>].</a:t>
              </a:r>
              <a:r>
                <a:rPr lang="en-US" sz="200" dirty="0" err="1"/>
                <a:t>dropna</a:t>
              </a:r>
              <a:r>
                <a:rPr lang="en-US" sz="200" dirty="0"/>
                <a:t>(how="all").</a:t>
              </a:r>
              <a:r>
                <a:rPr lang="en-US" sz="200" dirty="0" err="1"/>
                <a:t>dropna</a:t>
              </a:r>
              <a:r>
                <a:rPr lang="en-US" sz="200" dirty="0"/>
                <a:t>(how="all", axis=1)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In[397]: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class </a:t>
              </a:r>
              <a:r>
                <a:rPr lang="en-US" sz="200" dirty="0" err="1"/>
                <a:t>PhaseSpace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def __</a:t>
              </a:r>
              <a:r>
                <a:rPr lang="en-US" sz="200" dirty="0" err="1"/>
                <a:t>init</a:t>
              </a:r>
              <a:r>
                <a:rPr lang="en-US" sz="200" dirty="0"/>
                <a:t>__(self, </a:t>
              </a:r>
              <a:r>
                <a:rPr lang="en-US" sz="200" dirty="0" err="1"/>
                <a:t>modelA</a:t>
              </a:r>
              <a:r>
                <a:rPr lang="en-US" sz="200" dirty="0"/>
                <a:t>, </a:t>
              </a:r>
              <a:r>
                <a:rPr lang="en-US" sz="200" dirty="0" err="1"/>
                <a:t>modelB</a:t>
              </a:r>
              <a:r>
                <a:rPr lang="en-US" sz="200" dirty="0"/>
                <a:t>, selection, domain="union"):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self._A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self._B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self._left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self._intersection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self._right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keyMap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minLeft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minIntersection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minRight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maxLeft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maxIntersection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maxRight</a:t>
              </a:r>
              <a:r>
                <a:rPr lang="en-US" sz="200" dirty="0"/>
                <a:t> = None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self._assign</a:t>
              </a:r>
              <a:r>
                <a:rPr lang="en-US" sz="200" dirty="0"/>
                <a:t>(</a:t>
              </a:r>
              <a:r>
                <a:rPr lang="en-US" sz="200" dirty="0" err="1"/>
                <a:t>modelA</a:t>
              </a:r>
              <a:r>
                <a:rPr lang="en-US" sz="200" dirty="0"/>
                <a:t>, </a:t>
              </a:r>
              <a:r>
                <a:rPr lang="en-US" sz="200" dirty="0" err="1"/>
                <a:t>modelB</a:t>
              </a:r>
              <a:r>
                <a:rPr lang="en-US" sz="200" dirty="0"/>
                <a:t>, selection)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self._limits</a:t>
              </a:r>
              <a:r>
                <a:rPr lang="en-US" sz="200" dirty="0"/>
                <a:t>(domain)</a:t>
              </a:r>
            </a:p>
            <a:p>
              <a:r>
                <a:rPr lang="en-US" sz="200" dirty="0"/>
                <a:t>        </a:t>
              </a:r>
            </a:p>
            <a:p>
              <a:r>
                <a:rPr lang="en-US" sz="200" dirty="0"/>
                <a:t>    def _assign(self, </a:t>
              </a:r>
              <a:r>
                <a:rPr lang="en-US" sz="200" dirty="0" err="1"/>
                <a:t>modelA</a:t>
              </a:r>
              <a:r>
                <a:rPr lang="en-US" sz="200" dirty="0"/>
                <a:t>, </a:t>
              </a:r>
              <a:r>
                <a:rPr lang="en-US" sz="200" dirty="0" err="1"/>
                <a:t>modelB</a:t>
              </a:r>
              <a:r>
                <a:rPr lang="en-US" sz="200" dirty="0"/>
                <a:t>, selection):</a:t>
              </a:r>
            </a:p>
            <a:p>
              <a:r>
                <a:rPr lang="en-US" sz="200" dirty="0"/>
                <a:t>        if </a:t>
              </a:r>
              <a:r>
                <a:rPr lang="en-US" sz="200" dirty="0" err="1"/>
                <a:t>isinstance</a:t>
              </a:r>
              <a:r>
                <a:rPr lang="en-US" sz="200" dirty="0"/>
                <a:t>(</a:t>
              </a:r>
              <a:r>
                <a:rPr lang="en-US" sz="200" dirty="0" err="1"/>
                <a:t>modelA</a:t>
              </a:r>
              <a:r>
                <a:rPr lang="en-US" sz="200" dirty="0"/>
                <a:t>, Model):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dfA</a:t>
              </a:r>
              <a:r>
                <a:rPr lang="en-US" sz="200" dirty="0"/>
                <a:t> = </a:t>
              </a:r>
              <a:r>
                <a:rPr lang="en-US" sz="200" dirty="0" err="1"/>
                <a:t>pd.DataFrame</a:t>
              </a:r>
              <a:r>
                <a:rPr lang="en-US" sz="200" dirty="0"/>
                <a:t>(</a:t>
              </a:r>
              <a:r>
                <a:rPr lang="en-US" sz="200" dirty="0" err="1"/>
                <a:t>modelA</a:t>
              </a:r>
              <a:r>
                <a:rPr lang="en-US" sz="200" dirty="0"/>
                <a:t>._X, columns=</a:t>
              </a:r>
              <a:r>
                <a:rPr lang="en-US" sz="200" dirty="0" err="1"/>
                <a:t>modelA.labels</a:t>
              </a:r>
              <a:r>
                <a:rPr lang="en-US" sz="200" dirty="0"/>
                <a:t>["input"])</a:t>
              </a:r>
            </a:p>
            <a:p>
              <a:r>
                <a:rPr lang="en-US" sz="200" dirty="0"/>
                <a:t>        else: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dfA</a:t>
              </a:r>
              <a:r>
                <a:rPr lang="en-US" sz="200" dirty="0"/>
                <a:t> = </a:t>
              </a:r>
              <a:r>
                <a:rPr lang="en-US" sz="200" dirty="0" err="1"/>
                <a:t>modelA</a:t>
              </a:r>
              <a:endParaRPr lang="en-US" sz="200" dirty="0"/>
            </a:p>
            <a:p>
              <a:r>
                <a:rPr lang="en-US" sz="200" dirty="0"/>
                <a:t>        if </a:t>
              </a:r>
              <a:r>
                <a:rPr lang="en-US" sz="200" dirty="0" err="1"/>
                <a:t>isinstance</a:t>
              </a:r>
              <a:r>
                <a:rPr lang="en-US" sz="200" dirty="0"/>
                <a:t>(</a:t>
              </a:r>
              <a:r>
                <a:rPr lang="en-US" sz="200" dirty="0" err="1"/>
                <a:t>modelA</a:t>
              </a:r>
              <a:r>
                <a:rPr lang="en-US" sz="200" dirty="0"/>
                <a:t>, Model):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dfB</a:t>
              </a:r>
              <a:r>
                <a:rPr lang="en-US" sz="200" dirty="0"/>
                <a:t> = </a:t>
              </a:r>
              <a:r>
                <a:rPr lang="en-US" sz="200" dirty="0" err="1"/>
                <a:t>pd.DataFrame</a:t>
              </a:r>
              <a:r>
                <a:rPr lang="en-US" sz="200" dirty="0"/>
                <a:t>(</a:t>
              </a:r>
              <a:r>
                <a:rPr lang="en-US" sz="200" dirty="0" err="1"/>
                <a:t>modelB</a:t>
              </a:r>
              <a:r>
                <a:rPr lang="en-US" sz="200" dirty="0"/>
                <a:t>._X, columns=</a:t>
              </a:r>
              <a:r>
                <a:rPr lang="en-US" sz="200" dirty="0" err="1"/>
                <a:t>modelB.labels</a:t>
              </a:r>
              <a:r>
                <a:rPr lang="en-US" sz="200" dirty="0"/>
                <a:t>["input"])</a:t>
              </a:r>
            </a:p>
            <a:p>
              <a:r>
                <a:rPr lang="en-US" sz="200" dirty="0"/>
                <a:t>        else: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dfB</a:t>
              </a:r>
              <a:r>
                <a:rPr lang="en-US" sz="200" dirty="0"/>
                <a:t> = </a:t>
              </a:r>
              <a:r>
                <a:rPr lang="en-US" sz="200" dirty="0" err="1"/>
                <a:t>modelB</a:t>
              </a:r>
              <a:endParaRPr lang="en-US" sz="200" dirty="0"/>
            </a:p>
            <a:p>
              <a:r>
                <a:rPr lang="en-US" sz="200" dirty="0"/>
                <a:t>        if not </a:t>
              </a:r>
              <a:r>
                <a:rPr lang="en-US" sz="200" dirty="0" err="1"/>
                <a:t>isinstance</a:t>
              </a:r>
              <a:r>
                <a:rPr lang="en-US" sz="200" dirty="0"/>
                <a:t>(</a:t>
              </a:r>
              <a:r>
                <a:rPr lang="en-US" sz="200" dirty="0" err="1"/>
                <a:t>modelA</a:t>
              </a:r>
              <a:r>
                <a:rPr lang="en-US" sz="200" dirty="0"/>
                <a:t>, </a:t>
              </a:r>
              <a:r>
                <a:rPr lang="en-US" sz="200" dirty="0" err="1"/>
                <a:t>pd.DataFrame</a:t>
              </a:r>
              <a:r>
                <a:rPr lang="en-US" sz="200" dirty="0"/>
                <a:t>):</a:t>
              </a:r>
            </a:p>
            <a:p>
              <a:r>
                <a:rPr lang="en-US" sz="200" dirty="0"/>
                <a:t>            raise </a:t>
              </a:r>
              <a:r>
                <a:rPr lang="en-US" sz="200" dirty="0" err="1"/>
                <a:t>TypeError</a:t>
              </a:r>
              <a:r>
                <a:rPr lang="en-US" sz="200" dirty="0"/>
                <a:t>("(A) is not a valid </a:t>
              </a:r>
              <a:r>
                <a:rPr lang="en-US" sz="200" dirty="0" err="1"/>
                <a:t>PhaseSpace</a:t>
              </a:r>
              <a:r>
                <a:rPr lang="en-US" sz="200" dirty="0"/>
                <a:t> type.")</a:t>
              </a:r>
            </a:p>
            <a:p>
              <a:r>
                <a:rPr lang="en-US" sz="200" dirty="0"/>
                <a:t>        if not </a:t>
              </a:r>
              <a:r>
                <a:rPr lang="en-US" sz="200" dirty="0" err="1"/>
                <a:t>isinstance</a:t>
              </a:r>
              <a:r>
                <a:rPr lang="en-US" sz="200" dirty="0"/>
                <a:t>(</a:t>
              </a:r>
              <a:r>
                <a:rPr lang="en-US" sz="200" dirty="0" err="1"/>
                <a:t>modelB</a:t>
              </a:r>
              <a:r>
                <a:rPr lang="en-US" sz="200" dirty="0"/>
                <a:t>, </a:t>
              </a:r>
              <a:r>
                <a:rPr lang="en-US" sz="200" dirty="0" err="1"/>
                <a:t>pd.DataFrame</a:t>
              </a:r>
              <a:r>
                <a:rPr lang="en-US" sz="200" dirty="0"/>
                <a:t>):</a:t>
              </a:r>
            </a:p>
            <a:p>
              <a:r>
                <a:rPr lang="en-US" sz="200" dirty="0"/>
                <a:t>            raise </a:t>
              </a:r>
              <a:r>
                <a:rPr lang="en-US" sz="200" dirty="0" err="1"/>
                <a:t>TypeError</a:t>
              </a:r>
              <a:r>
                <a:rPr lang="en-US" sz="200" dirty="0"/>
                <a:t>("(B) is not a valid </a:t>
              </a:r>
              <a:r>
                <a:rPr lang="en-US" sz="200" dirty="0" err="1"/>
                <a:t>PhaseSpace</a:t>
              </a:r>
              <a:r>
                <a:rPr lang="en-US" sz="200" dirty="0"/>
                <a:t> type.")</a:t>
              </a:r>
            </a:p>
            <a:p>
              <a:r>
                <a:rPr lang="en-US" sz="200" dirty="0"/>
                <a:t>        # selection</a:t>
              </a:r>
            </a:p>
            <a:p>
              <a:r>
                <a:rPr lang="en-US" sz="200" dirty="0"/>
                <a:t>        if </a:t>
              </a:r>
              <a:r>
                <a:rPr lang="en-US" sz="200" dirty="0" err="1"/>
                <a:t>isinstance</a:t>
              </a:r>
              <a:r>
                <a:rPr lang="en-US" sz="200" dirty="0"/>
                <a:t>(selection, </a:t>
              </a:r>
              <a:r>
                <a:rPr lang="en-US" sz="200" dirty="0" err="1"/>
                <a:t>pd.DataFrame</a:t>
              </a:r>
              <a:r>
                <a:rPr lang="en-US" sz="200" dirty="0"/>
                <a:t>):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keyMap</a:t>
              </a:r>
              <a:r>
                <a:rPr lang="en-US" sz="200" dirty="0"/>
                <a:t> = [(</a:t>
              </a:r>
              <a:r>
                <a:rPr lang="en-US" sz="200" dirty="0" err="1"/>
                <a:t>selection.index</a:t>
              </a:r>
              <a:r>
                <a:rPr lang="en-US" sz="200" dirty="0"/>
                <a:t>[</a:t>
              </a:r>
              <a:r>
                <a:rPr lang="en-US" sz="200" dirty="0" err="1"/>
                <a:t>i</a:t>
              </a:r>
              <a:r>
                <a:rPr lang="en-US" sz="200" dirty="0"/>
                <a:t>], </a:t>
              </a:r>
              <a:r>
                <a:rPr lang="en-US" sz="200" dirty="0" err="1"/>
                <a:t>selection.columns</a:t>
              </a:r>
              <a:r>
                <a:rPr lang="en-US" sz="200" dirty="0"/>
                <a:t>[j])</a:t>
              </a:r>
            </a:p>
            <a:p>
              <a:r>
                <a:rPr lang="en-US" sz="200" dirty="0"/>
                <a:t>                      for </a:t>
              </a:r>
              <a:r>
                <a:rPr lang="en-US" sz="200" dirty="0" err="1"/>
                <a:t>i</a:t>
              </a:r>
              <a:r>
                <a:rPr lang="en-US" sz="200" dirty="0"/>
                <a:t>, j in zip(*</a:t>
              </a:r>
              <a:r>
                <a:rPr lang="en-US" sz="200" dirty="0" err="1"/>
                <a:t>np.where</a:t>
              </a:r>
              <a:r>
                <a:rPr lang="en-US" sz="200" dirty="0"/>
                <a:t>(selection))]</a:t>
              </a:r>
            </a:p>
            <a:p>
              <a:r>
                <a:rPr lang="en-US" sz="200" dirty="0"/>
                <a:t>        else: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keyMap</a:t>
              </a:r>
              <a:r>
                <a:rPr lang="en-US" sz="200" dirty="0"/>
                <a:t> = selection</a:t>
              </a:r>
            </a:p>
            <a:p>
              <a:r>
                <a:rPr lang="en-US" sz="200" dirty="0"/>
                <a:t>        # row and col are defined by the degree of coincidence between</a:t>
              </a:r>
            </a:p>
            <a:p>
              <a:r>
                <a:rPr lang="en-US" sz="200" dirty="0"/>
                <a:t>        # model A, model B and the selection matrix index and columns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setA</a:t>
              </a:r>
              <a:r>
                <a:rPr lang="en-US" sz="200" dirty="0"/>
                <a:t> = set(</a:t>
              </a:r>
              <a:r>
                <a:rPr lang="en-US" sz="200" dirty="0" err="1"/>
                <a:t>dfA.columns.to_list</a:t>
              </a:r>
              <a:r>
                <a:rPr lang="en-US" sz="200" dirty="0"/>
                <a:t>())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setB</a:t>
              </a:r>
              <a:r>
                <a:rPr lang="en-US" sz="200" dirty="0"/>
                <a:t> = set(</a:t>
              </a:r>
              <a:r>
                <a:rPr lang="en-US" sz="200" dirty="0" err="1"/>
                <a:t>dfB.columns.to_list</a:t>
              </a:r>
              <a:r>
                <a:rPr lang="en-US" sz="200" dirty="0"/>
                <a:t>())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rowSet</a:t>
              </a:r>
              <a:r>
                <a:rPr lang="en-US" sz="200" dirty="0"/>
                <a:t> = set([k[0] for k in </a:t>
              </a:r>
              <a:r>
                <a:rPr lang="en-US" sz="200" dirty="0" err="1"/>
                <a:t>keyMap</a:t>
              </a:r>
              <a:r>
                <a:rPr lang="en-US" sz="200" dirty="0"/>
                <a:t>])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colSet</a:t>
              </a:r>
              <a:r>
                <a:rPr lang="en-US" sz="200" dirty="0"/>
                <a:t> = set([k[1] for k in </a:t>
              </a:r>
              <a:r>
                <a:rPr lang="en-US" sz="200" dirty="0" err="1"/>
                <a:t>keyMap</a:t>
              </a:r>
              <a:r>
                <a:rPr lang="en-US" sz="200" dirty="0"/>
                <a:t>])</a:t>
              </a:r>
            </a:p>
            <a:p>
              <a:r>
                <a:rPr lang="en-US" sz="200" dirty="0"/>
                <a:t>        row, col = </a:t>
              </a:r>
              <a:r>
                <a:rPr lang="en-US" sz="200" dirty="0" err="1"/>
                <a:t>dfA</a:t>
              </a:r>
              <a:r>
                <a:rPr lang="en-US" sz="200" dirty="0"/>
                <a:t>, </a:t>
              </a:r>
              <a:r>
                <a:rPr lang="en-US" sz="200" dirty="0" err="1"/>
                <a:t>dfB</a:t>
              </a:r>
              <a:endParaRPr lang="en-US" sz="200" dirty="0"/>
            </a:p>
            <a:p>
              <a:r>
                <a:rPr lang="en-US" sz="200" dirty="0"/>
                <a:t>        if ((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setA.intersection</a:t>
              </a:r>
              <a:r>
                <a:rPr lang="en-US" sz="200" dirty="0"/>
                <a:t>(</a:t>
              </a:r>
              <a:r>
                <a:rPr lang="en-US" sz="200" dirty="0" err="1"/>
                <a:t>rowSet</a:t>
              </a:r>
              <a:r>
                <a:rPr lang="en-US" sz="200" dirty="0"/>
                <a:t>)) &gt; 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setA.intersection</a:t>
              </a:r>
              <a:r>
                <a:rPr lang="en-US" sz="200" dirty="0"/>
                <a:t>(</a:t>
              </a:r>
              <a:r>
                <a:rPr lang="en-US" sz="200" dirty="0" err="1"/>
                <a:t>colSet</a:t>
              </a:r>
              <a:r>
                <a:rPr lang="en-US" sz="200" dirty="0"/>
                <a:t>))) and</a:t>
              </a:r>
            </a:p>
            <a:p>
              <a:r>
                <a:rPr lang="en-US" sz="200" dirty="0"/>
                <a:t>            (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setB.intersection</a:t>
              </a:r>
              <a:r>
                <a:rPr lang="en-US" sz="200" dirty="0"/>
                <a:t>(</a:t>
              </a:r>
              <a:r>
                <a:rPr lang="en-US" sz="200" dirty="0" err="1"/>
                <a:t>rowSet</a:t>
              </a:r>
              <a:r>
                <a:rPr lang="en-US" sz="200" dirty="0"/>
                <a:t>)) &lt; 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setB.intersection</a:t>
              </a:r>
              <a:r>
                <a:rPr lang="en-US" sz="200" dirty="0"/>
                <a:t>(</a:t>
              </a:r>
              <a:r>
                <a:rPr lang="en-US" sz="200" dirty="0" err="1"/>
                <a:t>colSet</a:t>
              </a:r>
              <a:r>
                <a:rPr lang="en-US" sz="200" dirty="0"/>
                <a:t>)))):</a:t>
              </a:r>
            </a:p>
            <a:p>
              <a:r>
                <a:rPr lang="en-US" sz="200" dirty="0"/>
                <a:t>            pass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elif</a:t>
              </a:r>
              <a:r>
                <a:rPr lang="en-US" sz="200" dirty="0"/>
                <a:t> ((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setA.intersection</a:t>
              </a:r>
              <a:r>
                <a:rPr lang="en-US" sz="200" dirty="0"/>
                <a:t>(</a:t>
              </a:r>
              <a:r>
                <a:rPr lang="en-US" sz="200" dirty="0" err="1"/>
                <a:t>rowSet</a:t>
              </a:r>
              <a:r>
                <a:rPr lang="en-US" sz="200" dirty="0"/>
                <a:t>)) &lt; 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setA.intersection</a:t>
              </a:r>
              <a:r>
                <a:rPr lang="en-US" sz="200" dirty="0"/>
                <a:t>(</a:t>
              </a:r>
              <a:r>
                <a:rPr lang="en-US" sz="200" dirty="0" err="1"/>
                <a:t>colSet</a:t>
              </a:r>
              <a:r>
                <a:rPr lang="en-US" sz="200" dirty="0"/>
                <a:t>))) and</a:t>
              </a:r>
            </a:p>
            <a:p>
              <a:r>
                <a:rPr lang="en-US" sz="200" dirty="0"/>
                <a:t>              (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setB.intersection</a:t>
              </a:r>
              <a:r>
                <a:rPr lang="en-US" sz="200" dirty="0"/>
                <a:t>(</a:t>
              </a:r>
              <a:r>
                <a:rPr lang="en-US" sz="200" dirty="0" err="1"/>
                <a:t>rowSet</a:t>
              </a:r>
              <a:r>
                <a:rPr lang="en-US" sz="200" dirty="0"/>
                <a:t>)) &gt; 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setB.intersection</a:t>
              </a:r>
              <a:r>
                <a:rPr lang="en-US" sz="200" dirty="0"/>
                <a:t>(</a:t>
              </a:r>
              <a:r>
                <a:rPr lang="en-US" sz="200" dirty="0" err="1"/>
                <a:t>colSet</a:t>
              </a:r>
              <a:r>
                <a:rPr lang="en-US" sz="200" dirty="0"/>
                <a:t>)))):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keyMap</a:t>
              </a:r>
              <a:r>
                <a:rPr lang="en-US" sz="200" dirty="0"/>
                <a:t> = [(k2, k1) for k1, k2 in </a:t>
              </a:r>
              <a:r>
                <a:rPr lang="en-US" sz="200" dirty="0" err="1"/>
                <a:t>keyMap</a:t>
              </a:r>
              <a:r>
                <a:rPr lang="en-US" sz="200" dirty="0"/>
                <a:t>]</a:t>
              </a:r>
            </a:p>
            <a:p>
              <a:r>
                <a:rPr lang="en-US" sz="200" dirty="0"/>
                <a:t>        else:</a:t>
              </a:r>
            </a:p>
            <a:p>
              <a:r>
                <a:rPr lang="en-US" sz="200" dirty="0"/>
                <a:t>            raise </a:t>
              </a:r>
              <a:r>
                <a:rPr lang="en-US" sz="200" dirty="0" err="1"/>
                <a:t>ValueError</a:t>
              </a:r>
              <a:r>
                <a:rPr lang="en-US" sz="200" dirty="0"/>
                <a:t>("The selection matrix does not appear to map the two models.")</a:t>
              </a:r>
            </a:p>
            <a:p>
              <a:r>
                <a:rPr lang="en-US" sz="200" dirty="0"/>
                <a:t>        # define domain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self._A</a:t>
              </a:r>
              <a:r>
                <a:rPr lang="en-US" sz="200" dirty="0"/>
                <a:t> = row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self._B</a:t>
              </a:r>
              <a:r>
                <a:rPr lang="en-US" sz="200" dirty="0"/>
                <a:t> = col</a:t>
              </a:r>
            </a:p>
            <a:p>
              <a:r>
                <a:rPr lang="en-US" sz="200" dirty="0"/>
                <a:t>        self._</a:t>
              </a:r>
              <a:r>
                <a:rPr lang="en-US" sz="200" dirty="0" err="1"/>
                <a:t>keyMap</a:t>
              </a:r>
              <a:r>
                <a:rPr lang="en-US" sz="200" dirty="0"/>
                <a:t> = </a:t>
              </a:r>
              <a:r>
                <a:rPr lang="en-US" sz="200" dirty="0" err="1"/>
                <a:t>keyMap</a:t>
              </a:r>
              <a:endParaRPr lang="en-US" sz="200" dirty="0"/>
            </a:p>
            <a:p>
              <a:r>
                <a:rPr lang="en-US" sz="200" dirty="0"/>
                <a:t>        </a:t>
              </a:r>
            </a:p>
            <a:p>
              <a:r>
                <a:rPr lang="en-US" sz="200" dirty="0"/>
                <a:t>    def _limits(self, domain="union"):</a:t>
              </a:r>
            </a:p>
            <a:p>
              <a:r>
                <a:rPr lang="en-US" sz="200" dirty="0"/>
                <a:t>        # START HERE--SPLIT MIN AND MAX TO LEFT, RIGHT, AND INTERSECTION</a:t>
              </a:r>
            </a:p>
            <a:p>
              <a:r>
                <a:rPr lang="en-US" sz="200" dirty="0"/>
                <a:t>        A, B = </a:t>
              </a:r>
              <a:r>
                <a:rPr lang="en-US" sz="200" dirty="0" err="1"/>
                <a:t>self._A</a:t>
              </a:r>
              <a:r>
                <a:rPr lang="en-US" sz="200" dirty="0"/>
                <a:t>, </a:t>
              </a:r>
              <a:r>
                <a:rPr lang="en-US" sz="200" dirty="0" err="1"/>
                <a:t>self._B</a:t>
              </a:r>
              <a:endParaRPr lang="en-US" sz="200" dirty="0"/>
            </a:p>
            <a:p>
              <a:r>
                <a:rPr lang="en-US" sz="200" dirty="0"/>
                <a:t>        </a:t>
              </a:r>
              <a:r>
                <a:rPr lang="en-US" sz="200" dirty="0" err="1"/>
                <a:t>keyMap</a:t>
              </a:r>
              <a:r>
                <a:rPr lang="en-US" sz="200" dirty="0"/>
                <a:t> = self._</a:t>
              </a:r>
              <a:r>
                <a:rPr lang="en-US" sz="200" dirty="0" err="1"/>
                <a:t>keyMap</a:t>
              </a:r>
              <a:endParaRPr lang="en-US" sz="200" dirty="0"/>
            </a:p>
            <a:p>
              <a:r>
                <a:rPr lang="en-US" sz="200" dirty="0"/>
                <a:t>        Amin, Amax = </a:t>
              </a:r>
              <a:r>
                <a:rPr lang="en-US" sz="200" dirty="0" err="1"/>
                <a:t>A.min</a:t>
              </a:r>
              <a:r>
                <a:rPr lang="en-US" sz="200" dirty="0"/>
                <a:t>(axis=0, </a:t>
              </a:r>
              <a:r>
                <a:rPr lang="en-US" sz="200" dirty="0" err="1"/>
                <a:t>skipna</a:t>
              </a:r>
              <a:r>
                <a:rPr lang="en-US" sz="200" dirty="0"/>
                <a:t>=True), </a:t>
              </a:r>
              <a:r>
                <a:rPr lang="en-US" sz="200" dirty="0" err="1"/>
                <a:t>A.max</a:t>
              </a:r>
              <a:r>
                <a:rPr lang="en-US" sz="200" dirty="0"/>
                <a:t>(axis=0, </a:t>
              </a:r>
              <a:r>
                <a:rPr lang="en-US" sz="200" dirty="0" err="1"/>
                <a:t>skipna</a:t>
              </a:r>
              <a:r>
                <a:rPr lang="en-US" sz="200" dirty="0"/>
                <a:t>=True)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Bmin</a:t>
              </a:r>
              <a:r>
                <a:rPr lang="en-US" sz="200" dirty="0"/>
                <a:t>, </a:t>
              </a:r>
              <a:r>
                <a:rPr lang="en-US" sz="200" dirty="0" err="1"/>
                <a:t>Bmax</a:t>
              </a:r>
              <a:r>
                <a:rPr lang="en-US" sz="200" dirty="0"/>
                <a:t> = </a:t>
              </a:r>
              <a:r>
                <a:rPr lang="en-US" sz="200" dirty="0" err="1"/>
                <a:t>B.min</a:t>
              </a:r>
              <a:r>
                <a:rPr lang="en-US" sz="200" dirty="0"/>
                <a:t>(axis=0, </a:t>
              </a:r>
              <a:r>
                <a:rPr lang="en-US" sz="200" dirty="0" err="1"/>
                <a:t>skipna</a:t>
              </a:r>
              <a:r>
                <a:rPr lang="en-US" sz="200" dirty="0"/>
                <a:t>=True), </a:t>
              </a:r>
              <a:r>
                <a:rPr lang="en-US" sz="200" dirty="0" err="1"/>
                <a:t>B.max</a:t>
              </a:r>
              <a:r>
                <a:rPr lang="en-US" sz="200" dirty="0"/>
                <a:t>(axis=0, </a:t>
              </a:r>
              <a:r>
                <a:rPr lang="en-US" sz="200" dirty="0" err="1"/>
                <a:t>skipna</a:t>
              </a:r>
              <a:r>
                <a:rPr lang="en-US" sz="200" dirty="0"/>
                <a:t>=True)</a:t>
              </a:r>
            </a:p>
            <a:p>
              <a:r>
                <a:rPr lang="en-US" sz="200" dirty="0"/>
                <a:t>        if </a:t>
              </a:r>
              <a:r>
                <a:rPr lang="en-US" sz="200" dirty="0" err="1"/>
                <a:t>domain.lower</a:t>
              </a:r>
              <a:r>
                <a:rPr lang="en-US" sz="200" dirty="0"/>
                <a:t>() == "union":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self._min</a:t>
              </a:r>
              <a:r>
                <a:rPr lang="en-US" sz="200" dirty="0"/>
                <a:t> = </a:t>
              </a:r>
              <a:r>
                <a:rPr lang="en-US" sz="200" dirty="0" err="1"/>
                <a:t>pd.Series</a:t>
              </a:r>
              <a:r>
                <a:rPr lang="en-US" sz="200" dirty="0"/>
                <a:t>({key: min(Amin[</a:t>
              </a:r>
              <a:r>
                <a:rPr lang="en-US" sz="200" dirty="0" err="1"/>
                <a:t>ik</a:t>
              </a:r>
              <a:r>
                <a:rPr lang="en-US" sz="200" dirty="0"/>
                <a:t>], </a:t>
              </a:r>
              <a:r>
                <a:rPr lang="en-US" sz="200" dirty="0" err="1"/>
                <a:t>Bmin</a:t>
              </a:r>
              <a:r>
                <a:rPr lang="en-US" sz="200" dirty="0"/>
                <a:t>[</a:t>
              </a:r>
              <a:r>
                <a:rPr lang="en-US" sz="200" dirty="0" err="1"/>
                <a:t>jk</a:t>
              </a:r>
              <a:r>
                <a:rPr lang="en-US" sz="200" dirty="0"/>
                <a:t>])</a:t>
              </a:r>
            </a:p>
            <a:p>
              <a:r>
                <a:rPr lang="en-US" sz="200" dirty="0"/>
                <a:t>                                   for 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 in </a:t>
              </a:r>
              <a:r>
                <a:rPr lang="en-US" sz="200" dirty="0" err="1"/>
                <a:t>keyMap</a:t>
              </a:r>
              <a:endParaRPr lang="en-US" sz="200" dirty="0"/>
            </a:p>
            <a:p>
              <a:r>
                <a:rPr lang="en-US" sz="200" dirty="0"/>
                <a:t>                                   for key in (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)})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self._max</a:t>
              </a:r>
              <a:r>
                <a:rPr lang="en-US" sz="200" dirty="0"/>
                <a:t> = </a:t>
              </a:r>
              <a:r>
                <a:rPr lang="en-US" sz="200" dirty="0" err="1"/>
                <a:t>pd.Series</a:t>
              </a:r>
              <a:r>
                <a:rPr lang="en-US" sz="200" dirty="0"/>
                <a:t>({key: max(Amax[</a:t>
              </a:r>
              <a:r>
                <a:rPr lang="en-US" sz="200" dirty="0" err="1"/>
                <a:t>ik</a:t>
              </a:r>
              <a:r>
                <a:rPr lang="en-US" sz="200" dirty="0"/>
                <a:t>], </a:t>
              </a:r>
              <a:r>
                <a:rPr lang="en-US" sz="200" dirty="0" err="1"/>
                <a:t>Bmax</a:t>
              </a:r>
              <a:r>
                <a:rPr lang="en-US" sz="200" dirty="0"/>
                <a:t>[</a:t>
              </a:r>
              <a:r>
                <a:rPr lang="en-US" sz="200" dirty="0" err="1"/>
                <a:t>jk</a:t>
              </a:r>
              <a:r>
                <a:rPr lang="en-US" sz="200" dirty="0"/>
                <a:t>])</a:t>
              </a:r>
            </a:p>
            <a:p>
              <a:r>
                <a:rPr lang="en-US" sz="200" dirty="0"/>
                <a:t>                                   for 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 in </a:t>
              </a:r>
              <a:r>
                <a:rPr lang="en-US" sz="200" dirty="0" err="1"/>
                <a:t>keyMap</a:t>
              </a:r>
              <a:endParaRPr lang="en-US" sz="200" dirty="0"/>
            </a:p>
            <a:p>
              <a:r>
                <a:rPr lang="en-US" sz="200" dirty="0"/>
                <a:t>                                   for key in (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)})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elif</a:t>
              </a:r>
              <a:r>
                <a:rPr lang="en-US" sz="200" dirty="0"/>
                <a:t> </a:t>
              </a:r>
              <a:r>
                <a:rPr lang="en-US" sz="200" dirty="0" err="1"/>
                <a:t>domain.lower</a:t>
              </a:r>
              <a:r>
                <a:rPr lang="en-US" sz="200" dirty="0"/>
                <a:t>() == "intersection":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self._min</a:t>
              </a:r>
              <a:r>
                <a:rPr lang="en-US" sz="200" dirty="0"/>
                <a:t> = </a:t>
              </a:r>
              <a:r>
                <a:rPr lang="en-US" sz="200" dirty="0" err="1"/>
                <a:t>pd.Series</a:t>
              </a:r>
              <a:r>
                <a:rPr lang="en-US" sz="200" dirty="0"/>
                <a:t>({key: max(Amin[</a:t>
              </a:r>
              <a:r>
                <a:rPr lang="en-US" sz="200" dirty="0" err="1"/>
                <a:t>ik</a:t>
              </a:r>
              <a:r>
                <a:rPr lang="en-US" sz="200" dirty="0"/>
                <a:t>], </a:t>
              </a:r>
              <a:r>
                <a:rPr lang="en-US" sz="200" dirty="0" err="1"/>
                <a:t>Bmin</a:t>
              </a:r>
              <a:r>
                <a:rPr lang="en-US" sz="200" dirty="0"/>
                <a:t>[</a:t>
              </a:r>
              <a:r>
                <a:rPr lang="en-US" sz="200" dirty="0" err="1"/>
                <a:t>jk</a:t>
              </a:r>
              <a:r>
                <a:rPr lang="en-US" sz="200" dirty="0"/>
                <a:t>])</a:t>
              </a:r>
            </a:p>
            <a:p>
              <a:r>
                <a:rPr lang="en-US" sz="200" dirty="0"/>
                <a:t>                                   for 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 in </a:t>
              </a:r>
              <a:r>
                <a:rPr lang="en-US" sz="200" dirty="0" err="1"/>
                <a:t>keyMap</a:t>
              </a:r>
              <a:endParaRPr lang="en-US" sz="200" dirty="0"/>
            </a:p>
            <a:p>
              <a:r>
                <a:rPr lang="en-US" sz="200" dirty="0"/>
                <a:t>                                   for key in (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)})</a:t>
              </a:r>
            </a:p>
            <a:p>
              <a:r>
                <a:rPr lang="en-US" sz="200" dirty="0"/>
                <a:t>            </a:t>
              </a:r>
              <a:r>
                <a:rPr lang="en-US" sz="200" dirty="0" err="1"/>
                <a:t>self._max</a:t>
              </a:r>
              <a:r>
                <a:rPr lang="en-US" sz="200" dirty="0"/>
                <a:t> = </a:t>
              </a:r>
              <a:r>
                <a:rPr lang="en-US" sz="200" dirty="0" err="1"/>
                <a:t>pd.Series</a:t>
              </a:r>
              <a:r>
                <a:rPr lang="en-US" sz="200" dirty="0"/>
                <a:t>({key: min(Amax[</a:t>
              </a:r>
              <a:r>
                <a:rPr lang="en-US" sz="200" dirty="0" err="1"/>
                <a:t>ik</a:t>
              </a:r>
              <a:r>
                <a:rPr lang="en-US" sz="200" dirty="0"/>
                <a:t>], </a:t>
              </a:r>
              <a:r>
                <a:rPr lang="en-US" sz="200" dirty="0" err="1"/>
                <a:t>Bmax</a:t>
              </a:r>
              <a:r>
                <a:rPr lang="en-US" sz="200" dirty="0"/>
                <a:t>[</a:t>
              </a:r>
              <a:r>
                <a:rPr lang="en-US" sz="200" dirty="0" err="1"/>
                <a:t>jk</a:t>
              </a:r>
              <a:r>
                <a:rPr lang="en-US" sz="200" dirty="0"/>
                <a:t>])</a:t>
              </a:r>
            </a:p>
            <a:p>
              <a:r>
                <a:rPr lang="en-US" sz="200" dirty="0"/>
                <a:t>                                   for 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 in </a:t>
              </a:r>
              <a:r>
                <a:rPr lang="en-US" sz="200" dirty="0" err="1"/>
                <a:t>keyMap</a:t>
              </a:r>
              <a:endParaRPr lang="en-US" sz="200" dirty="0"/>
            </a:p>
            <a:p>
              <a:r>
                <a:rPr lang="en-US" sz="200" dirty="0"/>
                <a:t>                                   for key in (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)})</a:t>
              </a:r>
            </a:p>
            <a:p>
              <a:r>
                <a:rPr lang="en-US" sz="200" dirty="0"/>
                <a:t>        </a:t>
              </a:r>
            </a:p>
            <a:p>
              <a:r>
                <a:rPr lang="en-US" sz="200" dirty="0"/>
                <a:t>    def gets(self, key):</a:t>
              </a:r>
            </a:p>
            <a:p>
              <a:r>
                <a:rPr lang="en-US" sz="200" dirty="0"/>
                <a:t>        if key in </a:t>
              </a:r>
              <a:r>
                <a:rPr lang="en-US" sz="200" dirty="0" err="1"/>
                <a:t>self._left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    return </a:t>
              </a:r>
              <a:r>
                <a:rPr lang="en-US" sz="200" dirty="0" err="1"/>
                <a:t>self._left</a:t>
              </a:r>
              <a:r>
                <a:rPr lang="en-US" sz="200" dirty="0"/>
                <a:t>[key]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elif</a:t>
              </a:r>
              <a:r>
                <a:rPr lang="en-US" sz="200" dirty="0"/>
                <a:t> key in </a:t>
              </a:r>
              <a:r>
                <a:rPr lang="en-US" sz="200" dirty="0" err="1"/>
                <a:t>self._right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    return </a:t>
              </a:r>
              <a:r>
                <a:rPr lang="en-US" sz="200" dirty="0" err="1"/>
                <a:t>self._right</a:t>
              </a:r>
              <a:r>
                <a:rPr lang="en-US" sz="200" dirty="0"/>
                <a:t>[key]</a:t>
              </a:r>
            </a:p>
            <a:p>
              <a:r>
                <a:rPr lang="en-US" sz="200" dirty="0"/>
                <a:t>        else:</a:t>
              </a:r>
            </a:p>
            <a:p>
              <a:r>
                <a:rPr lang="en-US" sz="200" dirty="0"/>
                <a:t>            for k in </a:t>
              </a:r>
              <a:r>
                <a:rPr lang="en-US" sz="200" dirty="0" err="1"/>
                <a:t>self._intersection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        if key in k:</a:t>
              </a:r>
            </a:p>
            <a:p>
              <a:r>
                <a:rPr lang="en-US" sz="200" dirty="0"/>
                <a:t>                    return </a:t>
              </a:r>
              <a:r>
                <a:rPr lang="en-US" sz="200" dirty="0" err="1"/>
                <a:t>self._intersection</a:t>
              </a:r>
              <a:r>
                <a:rPr lang="en-US" sz="200" dirty="0"/>
                <a:t>[k]</a:t>
              </a:r>
            </a:p>
            <a:p>
              <a:r>
                <a:rPr lang="en-US" sz="200" dirty="0"/>
                <a:t>        raise </a:t>
              </a:r>
              <a:r>
                <a:rPr lang="en-US" sz="200" dirty="0" err="1"/>
                <a:t>KeyError</a:t>
              </a:r>
              <a:r>
                <a:rPr lang="en-US" sz="200" dirty="0"/>
                <a:t>(f"{key} not found")</a:t>
              </a:r>
            </a:p>
            <a:p>
              <a:r>
                <a:rPr lang="en-US" sz="200" dirty="0"/>
                <a:t>        </a:t>
              </a:r>
            </a:p>
            <a:p>
              <a:r>
                <a:rPr lang="en-US" sz="200" dirty="0"/>
                <a:t>    def sets(self, row, col, value):</a:t>
              </a:r>
            </a:p>
            <a:p>
              <a:r>
                <a:rPr lang="en-US" sz="200" dirty="0"/>
                <a:t>        if col in </a:t>
              </a:r>
              <a:r>
                <a:rPr lang="en-US" sz="200" dirty="0" err="1"/>
                <a:t>self._left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    if </a:t>
              </a:r>
              <a:r>
                <a:rPr lang="en-US" sz="200" dirty="0" err="1"/>
                <a:t>isinstance</a:t>
              </a:r>
              <a:r>
                <a:rPr lang="en-US" sz="200" dirty="0"/>
                <a:t>(row, int):</a:t>
              </a:r>
            </a:p>
            <a:p>
              <a:r>
                <a:rPr lang="en-US" sz="200" dirty="0"/>
                <a:t>                row = self._</a:t>
              </a:r>
              <a:r>
                <a:rPr lang="en-US" sz="200" dirty="0" err="1"/>
                <a:t>left.index.iloc</a:t>
              </a:r>
              <a:r>
                <a:rPr lang="en-US" sz="200" dirty="0"/>
                <a:t>[row]</a:t>
              </a:r>
            </a:p>
            <a:p>
              <a:r>
                <a:rPr lang="en-US" sz="200" dirty="0"/>
                <a:t>            self._</a:t>
              </a:r>
              <a:r>
                <a:rPr lang="en-US" sz="200" dirty="0" err="1"/>
                <a:t>left.loc</a:t>
              </a:r>
              <a:r>
                <a:rPr lang="en-US" sz="200" dirty="0"/>
                <a:t>[row, col] = value</a:t>
              </a:r>
            </a:p>
            <a:p>
              <a:r>
                <a:rPr lang="en-US" sz="200" dirty="0"/>
                <a:t>            return self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elif</a:t>
              </a:r>
              <a:r>
                <a:rPr lang="en-US" sz="200" dirty="0"/>
                <a:t> col in </a:t>
              </a:r>
              <a:r>
                <a:rPr lang="en-US" sz="200" dirty="0" err="1"/>
                <a:t>self._right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    if </a:t>
              </a:r>
              <a:r>
                <a:rPr lang="en-US" sz="200" dirty="0" err="1"/>
                <a:t>isinstance</a:t>
              </a:r>
              <a:r>
                <a:rPr lang="en-US" sz="200" dirty="0"/>
                <a:t>(row, int):</a:t>
              </a:r>
            </a:p>
            <a:p>
              <a:r>
                <a:rPr lang="en-US" sz="200" dirty="0"/>
                <a:t>                row = self._</a:t>
              </a:r>
              <a:r>
                <a:rPr lang="en-US" sz="200" dirty="0" err="1"/>
                <a:t>right.index.iloc</a:t>
              </a:r>
              <a:r>
                <a:rPr lang="en-US" sz="200" dirty="0"/>
                <a:t>[row]</a:t>
              </a:r>
            </a:p>
            <a:p>
              <a:r>
                <a:rPr lang="en-US" sz="200" dirty="0"/>
                <a:t>            self._</a:t>
              </a:r>
              <a:r>
                <a:rPr lang="en-US" sz="200" dirty="0" err="1"/>
                <a:t>right.loc</a:t>
              </a:r>
              <a:r>
                <a:rPr lang="en-US" sz="200" dirty="0"/>
                <a:t>[row, col] = value</a:t>
              </a:r>
            </a:p>
            <a:p>
              <a:r>
                <a:rPr lang="en-US" sz="200" dirty="0"/>
                <a:t>            return self</a:t>
              </a:r>
            </a:p>
            <a:p>
              <a:r>
                <a:rPr lang="en-US" sz="200" dirty="0"/>
                <a:t>        else:</a:t>
              </a:r>
            </a:p>
            <a:p>
              <a:r>
                <a:rPr lang="en-US" sz="200" dirty="0"/>
                <a:t>            for k in </a:t>
              </a:r>
              <a:r>
                <a:rPr lang="en-US" sz="200" dirty="0" err="1"/>
                <a:t>self._intersection</a:t>
              </a:r>
              <a:r>
                <a:rPr lang="en-US" sz="200" dirty="0"/>
                <a:t>:</a:t>
              </a:r>
            </a:p>
            <a:p>
              <a:r>
                <a:rPr lang="en-US" sz="200" dirty="0"/>
                <a:t>                if key in k:</a:t>
              </a:r>
            </a:p>
            <a:p>
              <a:r>
                <a:rPr lang="en-US" sz="200" dirty="0"/>
                <a:t>                    if </a:t>
              </a:r>
              <a:r>
                <a:rPr lang="en-US" sz="200" dirty="0" err="1"/>
                <a:t>isinstance</a:t>
              </a:r>
              <a:r>
                <a:rPr lang="en-US" sz="200" dirty="0"/>
                <a:t>(row, int):</a:t>
              </a:r>
            </a:p>
            <a:p>
              <a:r>
                <a:rPr lang="en-US" sz="200" dirty="0"/>
                <a:t>                        row = self._</a:t>
              </a:r>
              <a:r>
                <a:rPr lang="en-US" sz="200" dirty="0" err="1"/>
                <a:t>intersection.index.iloc</a:t>
              </a:r>
              <a:r>
                <a:rPr lang="en-US" sz="200" dirty="0"/>
                <a:t>[row]</a:t>
              </a:r>
            </a:p>
            <a:p>
              <a:r>
                <a:rPr lang="en-US" sz="200" dirty="0"/>
                <a:t>                    self._</a:t>
              </a:r>
              <a:r>
                <a:rPr lang="en-US" sz="200" dirty="0" err="1"/>
                <a:t>intersection.loc</a:t>
              </a:r>
              <a:r>
                <a:rPr lang="en-US" sz="200" dirty="0"/>
                <a:t>[row, k] = value</a:t>
              </a:r>
            </a:p>
            <a:p>
              <a:r>
                <a:rPr lang="en-US" sz="200" dirty="0"/>
                <a:t>                    return self</a:t>
              </a:r>
            </a:p>
            <a:p>
              <a:r>
                <a:rPr lang="en-US" sz="200" dirty="0"/>
                <a:t>        raise </a:t>
              </a:r>
              <a:r>
                <a:rPr lang="en-US" sz="200" dirty="0" err="1"/>
                <a:t>KeyError</a:t>
              </a:r>
              <a:r>
                <a:rPr lang="en-US" sz="200" dirty="0"/>
                <a:t>(f"({row}, {col}) not found")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@property</a:t>
              </a:r>
            </a:p>
            <a:p>
              <a:r>
                <a:rPr lang="en-US" sz="200" dirty="0"/>
                <a:t>    def left(self):</a:t>
              </a:r>
            </a:p>
            <a:p>
              <a:r>
                <a:rPr lang="en-US" sz="200" dirty="0"/>
                <a:t>        columns = self._</a:t>
              </a:r>
              <a:r>
                <a:rPr lang="en-US" sz="200" dirty="0" err="1"/>
                <a:t>left.columns.to_list</a:t>
              </a:r>
              <a:r>
                <a:rPr lang="en-US" sz="200" dirty="0"/>
                <a:t>() + [k[0] for k in self._</a:t>
              </a:r>
              <a:r>
                <a:rPr lang="en-US" sz="200" dirty="0" err="1"/>
                <a:t>intersection.columns.to_list</a:t>
              </a:r>
              <a:r>
                <a:rPr lang="en-US" sz="200" dirty="0"/>
                <a:t>()]</a:t>
              </a:r>
            </a:p>
            <a:p>
              <a:r>
                <a:rPr lang="en-US" sz="200" dirty="0"/>
                <a:t>        df = </a:t>
              </a:r>
              <a:r>
                <a:rPr lang="en-US" sz="200" dirty="0" err="1"/>
                <a:t>pd.concat</a:t>
              </a:r>
              <a:r>
                <a:rPr lang="en-US" sz="200" dirty="0"/>
                <a:t>((</a:t>
              </a:r>
              <a:r>
                <a:rPr lang="en-US" sz="200" dirty="0" err="1"/>
                <a:t>self._left</a:t>
              </a:r>
              <a:r>
                <a:rPr lang="en-US" sz="200" dirty="0"/>
                <a:t>, </a:t>
              </a:r>
              <a:r>
                <a:rPr lang="en-US" sz="200" dirty="0" err="1"/>
                <a:t>self._intersection</a:t>
              </a:r>
              <a:r>
                <a:rPr lang="en-US" sz="200" dirty="0"/>
                <a:t>), axis=1)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df.columns</a:t>
              </a:r>
              <a:r>
                <a:rPr lang="en-US" sz="200" dirty="0"/>
                <a:t> = columns</a:t>
              </a:r>
            </a:p>
            <a:p>
              <a:r>
                <a:rPr lang="en-US" sz="200" dirty="0"/>
                <a:t>        return df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@property</a:t>
              </a:r>
            </a:p>
            <a:p>
              <a:r>
                <a:rPr lang="en-US" sz="200" dirty="0"/>
                <a:t>    def right(self):</a:t>
              </a:r>
            </a:p>
            <a:p>
              <a:r>
                <a:rPr lang="en-US" sz="200" dirty="0"/>
                <a:t>        columns = self._</a:t>
              </a:r>
              <a:r>
                <a:rPr lang="en-US" sz="200" dirty="0" err="1"/>
                <a:t>right.columns.to_list</a:t>
              </a:r>
              <a:r>
                <a:rPr lang="en-US" sz="200" dirty="0"/>
                <a:t>() + [k[1] for k in self._</a:t>
              </a:r>
              <a:r>
                <a:rPr lang="en-US" sz="200" dirty="0" err="1"/>
                <a:t>intersection.columns.to_list</a:t>
              </a:r>
              <a:r>
                <a:rPr lang="en-US" sz="200" dirty="0"/>
                <a:t>()]</a:t>
              </a:r>
            </a:p>
            <a:p>
              <a:r>
                <a:rPr lang="en-US" sz="200" dirty="0"/>
                <a:t>        df = </a:t>
              </a:r>
              <a:r>
                <a:rPr lang="en-US" sz="200" dirty="0" err="1"/>
                <a:t>pd.concat</a:t>
              </a:r>
              <a:r>
                <a:rPr lang="en-US" sz="200" dirty="0"/>
                <a:t>((</a:t>
              </a:r>
              <a:r>
                <a:rPr lang="en-US" sz="200" dirty="0" err="1"/>
                <a:t>self._right</a:t>
              </a:r>
              <a:r>
                <a:rPr lang="en-US" sz="200" dirty="0"/>
                <a:t>, </a:t>
              </a:r>
              <a:r>
                <a:rPr lang="en-US" sz="200" dirty="0" err="1"/>
                <a:t>self._intersection</a:t>
              </a:r>
              <a:r>
                <a:rPr lang="en-US" sz="200" dirty="0"/>
                <a:t>), axis=1)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df.columns</a:t>
              </a:r>
              <a:r>
                <a:rPr lang="en-US" sz="200" dirty="0"/>
                <a:t> = columns</a:t>
              </a:r>
            </a:p>
            <a:p>
              <a:r>
                <a:rPr lang="en-US" sz="200" dirty="0"/>
                <a:t>        return df</a:t>
              </a:r>
            </a:p>
            <a:p>
              <a:r>
                <a:rPr lang="en-US" sz="200" dirty="0"/>
                <a:t>    </a:t>
              </a:r>
            </a:p>
            <a:p>
              <a:endParaRPr lang="en-US" sz="200" dirty="0"/>
            </a:p>
            <a:p>
              <a:r>
                <a:rPr lang="en-US" sz="200" dirty="0"/>
                <a:t>def </a:t>
              </a:r>
              <a:r>
                <a:rPr lang="en-US" sz="200" dirty="0" err="1"/>
                <a:t>random_sample</a:t>
              </a:r>
              <a:r>
                <a:rPr lang="en-US" sz="200" dirty="0"/>
                <a:t>(</a:t>
              </a:r>
              <a:r>
                <a:rPr lang="en-US" sz="200" dirty="0" err="1"/>
                <a:t>modelA</a:t>
              </a:r>
              <a:r>
                <a:rPr lang="en-US" sz="200" dirty="0"/>
                <a:t>, </a:t>
              </a:r>
              <a:r>
                <a:rPr lang="en-US" sz="200" dirty="0" err="1"/>
                <a:t>modelB</a:t>
              </a:r>
              <a:r>
                <a:rPr lang="en-US" sz="200" dirty="0"/>
                <a:t>, selection, size=1, domain="union"):</a:t>
              </a:r>
            </a:p>
            <a:p>
              <a:r>
                <a:rPr lang="en-US" sz="200" dirty="0"/>
                <a:t>    """</a:t>
              </a:r>
            </a:p>
            <a:p>
              <a:endParaRPr lang="en-US" sz="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3A800-7580-3242-9E6D-D27A7814D740}"/>
                </a:ext>
              </a:extLst>
            </p:cNvPr>
            <p:cNvSpPr txBox="1"/>
            <p:nvPr/>
          </p:nvSpPr>
          <p:spPr>
            <a:xfrm>
              <a:off x="8574780" y="466628"/>
              <a:ext cx="1296495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/>
                <a:t>def </a:t>
              </a:r>
              <a:r>
                <a:rPr lang="en-US" sz="200" dirty="0" err="1"/>
                <a:t>random_sample</a:t>
              </a:r>
              <a:r>
                <a:rPr lang="en-US" sz="200" dirty="0"/>
                <a:t>(</a:t>
              </a:r>
              <a:r>
                <a:rPr lang="en-US" sz="200" dirty="0" err="1"/>
                <a:t>modelA</a:t>
              </a:r>
              <a:r>
                <a:rPr lang="en-US" sz="200" dirty="0"/>
                <a:t>, </a:t>
              </a:r>
              <a:r>
                <a:rPr lang="en-US" sz="200" dirty="0" err="1"/>
                <a:t>modelB</a:t>
              </a:r>
              <a:r>
                <a:rPr lang="en-US" sz="200" dirty="0"/>
                <a:t>, selection, size=1, domain="union"):</a:t>
              </a:r>
            </a:p>
            <a:p>
              <a:r>
                <a:rPr lang="en-US" sz="200" dirty="0"/>
                <a:t>    """</a:t>
              </a:r>
            </a:p>
            <a:p>
              <a:r>
                <a:rPr lang="en-US" sz="200" dirty="0"/>
                <a:t>    Generates a random sample across the feature domain defined in models A and B.</a:t>
              </a:r>
            </a:p>
            <a:p>
              <a:r>
                <a:rPr lang="en-US" sz="200" dirty="0"/>
                <a:t>    </a:t>
              </a:r>
            </a:p>
            <a:p>
              <a:r>
                <a:rPr lang="en-US" sz="200" dirty="0"/>
                <a:t>    :param </a:t>
              </a:r>
              <a:r>
                <a:rPr lang="en-US" sz="200" dirty="0" err="1"/>
                <a:t>modelA</a:t>
              </a:r>
              <a:r>
                <a:rPr lang="en-US" sz="200" dirty="0"/>
                <a:t>, Model: One trained model.</a:t>
              </a:r>
            </a:p>
            <a:p>
              <a:r>
                <a:rPr lang="en-US" sz="200" dirty="0"/>
                <a:t>    :param </a:t>
              </a:r>
              <a:r>
                <a:rPr lang="en-US" sz="200" dirty="0" err="1"/>
                <a:t>modelB</a:t>
              </a:r>
              <a:r>
                <a:rPr lang="en-US" sz="200" dirty="0"/>
                <a:t>, Model: The other trained model.</a:t>
              </a:r>
            </a:p>
            <a:p>
              <a:r>
                <a:rPr lang="en-US" sz="200" dirty="0"/>
                <a:t>    :selection, </a:t>
              </a:r>
              <a:r>
                <a:rPr lang="en-US" sz="200" dirty="0" err="1"/>
                <a:t>pd.DataFrame</a:t>
              </a:r>
              <a:r>
                <a:rPr lang="en-US" sz="200" dirty="0"/>
                <a:t>: A binary matrix that </a:t>
              </a:r>
              <a:r>
                <a:rPr lang="en-US" sz="200" dirty="0" err="1"/>
                <a:t>idenfies</a:t>
              </a:r>
              <a:r>
                <a:rPr lang="en-US" sz="200" dirty="0"/>
                <a:t> which keys from </a:t>
              </a:r>
              <a:r>
                <a:rPr lang="en-US" sz="200" dirty="0" err="1"/>
                <a:t>modelA</a:t>
              </a:r>
              <a:endParaRPr lang="en-US" sz="200" dirty="0"/>
            </a:p>
            <a:p>
              <a:r>
                <a:rPr lang="en-US" sz="200" dirty="0"/>
                <a:t>        are semantically equivalent (matched) to keys from </a:t>
              </a:r>
              <a:r>
                <a:rPr lang="en-US" sz="200" dirty="0" err="1"/>
                <a:t>modelB</a:t>
              </a:r>
              <a:r>
                <a:rPr lang="en-US" sz="200" dirty="0"/>
                <a:t>.</a:t>
              </a:r>
            </a:p>
            <a:p>
              <a:r>
                <a:rPr lang="en-US" sz="200" dirty="0"/>
                <a:t>    :param size, int, tuple: The number of random samples to generate. If an integer,</a:t>
              </a:r>
            </a:p>
            <a:p>
              <a:r>
                <a:rPr lang="en-US" sz="200" dirty="0"/>
                <a:t>        then generate `size` number of samples. If a tuple, (</a:t>
              </a:r>
              <a:r>
                <a:rPr lang="en-US" sz="200" dirty="0" err="1"/>
                <a:t>nX</a:t>
              </a:r>
              <a:r>
                <a:rPr lang="en-US" sz="200" dirty="0"/>
                <a:t>, </a:t>
              </a:r>
              <a:r>
                <a:rPr lang="en-US" sz="200" dirty="0" err="1"/>
                <a:t>nNull</a:t>
              </a:r>
              <a:r>
                <a:rPr lang="en-US" sz="200" dirty="0"/>
                <a:t>), generate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nNull</a:t>
              </a:r>
              <a:r>
                <a:rPr lang="en-US" sz="200" dirty="0"/>
                <a:t> replicas in the space of the variables not shared between the two</a:t>
              </a:r>
            </a:p>
            <a:p>
              <a:r>
                <a:rPr lang="en-US" sz="200" dirty="0"/>
                <a:t>        models.</a:t>
              </a:r>
            </a:p>
            <a:p>
              <a:r>
                <a:rPr lang="en-US" sz="200" dirty="0"/>
                <a:t>    :param domain, str: How the matched domains are to be combined. Acceptable values</a:t>
              </a:r>
            </a:p>
            <a:p>
              <a:r>
                <a:rPr lang="en-US" sz="200" dirty="0"/>
                <a:t>        are:</a:t>
              </a:r>
            </a:p>
            <a:p>
              <a:r>
                <a:rPr lang="en-US" sz="200" dirty="0"/>
                <a:t>            "union"           domain = min(min A, min B), max(max A, max B))</a:t>
              </a:r>
            </a:p>
            <a:p>
              <a:r>
                <a:rPr lang="en-US" sz="200" dirty="0"/>
                <a:t>            "intersection"    domain = max(min A, min B), min(max A, max B))</a:t>
              </a:r>
            </a:p>
            <a:p>
              <a:r>
                <a:rPr lang="en-US" sz="200" dirty="0"/>
                <a:t>    :returns: List of features, (X_A, X_B)</a:t>
              </a:r>
            </a:p>
            <a:p>
              <a:r>
                <a:rPr lang="en-US" sz="200" dirty="0"/>
                <a:t>    :</a:t>
              </a:r>
              <a:r>
                <a:rPr lang="en-US" sz="200" dirty="0" err="1"/>
                <a:t>rtype</a:t>
              </a:r>
              <a:r>
                <a:rPr lang="en-US" sz="200" dirty="0"/>
                <a:t>: list of tuples</a:t>
              </a:r>
            </a:p>
            <a:p>
              <a:r>
                <a:rPr lang="en-US" sz="200" dirty="0"/>
                <a:t>    """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dfA</a:t>
              </a:r>
              <a:r>
                <a:rPr lang="en-US" sz="200" dirty="0"/>
                <a:t> = </a:t>
              </a:r>
              <a:r>
                <a:rPr lang="en-US" sz="200" dirty="0" err="1"/>
                <a:t>pd.DataFrame</a:t>
              </a:r>
              <a:r>
                <a:rPr lang="en-US" sz="200" dirty="0"/>
                <a:t>(</a:t>
              </a:r>
              <a:r>
                <a:rPr lang="en-US" sz="200" dirty="0" err="1"/>
                <a:t>modelA</a:t>
              </a:r>
              <a:r>
                <a:rPr lang="en-US" sz="200" dirty="0"/>
                <a:t>._X, columns=</a:t>
              </a:r>
              <a:r>
                <a:rPr lang="en-US" sz="200" dirty="0" err="1"/>
                <a:t>modelA.labels</a:t>
              </a:r>
              <a:r>
                <a:rPr lang="en-US" sz="200" dirty="0"/>
                <a:t>["input"])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dfB</a:t>
              </a:r>
              <a:r>
                <a:rPr lang="en-US" sz="200" dirty="0"/>
                <a:t> = </a:t>
              </a:r>
              <a:r>
                <a:rPr lang="en-US" sz="200" dirty="0" err="1"/>
                <a:t>pd.DataFrame</a:t>
              </a:r>
              <a:r>
                <a:rPr lang="en-US" sz="200" dirty="0"/>
                <a:t>(</a:t>
              </a:r>
              <a:r>
                <a:rPr lang="en-US" sz="200" dirty="0" err="1"/>
                <a:t>modelB</a:t>
              </a:r>
              <a:r>
                <a:rPr lang="en-US" sz="200" dirty="0"/>
                <a:t>._X, columns=</a:t>
              </a:r>
              <a:r>
                <a:rPr lang="en-US" sz="200" dirty="0" err="1"/>
                <a:t>modelB.labels</a:t>
              </a:r>
              <a:r>
                <a:rPr lang="en-US" sz="200" dirty="0"/>
                <a:t>["input"])</a:t>
              </a:r>
            </a:p>
            <a:p>
              <a:r>
                <a:rPr lang="en-US" sz="200" dirty="0"/>
                <a:t>    # row and col are defined by the degree of coincidence between</a:t>
              </a:r>
            </a:p>
            <a:p>
              <a:r>
                <a:rPr lang="en-US" sz="200" dirty="0"/>
                <a:t>    # model A, model B and the selection matrix index and columns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setA</a:t>
              </a:r>
              <a:r>
                <a:rPr lang="en-US" sz="200" dirty="0"/>
                <a:t> = set(</a:t>
              </a:r>
              <a:r>
                <a:rPr lang="en-US" sz="200" dirty="0" err="1"/>
                <a:t>dfA.columns.to_list</a:t>
              </a:r>
              <a:r>
                <a:rPr lang="en-US" sz="200" dirty="0"/>
                <a:t>())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setB</a:t>
              </a:r>
              <a:r>
                <a:rPr lang="en-US" sz="200" dirty="0"/>
                <a:t> = set(</a:t>
              </a:r>
              <a:r>
                <a:rPr lang="en-US" sz="200" dirty="0" err="1"/>
                <a:t>dfB.columns.to_list</a:t>
              </a:r>
              <a:r>
                <a:rPr lang="en-US" sz="200" dirty="0"/>
                <a:t>())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rowSet</a:t>
              </a:r>
              <a:r>
                <a:rPr lang="en-US" sz="200" dirty="0"/>
                <a:t> = set(</a:t>
              </a:r>
              <a:r>
                <a:rPr lang="en-US" sz="200" dirty="0" err="1"/>
                <a:t>selection.index</a:t>
              </a:r>
              <a:r>
                <a:rPr lang="en-US" sz="200" dirty="0"/>
                <a:t>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colSet</a:t>
              </a:r>
              <a:r>
                <a:rPr lang="en-US" sz="200" dirty="0"/>
                <a:t> = set(</a:t>
              </a:r>
              <a:r>
                <a:rPr lang="en-US" sz="200" dirty="0" err="1"/>
                <a:t>selection.columns.to_list</a:t>
              </a:r>
              <a:r>
                <a:rPr lang="en-US" sz="200" dirty="0"/>
                <a:t>())</a:t>
              </a:r>
            </a:p>
            <a:p>
              <a:r>
                <a:rPr lang="en-US" sz="200" dirty="0"/>
                <a:t>    if ((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setA.intersection</a:t>
              </a:r>
              <a:r>
                <a:rPr lang="en-US" sz="200" dirty="0"/>
                <a:t>(</a:t>
              </a:r>
              <a:r>
                <a:rPr lang="en-US" sz="200" dirty="0" err="1"/>
                <a:t>rowSet</a:t>
              </a:r>
              <a:r>
                <a:rPr lang="en-US" sz="200" dirty="0"/>
                <a:t>)) &gt; 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setA.intersection</a:t>
              </a:r>
              <a:r>
                <a:rPr lang="en-US" sz="200" dirty="0"/>
                <a:t>(</a:t>
              </a:r>
              <a:r>
                <a:rPr lang="en-US" sz="200" dirty="0" err="1"/>
                <a:t>colSet</a:t>
              </a:r>
              <a:r>
                <a:rPr lang="en-US" sz="200" dirty="0"/>
                <a:t>))) and</a:t>
              </a:r>
            </a:p>
            <a:p>
              <a:r>
                <a:rPr lang="en-US" sz="200" dirty="0"/>
                <a:t>        (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setB.intersection</a:t>
              </a:r>
              <a:r>
                <a:rPr lang="en-US" sz="200" dirty="0"/>
                <a:t>(</a:t>
              </a:r>
              <a:r>
                <a:rPr lang="en-US" sz="200" dirty="0" err="1"/>
                <a:t>rowSet</a:t>
              </a:r>
              <a:r>
                <a:rPr lang="en-US" sz="200" dirty="0"/>
                <a:t>)) &lt; 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setB.intersection</a:t>
              </a:r>
              <a:r>
                <a:rPr lang="en-US" sz="200" dirty="0"/>
                <a:t>(</a:t>
              </a:r>
              <a:r>
                <a:rPr lang="en-US" sz="200" dirty="0" err="1"/>
                <a:t>colSet</a:t>
              </a:r>
              <a:r>
                <a:rPr lang="en-US" sz="200" dirty="0"/>
                <a:t>)))):</a:t>
              </a:r>
            </a:p>
            <a:p>
              <a:r>
                <a:rPr lang="en-US" sz="200" dirty="0"/>
                <a:t>        row, col = </a:t>
              </a:r>
              <a:r>
                <a:rPr lang="en-US" sz="200" dirty="0" err="1"/>
                <a:t>dfA</a:t>
              </a:r>
              <a:r>
                <a:rPr lang="en-US" sz="200" dirty="0"/>
                <a:t>, </a:t>
              </a:r>
              <a:r>
                <a:rPr lang="en-US" sz="200" dirty="0" err="1"/>
                <a:t>dfB</a:t>
              </a:r>
              <a:endParaRPr lang="en-US" sz="200" dirty="0"/>
            </a:p>
            <a:p>
              <a:r>
                <a:rPr lang="en-US" sz="200" dirty="0"/>
                <a:t>    </a:t>
              </a:r>
              <a:r>
                <a:rPr lang="en-US" sz="200" dirty="0" err="1"/>
                <a:t>elif</a:t>
              </a:r>
              <a:r>
                <a:rPr lang="en-US" sz="200" dirty="0"/>
                <a:t> ((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setA.intersection</a:t>
              </a:r>
              <a:r>
                <a:rPr lang="en-US" sz="200" dirty="0"/>
                <a:t>(</a:t>
              </a:r>
              <a:r>
                <a:rPr lang="en-US" sz="200" dirty="0" err="1"/>
                <a:t>rowSet</a:t>
              </a:r>
              <a:r>
                <a:rPr lang="en-US" sz="200" dirty="0"/>
                <a:t>)) &lt; 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setA.intersection</a:t>
              </a:r>
              <a:r>
                <a:rPr lang="en-US" sz="200" dirty="0"/>
                <a:t>(</a:t>
              </a:r>
              <a:r>
                <a:rPr lang="en-US" sz="200" dirty="0" err="1"/>
                <a:t>colSet</a:t>
              </a:r>
              <a:r>
                <a:rPr lang="en-US" sz="200" dirty="0"/>
                <a:t>))) and</a:t>
              </a:r>
            </a:p>
            <a:p>
              <a:r>
                <a:rPr lang="en-US" sz="200" dirty="0"/>
                <a:t>          (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setB.intersection</a:t>
              </a:r>
              <a:r>
                <a:rPr lang="en-US" sz="200" dirty="0"/>
                <a:t>(</a:t>
              </a:r>
              <a:r>
                <a:rPr lang="en-US" sz="200" dirty="0" err="1"/>
                <a:t>rowSet</a:t>
              </a:r>
              <a:r>
                <a:rPr lang="en-US" sz="200" dirty="0"/>
                <a:t>)) &gt; </a:t>
              </a:r>
              <a:r>
                <a:rPr lang="en-US" sz="200" dirty="0" err="1"/>
                <a:t>len</a:t>
              </a:r>
              <a:r>
                <a:rPr lang="en-US" sz="200" dirty="0"/>
                <a:t>(</a:t>
              </a:r>
              <a:r>
                <a:rPr lang="en-US" sz="200" dirty="0" err="1"/>
                <a:t>setB.intersection</a:t>
              </a:r>
              <a:r>
                <a:rPr lang="en-US" sz="200" dirty="0"/>
                <a:t>(</a:t>
              </a:r>
              <a:r>
                <a:rPr lang="en-US" sz="200" dirty="0" err="1"/>
                <a:t>colSet</a:t>
              </a:r>
              <a:r>
                <a:rPr lang="en-US" sz="200" dirty="0"/>
                <a:t>)))):</a:t>
              </a:r>
            </a:p>
            <a:p>
              <a:r>
                <a:rPr lang="en-US" sz="200" dirty="0"/>
                <a:t>        row, col = </a:t>
              </a:r>
              <a:r>
                <a:rPr lang="en-US" sz="200" dirty="0" err="1"/>
                <a:t>dfB</a:t>
              </a:r>
              <a:r>
                <a:rPr lang="en-US" sz="200" dirty="0"/>
                <a:t>, </a:t>
              </a:r>
              <a:r>
                <a:rPr lang="en-US" sz="200" dirty="0" err="1"/>
                <a:t>dfA</a:t>
              </a:r>
              <a:endParaRPr lang="en-US" sz="200" dirty="0"/>
            </a:p>
            <a:p>
              <a:r>
                <a:rPr lang="en-US" sz="200" dirty="0"/>
                <a:t>    else:</a:t>
              </a:r>
            </a:p>
            <a:p>
              <a:r>
                <a:rPr lang="en-US" sz="200" dirty="0"/>
                <a:t>        raise </a:t>
              </a:r>
              <a:r>
                <a:rPr lang="en-US" sz="200" dirty="0" err="1"/>
                <a:t>ValueError</a:t>
              </a:r>
              <a:r>
                <a:rPr lang="en-US" sz="200" dirty="0"/>
                <a:t>("The selection matrix does not appear to map the two models.")</a:t>
              </a:r>
            </a:p>
            <a:p>
              <a:r>
                <a:rPr lang="en-US" sz="200" dirty="0"/>
                <a:t>    # define domain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indexMap</a:t>
              </a:r>
              <a:r>
                <a:rPr lang="en-US" sz="200" dirty="0"/>
                <a:t> = [(</a:t>
              </a:r>
              <a:r>
                <a:rPr lang="en-US" sz="200" dirty="0" err="1"/>
                <a:t>selection.index</a:t>
              </a:r>
              <a:r>
                <a:rPr lang="en-US" sz="200" dirty="0"/>
                <a:t>[</a:t>
              </a:r>
              <a:r>
                <a:rPr lang="en-US" sz="200" dirty="0" err="1"/>
                <a:t>i</a:t>
              </a:r>
              <a:r>
                <a:rPr lang="en-US" sz="200" dirty="0"/>
                <a:t>], </a:t>
              </a:r>
              <a:r>
                <a:rPr lang="en-US" sz="200" dirty="0" err="1"/>
                <a:t>selection.columns</a:t>
              </a:r>
              <a:r>
                <a:rPr lang="en-US" sz="200" dirty="0"/>
                <a:t>[j]) for </a:t>
              </a:r>
              <a:r>
                <a:rPr lang="en-US" sz="200" dirty="0" err="1"/>
                <a:t>i</a:t>
              </a:r>
              <a:r>
                <a:rPr lang="en-US" sz="200" dirty="0"/>
                <a:t>, j in zip(*</a:t>
              </a:r>
              <a:r>
                <a:rPr lang="en-US" sz="200" dirty="0" err="1"/>
                <a:t>np.where</a:t>
              </a:r>
              <a:r>
                <a:rPr lang="en-US" sz="200" dirty="0"/>
                <a:t>(selection))]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rowMin</a:t>
              </a:r>
              <a:r>
                <a:rPr lang="en-US" sz="200" dirty="0"/>
                <a:t>, </a:t>
              </a:r>
              <a:r>
                <a:rPr lang="en-US" sz="200" dirty="0" err="1"/>
                <a:t>rowMax</a:t>
              </a:r>
              <a:r>
                <a:rPr lang="en-US" sz="200" dirty="0"/>
                <a:t> = </a:t>
              </a:r>
              <a:r>
                <a:rPr lang="en-US" sz="200" dirty="0" err="1"/>
                <a:t>row.min</a:t>
              </a:r>
              <a:r>
                <a:rPr lang="en-US" sz="200" dirty="0"/>
                <a:t>(axis=0, </a:t>
              </a:r>
              <a:r>
                <a:rPr lang="en-US" sz="200" dirty="0" err="1"/>
                <a:t>skipna</a:t>
              </a:r>
              <a:r>
                <a:rPr lang="en-US" sz="200" dirty="0"/>
                <a:t>=True), </a:t>
              </a:r>
              <a:r>
                <a:rPr lang="en-US" sz="200" dirty="0" err="1"/>
                <a:t>row.max</a:t>
              </a:r>
              <a:r>
                <a:rPr lang="en-US" sz="200" dirty="0"/>
                <a:t>(axis=0, </a:t>
              </a:r>
              <a:r>
                <a:rPr lang="en-US" sz="200" dirty="0" err="1"/>
                <a:t>skipna</a:t>
              </a:r>
              <a:r>
                <a:rPr lang="en-US" sz="200" dirty="0"/>
                <a:t>=True)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colMin</a:t>
              </a:r>
              <a:r>
                <a:rPr lang="en-US" sz="200" dirty="0"/>
                <a:t>, </a:t>
              </a:r>
              <a:r>
                <a:rPr lang="en-US" sz="200" dirty="0" err="1"/>
                <a:t>colMax</a:t>
              </a:r>
              <a:r>
                <a:rPr lang="en-US" sz="200" dirty="0"/>
                <a:t> = </a:t>
              </a:r>
              <a:r>
                <a:rPr lang="en-US" sz="200" dirty="0" err="1"/>
                <a:t>col.min</a:t>
              </a:r>
              <a:r>
                <a:rPr lang="en-US" sz="200" dirty="0"/>
                <a:t>(axis=0, </a:t>
              </a:r>
              <a:r>
                <a:rPr lang="en-US" sz="200" dirty="0" err="1"/>
                <a:t>skipna</a:t>
              </a:r>
              <a:r>
                <a:rPr lang="en-US" sz="200" dirty="0"/>
                <a:t>=True), </a:t>
              </a:r>
              <a:r>
                <a:rPr lang="en-US" sz="200" dirty="0" err="1"/>
                <a:t>col.max</a:t>
              </a:r>
              <a:r>
                <a:rPr lang="en-US" sz="200" dirty="0"/>
                <a:t>(axis=0, </a:t>
              </a:r>
              <a:r>
                <a:rPr lang="en-US" sz="200" dirty="0" err="1"/>
                <a:t>skipna</a:t>
              </a:r>
              <a:r>
                <a:rPr lang="en-US" sz="200" dirty="0"/>
                <a:t>=True)</a:t>
              </a:r>
            </a:p>
            <a:p>
              <a:r>
                <a:rPr lang="en-US" sz="200" dirty="0"/>
                <a:t>    if </a:t>
              </a:r>
              <a:r>
                <a:rPr lang="en-US" sz="200" dirty="0" err="1"/>
                <a:t>domain.lower</a:t>
              </a:r>
              <a:r>
                <a:rPr lang="en-US" sz="200" dirty="0"/>
                <a:t>() == "union":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intersectionMin</a:t>
              </a:r>
              <a:r>
                <a:rPr lang="en-US" sz="200" dirty="0"/>
                <a:t> = </a:t>
              </a:r>
              <a:r>
                <a:rPr lang="en-US" sz="200" dirty="0" err="1"/>
                <a:t>pd.Series</a:t>
              </a:r>
              <a:r>
                <a:rPr lang="en-US" sz="200" dirty="0"/>
                <a:t>({key: min(</a:t>
              </a:r>
              <a:r>
                <a:rPr lang="en-US" sz="200" dirty="0" err="1"/>
                <a:t>rowMin</a:t>
              </a:r>
              <a:r>
                <a:rPr lang="en-US" sz="200" dirty="0"/>
                <a:t>[</a:t>
              </a:r>
              <a:r>
                <a:rPr lang="en-US" sz="200" dirty="0" err="1"/>
                <a:t>ik</a:t>
              </a:r>
              <a:r>
                <a:rPr lang="en-US" sz="200" dirty="0"/>
                <a:t>], </a:t>
              </a:r>
              <a:r>
                <a:rPr lang="en-US" sz="200" dirty="0" err="1"/>
                <a:t>colMin</a:t>
              </a:r>
              <a:r>
                <a:rPr lang="en-US" sz="200" dirty="0"/>
                <a:t>[</a:t>
              </a:r>
              <a:r>
                <a:rPr lang="en-US" sz="200" dirty="0" err="1"/>
                <a:t>jk</a:t>
              </a:r>
              <a:r>
                <a:rPr lang="en-US" sz="200" dirty="0"/>
                <a:t>])</a:t>
              </a:r>
            </a:p>
            <a:p>
              <a:r>
                <a:rPr lang="en-US" sz="200" dirty="0"/>
                <a:t>                             for 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 in </a:t>
              </a:r>
              <a:r>
                <a:rPr lang="en-US" sz="200" dirty="0" err="1"/>
                <a:t>indexMap</a:t>
              </a:r>
              <a:endParaRPr lang="en-US" sz="200" dirty="0"/>
            </a:p>
            <a:p>
              <a:r>
                <a:rPr lang="en-US" sz="200" dirty="0"/>
                <a:t>                             for key in (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)})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intersectionMax</a:t>
              </a:r>
              <a:r>
                <a:rPr lang="en-US" sz="200" dirty="0"/>
                <a:t> = </a:t>
              </a:r>
              <a:r>
                <a:rPr lang="en-US" sz="200" dirty="0" err="1"/>
                <a:t>pd.Series</a:t>
              </a:r>
              <a:r>
                <a:rPr lang="en-US" sz="200" dirty="0"/>
                <a:t>({key: max(</a:t>
              </a:r>
              <a:r>
                <a:rPr lang="en-US" sz="200" dirty="0" err="1"/>
                <a:t>rowMax</a:t>
              </a:r>
              <a:r>
                <a:rPr lang="en-US" sz="200" dirty="0"/>
                <a:t>[</a:t>
              </a:r>
              <a:r>
                <a:rPr lang="en-US" sz="200" dirty="0" err="1"/>
                <a:t>ik</a:t>
              </a:r>
              <a:r>
                <a:rPr lang="en-US" sz="200" dirty="0"/>
                <a:t>], </a:t>
              </a:r>
              <a:r>
                <a:rPr lang="en-US" sz="200" dirty="0" err="1"/>
                <a:t>colMax</a:t>
              </a:r>
              <a:r>
                <a:rPr lang="en-US" sz="200" dirty="0"/>
                <a:t>[</a:t>
              </a:r>
              <a:r>
                <a:rPr lang="en-US" sz="200" dirty="0" err="1"/>
                <a:t>jk</a:t>
              </a:r>
              <a:r>
                <a:rPr lang="en-US" sz="200" dirty="0"/>
                <a:t>])</a:t>
              </a:r>
            </a:p>
            <a:p>
              <a:r>
                <a:rPr lang="en-US" sz="200" dirty="0"/>
                <a:t>                             for 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 in </a:t>
              </a:r>
              <a:r>
                <a:rPr lang="en-US" sz="200" dirty="0" err="1"/>
                <a:t>indexMap</a:t>
              </a:r>
              <a:endParaRPr lang="en-US" sz="200" dirty="0"/>
            </a:p>
            <a:p>
              <a:r>
                <a:rPr lang="en-US" sz="200" dirty="0"/>
                <a:t>                             for key in (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)})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elif</a:t>
              </a:r>
              <a:r>
                <a:rPr lang="en-US" sz="200" dirty="0"/>
                <a:t> </a:t>
              </a:r>
              <a:r>
                <a:rPr lang="en-US" sz="200" dirty="0" err="1"/>
                <a:t>domain.lower</a:t>
              </a:r>
              <a:r>
                <a:rPr lang="en-US" sz="200" dirty="0"/>
                <a:t>() == "intersection":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intersectionMin</a:t>
              </a:r>
              <a:r>
                <a:rPr lang="en-US" sz="200" dirty="0"/>
                <a:t> = </a:t>
              </a:r>
              <a:r>
                <a:rPr lang="en-US" sz="200" dirty="0" err="1"/>
                <a:t>pd.Series</a:t>
              </a:r>
              <a:r>
                <a:rPr lang="en-US" sz="200" dirty="0"/>
                <a:t>({key: max(</a:t>
              </a:r>
              <a:r>
                <a:rPr lang="en-US" sz="200" dirty="0" err="1"/>
                <a:t>rowMin</a:t>
              </a:r>
              <a:r>
                <a:rPr lang="en-US" sz="200" dirty="0"/>
                <a:t>[</a:t>
              </a:r>
              <a:r>
                <a:rPr lang="en-US" sz="200" dirty="0" err="1"/>
                <a:t>ik</a:t>
              </a:r>
              <a:r>
                <a:rPr lang="en-US" sz="200" dirty="0"/>
                <a:t>], </a:t>
              </a:r>
              <a:r>
                <a:rPr lang="en-US" sz="200" dirty="0" err="1"/>
                <a:t>colMin</a:t>
              </a:r>
              <a:r>
                <a:rPr lang="en-US" sz="200" dirty="0"/>
                <a:t>[</a:t>
              </a:r>
              <a:r>
                <a:rPr lang="en-US" sz="200" dirty="0" err="1"/>
                <a:t>jk</a:t>
              </a:r>
              <a:r>
                <a:rPr lang="en-US" sz="200" dirty="0"/>
                <a:t>])</a:t>
              </a:r>
            </a:p>
            <a:p>
              <a:r>
                <a:rPr lang="en-US" sz="200" dirty="0"/>
                <a:t>                             for 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 in </a:t>
              </a:r>
              <a:r>
                <a:rPr lang="en-US" sz="200" dirty="0" err="1"/>
                <a:t>indexMap</a:t>
              </a:r>
              <a:endParaRPr lang="en-US" sz="200" dirty="0"/>
            </a:p>
            <a:p>
              <a:r>
                <a:rPr lang="en-US" sz="200" dirty="0"/>
                <a:t>                             for key in (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)})</a:t>
              </a:r>
            </a:p>
            <a:p>
              <a:r>
                <a:rPr lang="en-US" sz="200" dirty="0"/>
                <a:t>        </a:t>
              </a:r>
              <a:r>
                <a:rPr lang="en-US" sz="200" dirty="0" err="1"/>
                <a:t>intersectionMax</a:t>
              </a:r>
              <a:r>
                <a:rPr lang="en-US" sz="200" dirty="0"/>
                <a:t> = </a:t>
              </a:r>
              <a:r>
                <a:rPr lang="en-US" sz="200" dirty="0" err="1"/>
                <a:t>pd.Series</a:t>
              </a:r>
              <a:r>
                <a:rPr lang="en-US" sz="200" dirty="0"/>
                <a:t>({key: min(</a:t>
              </a:r>
              <a:r>
                <a:rPr lang="en-US" sz="200" dirty="0" err="1"/>
                <a:t>rowMax</a:t>
              </a:r>
              <a:r>
                <a:rPr lang="en-US" sz="200" dirty="0"/>
                <a:t>[</a:t>
              </a:r>
              <a:r>
                <a:rPr lang="en-US" sz="200" dirty="0" err="1"/>
                <a:t>ik</a:t>
              </a:r>
              <a:r>
                <a:rPr lang="en-US" sz="200" dirty="0"/>
                <a:t>], </a:t>
              </a:r>
              <a:r>
                <a:rPr lang="en-US" sz="200" dirty="0" err="1"/>
                <a:t>colMax</a:t>
              </a:r>
              <a:r>
                <a:rPr lang="en-US" sz="200" dirty="0"/>
                <a:t>[</a:t>
              </a:r>
              <a:r>
                <a:rPr lang="en-US" sz="200" dirty="0" err="1"/>
                <a:t>jk</a:t>
              </a:r>
              <a:r>
                <a:rPr lang="en-US" sz="200" dirty="0"/>
                <a:t>])</a:t>
              </a:r>
            </a:p>
            <a:p>
              <a:r>
                <a:rPr lang="en-US" sz="200" dirty="0"/>
                <a:t>                             for 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 in </a:t>
              </a:r>
              <a:r>
                <a:rPr lang="en-US" sz="200" dirty="0" err="1"/>
                <a:t>indexMap</a:t>
              </a:r>
              <a:endParaRPr lang="en-US" sz="200" dirty="0"/>
            </a:p>
            <a:p>
              <a:r>
                <a:rPr lang="en-US" sz="200" dirty="0"/>
                <a:t>                             for key in (</a:t>
              </a:r>
              <a:r>
                <a:rPr lang="en-US" sz="200" dirty="0" err="1"/>
                <a:t>ik</a:t>
              </a:r>
              <a:r>
                <a:rPr lang="en-US" sz="200" dirty="0"/>
                <a:t>, </a:t>
              </a:r>
              <a:r>
                <a:rPr lang="en-US" sz="200" dirty="0" err="1"/>
                <a:t>jk</a:t>
              </a:r>
              <a:r>
                <a:rPr lang="en-US" sz="200" dirty="0"/>
                <a:t>)})</a:t>
              </a:r>
            </a:p>
            <a:p>
              <a:r>
                <a:rPr lang="en-US" sz="200" dirty="0"/>
                <a:t>    else:</a:t>
              </a:r>
            </a:p>
            <a:p>
              <a:r>
                <a:rPr lang="en-US" sz="200" dirty="0"/>
                <a:t>        raise </a:t>
              </a:r>
              <a:r>
                <a:rPr lang="en-US" sz="200" dirty="0" err="1"/>
                <a:t>ValueError</a:t>
              </a:r>
              <a:r>
                <a:rPr lang="en-US" sz="200" dirty="0"/>
                <a:t>("Choose 'union' or 'intersection' to define "</a:t>
              </a:r>
            </a:p>
            <a:p>
              <a:r>
                <a:rPr lang="en-US" sz="200" dirty="0"/>
                <a:t>                         "the domain of matching features.")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rowMin</a:t>
              </a:r>
              <a:r>
                <a:rPr lang="en-US" sz="200" dirty="0"/>
                <a:t> = </a:t>
              </a:r>
              <a:r>
                <a:rPr lang="en-US" sz="200" dirty="0" err="1"/>
                <a:t>rowMin</a:t>
              </a:r>
              <a:r>
                <a:rPr lang="en-US" sz="200" dirty="0"/>
                <a:t>[[name for name in </a:t>
              </a:r>
              <a:r>
                <a:rPr lang="en-US" sz="200" dirty="0" err="1"/>
                <a:t>rowMin.index</a:t>
              </a:r>
              <a:r>
                <a:rPr lang="en-US" sz="200" dirty="0"/>
                <a:t> if (name not in </a:t>
              </a:r>
              <a:r>
                <a:rPr lang="en-US" sz="200" dirty="0" err="1"/>
                <a:t>intersectionMin.index</a:t>
              </a:r>
              <a:r>
                <a:rPr lang="en-US" sz="200" dirty="0"/>
                <a:t>)]]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rowMax</a:t>
              </a:r>
              <a:r>
                <a:rPr lang="en-US" sz="200" dirty="0"/>
                <a:t> = </a:t>
              </a:r>
              <a:r>
                <a:rPr lang="en-US" sz="200" dirty="0" err="1"/>
                <a:t>rowMax</a:t>
              </a:r>
              <a:r>
                <a:rPr lang="en-US" sz="200" dirty="0"/>
                <a:t>[[name for name in </a:t>
              </a:r>
              <a:r>
                <a:rPr lang="en-US" sz="200" dirty="0" err="1"/>
                <a:t>rowMax.index</a:t>
              </a:r>
              <a:r>
                <a:rPr lang="en-US" sz="200" dirty="0"/>
                <a:t> if (name not in </a:t>
              </a:r>
              <a:r>
                <a:rPr lang="en-US" sz="200" dirty="0" err="1"/>
                <a:t>intersectionMax.index</a:t>
              </a:r>
              <a:r>
                <a:rPr lang="en-US" sz="200" dirty="0"/>
                <a:t>)]]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colMin</a:t>
              </a:r>
              <a:r>
                <a:rPr lang="en-US" sz="200" dirty="0"/>
                <a:t> = </a:t>
              </a:r>
              <a:r>
                <a:rPr lang="en-US" sz="200" dirty="0" err="1"/>
                <a:t>colMin</a:t>
              </a:r>
              <a:r>
                <a:rPr lang="en-US" sz="200" dirty="0"/>
                <a:t>[[name for name in </a:t>
              </a:r>
              <a:r>
                <a:rPr lang="en-US" sz="200" dirty="0" err="1"/>
                <a:t>colMin.index</a:t>
              </a:r>
              <a:r>
                <a:rPr lang="en-US" sz="200" dirty="0"/>
                <a:t> if (name not in </a:t>
              </a:r>
              <a:r>
                <a:rPr lang="en-US" sz="200" dirty="0" err="1"/>
                <a:t>intersectionMin.index</a:t>
              </a:r>
              <a:r>
                <a:rPr lang="en-US" sz="200" dirty="0"/>
                <a:t>)]]</a:t>
              </a:r>
            </a:p>
            <a:p>
              <a:r>
                <a:rPr lang="en-US" sz="200" dirty="0"/>
                <a:t>    </a:t>
              </a:r>
              <a:r>
                <a:rPr lang="en-US" sz="200" dirty="0" err="1"/>
                <a:t>colMax</a:t>
              </a:r>
              <a:r>
                <a:rPr lang="en-US" sz="200" dirty="0"/>
                <a:t> = </a:t>
              </a:r>
              <a:r>
                <a:rPr lang="en-US" sz="200" dirty="0" err="1"/>
                <a:t>colMax</a:t>
              </a:r>
              <a:r>
                <a:rPr lang="en-US" sz="200" dirty="0"/>
                <a:t>[[name for name in </a:t>
              </a:r>
              <a:r>
                <a:rPr lang="en-US" sz="200" dirty="0" err="1"/>
                <a:t>colMax.index</a:t>
              </a:r>
              <a:r>
                <a:rPr lang="en-US" sz="200" dirty="0"/>
                <a:t> if (name not in </a:t>
              </a:r>
              <a:r>
                <a:rPr lang="en-US" sz="200" dirty="0" err="1"/>
                <a:t>intersectionMax.index</a:t>
              </a:r>
              <a:r>
                <a:rPr lang="en-US" sz="200" dirty="0"/>
                <a:t>)]]</a:t>
              </a:r>
            </a:p>
            <a:p>
              <a:r>
                <a:rPr lang="en-US" sz="200" dirty="0"/>
                <a:t>    # sample row</a:t>
              </a:r>
            </a:p>
            <a:p>
              <a:r>
                <a:rPr lang="en-US" sz="200" dirty="0"/>
                <a:t>    # sample column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In[398]: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 err="1"/>
                <a:t>modelA</a:t>
              </a:r>
              <a:r>
                <a:rPr lang="en-US" sz="200" dirty="0"/>
                <a:t> = list(</a:t>
              </a:r>
              <a:r>
                <a:rPr lang="en-US" sz="200" dirty="0" err="1"/>
                <a:t>experimentalModels.values</a:t>
              </a:r>
              <a:r>
                <a:rPr lang="en-US" sz="200" dirty="0"/>
                <a:t>())[0]</a:t>
              </a:r>
            </a:p>
            <a:p>
              <a:r>
                <a:rPr lang="en-US" sz="200" dirty="0" err="1"/>
                <a:t>modelB</a:t>
              </a:r>
              <a:r>
                <a:rPr lang="en-US" sz="200" dirty="0"/>
                <a:t> = list(</a:t>
              </a:r>
              <a:r>
                <a:rPr lang="en-US" sz="200" dirty="0" err="1"/>
                <a:t>simulationModels.values</a:t>
              </a:r>
              <a:r>
                <a:rPr lang="en-US" sz="200" dirty="0"/>
                <a:t>())[0]</a:t>
              </a:r>
            </a:p>
            <a:p>
              <a:endParaRPr lang="en-US" sz="200" dirty="0"/>
            </a:p>
            <a:p>
              <a:r>
                <a:rPr lang="en-US" sz="200" dirty="0"/>
                <a:t>lo, hi = </a:t>
              </a:r>
              <a:r>
                <a:rPr lang="en-US" sz="200" dirty="0" err="1"/>
                <a:t>random_sample</a:t>
              </a:r>
              <a:r>
                <a:rPr lang="en-US" sz="200" dirty="0"/>
                <a:t>(</a:t>
              </a:r>
              <a:r>
                <a:rPr lang="en-US" sz="200" dirty="0" err="1"/>
                <a:t>modelA</a:t>
              </a:r>
              <a:r>
                <a:rPr lang="en-US" sz="200" dirty="0"/>
                <a:t>, </a:t>
              </a:r>
              <a:r>
                <a:rPr lang="en-US" sz="200" dirty="0" err="1"/>
                <a:t>modelB</a:t>
              </a:r>
              <a:r>
                <a:rPr lang="en-US" sz="200" dirty="0"/>
                <a:t>, </a:t>
              </a:r>
              <a:r>
                <a:rPr lang="en-US" sz="200" dirty="0" err="1"/>
                <a:t>selectionMatrix</a:t>
              </a:r>
              <a:r>
                <a:rPr lang="en-US" sz="200" dirty="0"/>
                <a:t>)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In[425]: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df = </a:t>
              </a:r>
              <a:r>
                <a:rPr lang="en-US" sz="200" dirty="0" err="1"/>
                <a:t>pd.DataFrame</a:t>
              </a:r>
              <a:r>
                <a:rPr lang="en-US" sz="200" dirty="0"/>
                <a:t>({'a': range(5), 'b': range(5), 'c': range(5)}, index=['u', 'v', 'w', 'x', 'y'])</a:t>
              </a:r>
            </a:p>
            <a:p>
              <a:r>
                <a:rPr lang="en-US" sz="200" dirty="0"/>
                <a:t>df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In[428]: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df['a']['x']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In[420]: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 err="1"/>
                <a:t>s.index</a:t>
              </a:r>
              <a:endParaRPr lang="en-US" sz="200" dirty="0"/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In[412]: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s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r>
                <a:rPr lang="en-US" sz="200" dirty="0"/>
                <a:t># In[ ]:</a:t>
              </a:r>
            </a:p>
            <a:p>
              <a:endParaRPr lang="en-US" sz="200" dirty="0"/>
            </a:p>
            <a:p>
              <a:endParaRPr lang="en-US" sz="200" dirty="0"/>
            </a:p>
            <a:p>
              <a:endParaRPr lang="en-US" sz="200" dirty="0"/>
            </a:p>
            <a:p>
              <a:endParaRPr lang="en-US" sz="200" dirty="0"/>
            </a:p>
            <a:p>
              <a:endParaRPr lang="en-US" sz="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B7DE-9898-934B-8174-737A247EE025}"/>
              </a:ext>
            </a:extLst>
          </p:cNvPr>
          <p:cNvSpPr/>
          <p:nvPr/>
        </p:nvSpPr>
        <p:spPr>
          <a:xfrm>
            <a:off x="6154908" y="1512453"/>
            <a:ext cx="1218891" cy="2341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8B7AB8-6FC0-CF4C-ADDB-77A9137179FE}"/>
              </a:ext>
            </a:extLst>
          </p:cNvPr>
          <p:cNvSpPr/>
          <p:nvPr/>
        </p:nvSpPr>
        <p:spPr>
          <a:xfrm>
            <a:off x="6172818" y="724489"/>
            <a:ext cx="1218891" cy="2341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69F0C-C942-A446-8B13-2124394978F1}"/>
              </a:ext>
            </a:extLst>
          </p:cNvPr>
          <p:cNvCxnSpPr>
            <a:cxnSpLocks/>
            <a:stCxn id="27" idx="1"/>
            <a:endCxn id="26" idx="1"/>
          </p:cNvCxnSpPr>
          <p:nvPr/>
        </p:nvCxnSpPr>
        <p:spPr>
          <a:xfrm flipH="1">
            <a:off x="386137" y="841566"/>
            <a:ext cx="5786681" cy="214337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9EAA7A-75E5-914A-9192-7A522D45E535}"/>
              </a:ext>
            </a:extLst>
          </p:cNvPr>
          <p:cNvCxnSpPr>
            <a:cxnSpLocks/>
            <a:stCxn id="27" idx="3"/>
            <a:endCxn id="26" idx="3"/>
          </p:cNvCxnSpPr>
          <p:nvPr/>
        </p:nvCxnSpPr>
        <p:spPr>
          <a:xfrm>
            <a:off x="7391709" y="841566"/>
            <a:ext cx="1495473" cy="214337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EE4F82-2016-FF4B-A814-759101D8B4E6}"/>
              </a:ext>
            </a:extLst>
          </p:cNvPr>
          <p:cNvCxnSpPr>
            <a:cxnSpLocks/>
            <a:stCxn id="24" idx="1"/>
            <a:endCxn id="25" idx="1"/>
          </p:cNvCxnSpPr>
          <p:nvPr/>
        </p:nvCxnSpPr>
        <p:spPr>
          <a:xfrm flipH="1">
            <a:off x="4489806" y="1629530"/>
            <a:ext cx="1665102" cy="3820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6F1317-10FE-F84F-8B27-27B6EE241743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>
            <a:off x="7373799" y="1629530"/>
            <a:ext cx="4430830" cy="3820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666D85-285E-3B4F-A15A-73883763D142}"/>
              </a:ext>
            </a:extLst>
          </p:cNvPr>
          <p:cNvSpPr txBox="1"/>
          <p:nvPr/>
        </p:nvSpPr>
        <p:spPr>
          <a:xfrm>
            <a:off x="4489806" y="4295584"/>
            <a:ext cx="7314823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 constructs the model</a:t>
            </a:r>
          </a:p>
          <a:p>
            <a:r>
              <a:rPr lang="en-US" b="1" dirty="0"/>
              <a:t>model = Model(</a:t>
            </a:r>
            <a:r>
              <a:rPr lang="en-US" b="1" dirty="0" err="1"/>
              <a:t>RandomForestRegressor</a:t>
            </a:r>
            <a:r>
              <a:rPr lang="en-US" b="1" dirty="0"/>
              <a:t>(</a:t>
            </a:r>
            <a:r>
              <a:rPr lang="en-US" b="1" dirty="0" err="1"/>
              <a:t>n_estimators</a:t>
            </a:r>
            <a:r>
              <a:rPr lang="en-US" b="1" dirty="0"/>
              <a:t>=300,</a:t>
            </a:r>
          </a:p>
          <a:p>
            <a:r>
              <a:rPr lang="en-US" b="1" dirty="0"/>
              <a:t>		criterion="</a:t>
            </a:r>
            <a:r>
              <a:rPr lang="en-US" b="1" dirty="0" err="1"/>
              <a:t>mse</a:t>
            </a:r>
            <a:r>
              <a:rPr lang="en-US" b="1" dirty="0"/>
              <a:t>",</a:t>
            </a:r>
          </a:p>
          <a:p>
            <a:r>
              <a:rPr lang="en-US" b="1" dirty="0"/>
              <a:t>		</a:t>
            </a:r>
            <a:r>
              <a:rPr lang="en-US" b="1" dirty="0" err="1"/>
              <a:t>max_features</a:t>
            </a:r>
            <a:r>
              <a:rPr lang="en-US" b="1" dirty="0"/>
              <a:t>=0.8)).fit(X, y, cv=</a:t>
            </a:r>
            <a:r>
              <a:rPr lang="en-US" b="1" dirty="0" err="1"/>
              <a:t>LeaveOneOut</a:t>
            </a:r>
            <a:r>
              <a:rPr lang="en-US" b="1" dirty="0"/>
              <a:t>())</a:t>
            </a:r>
          </a:p>
          <a:p>
            <a:r>
              <a:rPr lang="en-US" dirty="0"/>
              <a:t># use the valid feature values</a:t>
            </a:r>
          </a:p>
          <a:p>
            <a:r>
              <a:rPr lang="en-US" dirty="0"/>
              <a:t>x = </a:t>
            </a:r>
            <a:r>
              <a:rPr lang="en-US" dirty="0" err="1"/>
              <a:t>modelData</a:t>
            </a:r>
            <a:r>
              <a:rPr lang="en-US" dirty="0"/>
              <a:t>[columns].</a:t>
            </a:r>
            <a:r>
              <a:rPr lang="en-US" dirty="0" err="1"/>
              <a:t>iloc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:].values[</a:t>
            </a:r>
            <a:r>
              <a:rPr lang="en-US" dirty="0" err="1"/>
              <a:t>np.newaxis</a:t>
            </a:r>
            <a:r>
              <a:rPr lang="en-US" dirty="0"/>
              <a:t>, :]</a:t>
            </a:r>
          </a:p>
          <a:p>
            <a:r>
              <a:rPr lang="en-US" b="1" dirty="0"/>
              <a:t># predict values from the trained model</a:t>
            </a:r>
          </a:p>
          <a:p>
            <a:r>
              <a:rPr lang="en-US" b="1" dirty="0" err="1"/>
              <a:t>ypred</a:t>
            </a:r>
            <a:r>
              <a:rPr lang="en-US" b="1" dirty="0"/>
              <a:t> = </a:t>
            </a:r>
            <a:r>
              <a:rPr lang="en-US" b="1" dirty="0" err="1"/>
              <a:t>model.predict</a:t>
            </a:r>
            <a:r>
              <a:rPr lang="en-US" b="1" dirty="0"/>
              <a:t>(x)[0]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05DD8-FDED-ED40-8468-79E5DCCEF557}"/>
              </a:ext>
            </a:extLst>
          </p:cNvPr>
          <p:cNvSpPr txBox="1"/>
          <p:nvPr/>
        </p:nvSpPr>
        <p:spPr>
          <a:xfrm>
            <a:off x="386137" y="1969274"/>
            <a:ext cx="8501045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simulation = Data().</a:t>
            </a:r>
            <a:r>
              <a:rPr lang="en-US" dirty="0" err="1"/>
              <a:t>read_excel</a:t>
            </a:r>
            <a:r>
              <a:rPr lang="en-US" dirty="0"/>
              <a:t>("data/simulation data </a:t>
            </a:r>
            <a:r>
              <a:rPr lang="en-US" dirty="0" err="1"/>
              <a:t>plan_complete.xlsx</a:t>
            </a:r>
            <a:r>
              <a:rPr lang="en-US" dirty="0"/>
              <a:t>",</a:t>
            </a:r>
          </a:p>
          <a:p>
            <a:r>
              <a:rPr lang="en-US" dirty="0"/>
              <a:t>				</a:t>
            </a:r>
            <a:r>
              <a:rPr lang="en-US" dirty="0" err="1"/>
              <a:t>skiprows</a:t>
            </a:r>
            <a:r>
              <a:rPr lang="en-US" dirty="0"/>
              <a:t>=2,</a:t>
            </a:r>
          </a:p>
          <a:p>
            <a:r>
              <a:rPr lang="en-US" dirty="0"/>
              <a:t>				</a:t>
            </a:r>
            <a:r>
              <a:rPr lang="en-US" dirty="0" err="1"/>
              <a:t>usecols</a:t>
            </a:r>
            <a:r>
              <a:rPr lang="en-US" dirty="0"/>
              <a:t>=range(16),</a:t>
            </a:r>
          </a:p>
          <a:p>
            <a:r>
              <a:rPr lang="en-US" dirty="0"/>
              <a:t>				</a:t>
            </a:r>
            <a:r>
              <a:rPr lang="en-US" dirty="0" err="1"/>
              <a:t>index_col</a:t>
            </a:r>
            <a:r>
              <a:rPr lang="en-US" dirty="0"/>
              <a:t>=0)\</a:t>
            </a:r>
          </a:p>
          <a:p>
            <a:r>
              <a:rPr lang="en-US" dirty="0"/>
              <a:t>    .</a:t>
            </a:r>
            <a:r>
              <a:rPr lang="en-US" dirty="0" err="1"/>
              <a:t>set_input_columns</a:t>
            </a:r>
            <a:r>
              <a:rPr lang="en-US" dirty="0"/>
              <a:t>(range(5))\</a:t>
            </a:r>
          </a:p>
          <a:p>
            <a:r>
              <a:rPr lang="en-US" dirty="0"/>
              <a:t>    .</a:t>
            </a:r>
            <a:r>
              <a:rPr lang="en-US" dirty="0" err="1"/>
              <a:t>set_input_columns</a:t>
            </a:r>
            <a:r>
              <a:rPr lang="en-US" dirty="0"/>
              <a:t>(range(12, 15), reset=False)\</a:t>
            </a:r>
          </a:p>
          <a:p>
            <a:r>
              <a:rPr lang="en-US" dirty="0"/>
              <a:t>    .</a:t>
            </a:r>
            <a:r>
              <a:rPr lang="en-US" dirty="0" err="1"/>
              <a:t>set_output_columns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557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es">
      <a:dk1>
        <a:srgbClr val="20304C"/>
      </a:dk1>
      <a:lt1>
        <a:srgbClr val="FFFFFF"/>
      </a:lt1>
      <a:dk2>
        <a:srgbClr val="253E69"/>
      </a:dk2>
      <a:lt2>
        <a:srgbClr val="B1B4B2"/>
      </a:lt2>
      <a:accent1>
        <a:srgbClr val="91A1BD"/>
      </a:accent1>
      <a:accent2>
        <a:srgbClr val="D2482A"/>
      </a:accent2>
      <a:accent3>
        <a:srgbClr val="8A8D8E"/>
      </a:accent3>
      <a:accent4>
        <a:srgbClr val="D2482A"/>
      </a:accent4>
      <a:accent5>
        <a:srgbClr val="91A1BD"/>
      </a:accent5>
      <a:accent6>
        <a:srgbClr val="B1B4B2"/>
      </a:accent6>
      <a:hlink>
        <a:srgbClr val="B1B4B2"/>
      </a:hlink>
      <a:folHlink>
        <a:srgbClr val="D2482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B037F1A-E38B-9741-A42A-30DDE4465D18}" vid="{9372465A-C871-2246-8865-E642FB359A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8466</Words>
  <Application>Microsoft Macintosh PowerPoint</Application>
  <PresentationFormat>Widescreen</PresentationFormat>
  <Paragraphs>923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Century Gothic</vt:lpstr>
      <vt:lpstr>Office Theme</vt:lpstr>
      <vt:lpstr>Random Forest Imputation</vt:lpstr>
      <vt:lpstr>RFN imputation captures multimodal behavior</vt:lpstr>
      <vt:lpstr>Estimators fit to imputed data are lower variance, improving ensemble R2</vt:lpstr>
      <vt:lpstr>RFN imputation increases RMSE through normal error in y ̂=y_pred+N(0, σ_CV^2)</vt:lpstr>
      <vt:lpstr>Data Exploration, Imputation, and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Imputation</dc:title>
  <dc:creator>Branden Kappes</dc:creator>
  <cp:lastModifiedBy>Branden Kappes</cp:lastModifiedBy>
  <cp:revision>9</cp:revision>
  <dcterms:created xsi:type="dcterms:W3CDTF">2020-05-01T11:03:41Z</dcterms:created>
  <dcterms:modified xsi:type="dcterms:W3CDTF">2020-05-04T15:31:24Z</dcterms:modified>
</cp:coreProperties>
</file>