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57" r:id="rId8"/>
    <p:sldId id="258" r:id="rId9"/>
    <p:sldId id="259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60" r:id="rId18"/>
    <p:sldId id="282" r:id="rId19"/>
    <p:sldId id="262" r:id="rId20"/>
    <p:sldId id="280" r:id="rId21"/>
    <p:sldId id="261" r:id="rId22"/>
    <p:sldId id="283" r:id="rId23"/>
    <p:sldId id="277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3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6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5E72-8FE5-4450-92CF-8FE44204FF3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1409"/>
            <a:ext cx="9144000" cy="1888553"/>
          </a:xfrm>
        </p:spPr>
        <p:txBody>
          <a:bodyPr/>
          <a:lstStyle/>
          <a:p>
            <a:r>
              <a:rPr lang="ko-KR" altLang="en-US" i="1" dirty="0"/>
              <a:t>    퀘스트 용병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한양대학교 게임개발동아리 </a:t>
            </a:r>
            <a:r>
              <a:rPr lang="en-US" altLang="ko-KR" dirty="0" err="1"/>
              <a:t>OOPArts</a:t>
            </a:r>
            <a:r>
              <a:rPr lang="en-US" altLang="ko-KR" dirty="0"/>
              <a:t> </a:t>
            </a:r>
            <a:r>
              <a:rPr lang="ko-KR" altLang="en-US" dirty="0"/>
              <a:t>소속</a:t>
            </a:r>
            <a:r>
              <a:rPr lang="en-US" altLang="ko-KR" dirty="0"/>
              <a:t>, Team SEAD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+mn-ea"/>
              </a:rPr>
              <a:t>장비에 영향을 많이 받는다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멈춰 있을 때만 공격이 가능하며 공격은 자동공격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스킬은 지정해야만 쓸 수 있다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컨트롤은 한 명 씩 지정해서 옮기는 시스템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클릭 후 드래그 이동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35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3-2-a) </a:t>
            </a:r>
            <a:r>
              <a:rPr lang="ko-KR" altLang="en-US" dirty="0" err="1"/>
              <a:t>디팬더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스킬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도발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쉴드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도발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스킬 반경 내의 괴수들의 적개심을 자신에게 로 돌린다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 err="1">
                <a:latin typeface="+mj-ea"/>
                <a:ea typeface="+mj-ea"/>
              </a:rPr>
              <a:t>쉴드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자신의 주변으로 스킬 반경 내의 아군에게 </a:t>
            </a:r>
            <a:r>
              <a:rPr lang="ko-KR" altLang="en-US" dirty="0" err="1">
                <a:latin typeface="+mj-ea"/>
                <a:ea typeface="+mj-ea"/>
              </a:rPr>
              <a:t>쉴드를</a:t>
            </a:r>
            <a:r>
              <a:rPr lang="ko-KR" altLang="en-US" dirty="0">
                <a:latin typeface="+mj-ea"/>
                <a:ea typeface="+mj-ea"/>
              </a:rPr>
              <a:t> 씌워준다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한손</a:t>
            </a:r>
            <a:r>
              <a:rPr lang="ko-KR" altLang="en-US" dirty="0">
                <a:latin typeface="+mj-ea"/>
                <a:ea typeface="+mj-ea"/>
              </a:rPr>
              <a:t> 검 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ko-KR" altLang="en-US" dirty="0">
                <a:latin typeface="+mj-ea"/>
                <a:ea typeface="+mj-ea"/>
              </a:rPr>
              <a:t>방패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세트 형식으로 드랍 혹은 제작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54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3-2-b) </a:t>
            </a:r>
            <a:r>
              <a:rPr lang="ko-KR" altLang="en-US" dirty="0" err="1"/>
              <a:t>버서커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스킬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광폭화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도발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</a:t>
            </a:r>
            <a:r>
              <a:rPr lang="ko-KR" altLang="en-US" dirty="0">
                <a:latin typeface="+mj-ea"/>
                <a:ea typeface="+mj-ea"/>
              </a:rPr>
              <a:t>광폭화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일정 시간동안 공격력을 대폭 강화하는 대신 방어력을 낮춘다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</a:t>
            </a:r>
            <a:r>
              <a:rPr lang="ko-KR" altLang="en-US" dirty="0">
                <a:latin typeface="+mj-ea"/>
                <a:ea typeface="+mj-ea"/>
              </a:rPr>
              <a:t>도발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스킬 반경 내의 괴수들의 적개심을 자신에게 로 돌린다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대검</a:t>
            </a:r>
          </a:p>
        </p:txBody>
      </p:sp>
    </p:spTree>
    <p:extLst>
      <p:ext uri="{BB962C8B-B14F-4D97-AF65-F5344CB8AC3E}">
        <p14:creationId xmlns:p14="http://schemas.microsoft.com/office/powerpoint/2010/main" val="280021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3-2-c) </a:t>
            </a:r>
            <a:r>
              <a:rPr lang="ko-KR" altLang="en-US" dirty="0" err="1"/>
              <a:t>솔져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스킬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집중 사격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난사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집중 사격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스킬 쓴 그 자리에 멈춰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초간 공격한다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공격력과 치명타 확률이 대폭 상승한다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난사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스킬 반경 내에 모든 적에게 치명적인 상처를 입힌다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어썰트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라이플</a:t>
            </a:r>
          </a:p>
        </p:txBody>
      </p:sp>
    </p:spTree>
    <p:extLst>
      <p:ext uri="{BB962C8B-B14F-4D97-AF65-F5344CB8AC3E}">
        <p14:creationId xmlns:p14="http://schemas.microsoft.com/office/powerpoint/2010/main" val="314527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3-2-d) </a:t>
            </a:r>
            <a:r>
              <a:rPr lang="ko-KR" altLang="en-US" dirty="0"/>
              <a:t>엔지니어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j-ea"/>
                <a:ea typeface="+mj-ea"/>
              </a:rPr>
              <a:t>스킬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포탑</a:t>
            </a:r>
            <a:r>
              <a:rPr lang="ko-KR" altLang="en-US" dirty="0">
                <a:latin typeface="+mj-ea"/>
                <a:ea typeface="+mj-ea"/>
              </a:rPr>
              <a:t> 설치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진지 구축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에너지 캐논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에너지 구체를 발사 하는 </a:t>
            </a:r>
            <a:r>
              <a:rPr lang="ko-KR" altLang="en-US" dirty="0" err="1">
                <a:latin typeface="+mj-ea"/>
                <a:ea typeface="+mj-ea"/>
              </a:rPr>
              <a:t>포탑을</a:t>
            </a:r>
            <a:r>
              <a:rPr lang="ko-KR" altLang="en-US" dirty="0">
                <a:latin typeface="+mj-ea"/>
                <a:ea typeface="+mj-ea"/>
              </a:rPr>
              <a:t> 설치한다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최대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개까지 설치가 가능하며 최대 설치 개수는 장비에 따라 다르다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진지 구축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안에서 공격하기 용이한 진지를 구축한다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근접공격일 경우 진지에 붙어있는 괴수들만 공격가능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내구도가 다 되면 해제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각종 공구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467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696" y="733498"/>
            <a:ext cx="9520158" cy="1049235"/>
          </a:xfrm>
        </p:spPr>
        <p:txBody>
          <a:bodyPr/>
          <a:lstStyle/>
          <a:p>
            <a:r>
              <a:rPr lang="en-US" altLang="ko-KR" dirty="0"/>
              <a:t>3-2-e) </a:t>
            </a:r>
            <a:r>
              <a:rPr lang="ko-KR" altLang="en-US" dirty="0" err="1"/>
              <a:t>메딕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스킬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치유의 물결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부활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치유의 물결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스킬 반경 내의 아군들의 생명력을 회복시킨다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부활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아군 캐릭터가 </a:t>
            </a:r>
            <a:r>
              <a:rPr lang="ko-KR" altLang="en-US" dirty="0" err="1">
                <a:latin typeface="+mj-ea"/>
                <a:ea typeface="+mj-ea"/>
              </a:rPr>
              <a:t>죽은지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20</a:t>
            </a:r>
            <a:r>
              <a:rPr lang="ko-KR" altLang="en-US" dirty="0">
                <a:latin typeface="+mj-ea"/>
                <a:ea typeface="+mj-ea"/>
              </a:rPr>
              <a:t>초가 지나지 않았을 경우 그 캐릭터가 가진 생명력의 절반을 회복하고 부활한다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권총</a:t>
            </a:r>
          </a:p>
        </p:txBody>
      </p:sp>
    </p:spTree>
    <p:extLst>
      <p:ext uri="{BB962C8B-B14F-4D97-AF65-F5344CB8AC3E}">
        <p14:creationId xmlns:p14="http://schemas.microsoft.com/office/powerpoint/2010/main" val="369590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3-2-f) </a:t>
            </a:r>
            <a:r>
              <a:rPr lang="ko-KR" altLang="en-US" dirty="0" err="1"/>
              <a:t>헤비런쳐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스킬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포격 지원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타이탄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포격지원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스킬 범위 안의 적군에게 피해를 입힌다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타이탄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일정 시간동안 타고 다닐 수 있는 타이탄을 소환한다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타고 있는 경우 공격력과 사거리가 증가한다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무기 기관총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0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4797" y="569000"/>
            <a:ext cx="9520158" cy="1049235"/>
          </a:xfrm>
        </p:spPr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괴수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용병단의 주적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행성 주민들에게 피해를 끼치며 퇴치해야만 하는 것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외형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컨셉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r>
              <a:rPr lang="ko-KR" altLang="en-US" sz="2400" dirty="0">
                <a:latin typeface="+mj-ea"/>
                <a:ea typeface="+mj-ea"/>
              </a:rPr>
              <a:t>은 </a:t>
            </a:r>
            <a:r>
              <a:rPr lang="ko-KR" altLang="en-US" sz="2400" dirty="0" err="1">
                <a:latin typeface="+mj-ea"/>
                <a:ea typeface="+mj-ea"/>
              </a:rPr>
              <a:t>헬보이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ko-KR" altLang="en-US" sz="2400" dirty="0" err="1">
                <a:latin typeface="+mj-ea"/>
                <a:ea typeface="+mj-ea"/>
              </a:rPr>
              <a:t>에일리언</a:t>
            </a:r>
            <a:r>
              <a:rPr lang="ko-KR" altLang="en-US" sz="2400" dirty="0">
                <a:latin typeface="+mj-ea"/>
                <a:ea typeface="+mj-ea"/>
              </a:rPr>
              <a:t> 대 </a:t>
            </a:r>
            <a:r>
              <a:rPr lang="ko-KR" altLang="en-US" sz="2400" dirty="0" err="1">
                <a:latin typeface="+mj-ea"/>
                <a:ea typeface="+mj-ea"/>
              </a:rPr>
              <a:t>프레데터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 err="1">
                <a:latin typeface="+mj-ea"/>
                <a:ea typeface="+mj-ea"/>
              </a:rPr>
              <a:t>헤일로의</a:t>
            </a:r>
            <a:r>
              <a:rPr lang="ko-KR" altLang="en-US" sz="2400" dirty="0">
                <a:latin typeface="+mj-ea"/>
                <a:ea typeface="+mj-ea"/>
              </a:rPr>
              <a:t> 외계 생명체와 비슷하다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7" y="3793904"/>
            <a:ext cx="3031960" cy="2019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3416293"/>
            <a:ext cx="2847975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4931328"/>
            <a:ext cx="1740507" cy="13053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32" y="3416293"/>
            <a:ext cx="1811500" cy="1910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32" y="34439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3-4. </a:t>
            </a:r>
            <a:r>
              <a:rPr lang="ko-KR" altLang="en-US" dirty="0"/>
              <a:t>퀘스트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퀘스트는 의뢰소에서 받을 수 있으며 난이도에 따라 받을 수 있는 골드의 양이 다르다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난이도는 별로 구분하며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성부터 최대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성까지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각 난이도 마다 적게는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개 많게는 </a:t>
            </a:r>
            <a:r>
              <a:rPr lang="en-US" altLang="ko-KR" dirty="0">
                <a:latin typeface="+mj-ea"/>
                <a:ea typeface="+mj-ea"/>
              </a:rPr>
              <a:t>13</a:t>
            </a:r>
            <a:r>
              <a:rPr lang="ko-KR" altLang="en-US" dirty="0">
                <a:latin typeface="+mj-ea"/>
                <a:ea typeface="+mj-ea"/>
              </a:rPr>
              <a:t>개의 퀘스트가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난이도가 점차 올라가는 자유사냥 퀘스트 또한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3343274"/>
            <a:ext cx="2962900" cy="197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67278" y="5466345"/>
            <a:ext cx="181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몬스터 헌터</a:t>
            </a:r>
          </a:p>
        </p:txBody>
      </p:sp>
    </p:spTree>
    <p:extLst>
      <p:ext uri="{BB962C8B-B14F-4D97-AF65-F5344CB8AC3E}">
        <p14:creationId xmlns:p14="http://schemas.microsoft.com/office/powerpoint/2010/main" val="112126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3-5. </a:t>
            </a:r>
            <a:r>
              <a:rPr lang="ko-KR" altLang="en-US" dirty="0"/>
              <a:t>장비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머리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몸통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장화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장갑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주요 방어 구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각자의 특성에 맞는 무기가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장비는 고유 장착이 되어 있으며 각각 따로 강화 시켜야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862632"/>
            <a:ext cx="3657600" cy="2056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3075" y="4048125"/>
            <a:ext cx="20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용사는 진행중</a:t>
            </a:r>
          </a:p>
        </p:txBody>
      </p:sp>
    </p:spTree>
    <p:extLst>
      <p:ext uri="{BB962C8B-B14F-4D97-AF65-F5344CB8AC3E}">
        <p14:creationId xmlns:p14="http://schemas.microsoft.com/office/powerpoint/2010/main" val="161990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팀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게임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게임 시스템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개발 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0326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3-6. </a:t>
            </a:r>
            <a:r>
              <a:rPr lang="ko-KR" altLang="en-US" dirty="0"/>
              <a:t>강화요소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방어구는 각자 특성을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머리</a:t>
            </a:r>
            <a:r>
              <a:rPr lang="en-US" altLang="ko-KR" dirty="0"/>
              <a:t>: </a:t>
            </a:r>
            <a:r>
              <a:rPr lang="ko-KR" altLang="en-US" dirty="0"/>
              <a:t>크리티컬 확률 증가</a:t>
            </a:r>
            <a:endParaRPr lang="en-US" altLang="ko-KR" dirty="0"/>
          </a:p>
          <a:p>
            <a:r>
              <a:rPr lang="ko-KR" altLang="en-US" dirty="0"/>
              <a:t>몸통</a:t>
            </a:r>
            <a:r>
              <a:rPr lang="en-US" altLang="ko-KR" dirty="0"/>
              <a:t>: </a:t>
            </a:r>
            <a:r>
              <a:rPr lang="ko-KR" altLang="en-US" dirty="0"/>
              <a:t>체력 증가</a:t>
            </a:r>
            <a:endParaRPr lang="en-US" altLang="ko-KR" dirty="0"/>
          </a:p>
          <a:p>
            <a:r>
              <a:rPr lang="ko-KR" altLang="en-US" dirty="0"/>
              <a:t>장갑</a:t>
            </a:r>
            <a:r>
              <a:rPr lang="en-US" altLang="ko-KR" dirty="0"/>
              <a:t>: </a:t>
            </a:r>
            <a:r>
              <a:rPr lang="ko-KR" altLang="en-US" dirty="0"/>
              <a:t>힘 증가</a:t>
            </a:r>
            <a:endParaRPr lang="en-US" altLang="ko-KR" dirty="0"/>
          </a:p>
          <a:p>
            <a:r>
              <a:rPr lang="ko-KR" altLang="en-US" dirty="0"/>
              <a:t>장화</a:t>
            </a:r>
            <a:r>
              <a:rPr lang="en-US" altLang="ko-KR" dirty="0"/>
              <a:t>: </a:t>
            </a:r>
            <a:r>
              <a:rPr lang="ko-KR" altLang="en-US" dirty="0"/>
              <a:t>민첩 증가</a:t>
            </a:r>
            <a:endParaRPr lang="en-US" altLang="ko-KR" dirty="0"/>
          </a:p>
          <a:p>
            <a:r>
              <a:rPr lang="ko-KR" altLang="en-US" dirty="0"/>
              <a:t>강화 시 공통 증가 요소</a:t>
            </a:r>
            <a:r>
              <a:rPr lang="en-US" altLang="ko-KR" dirty="0"/>
              <a:t>: </a:t>
            </a:r>
            <a:r>
              <a:rPr lang="ko-KR" altLang="en-US" dirty="0"/>
              <a:t>방어력</a:t>
            </a:r>
            <a:endParaRPr lang="en-US" altLang="ko-KR" dirty="0"/>
          </a:p>
          <a:p>
            <a:r>
              <a:rPr lang="ko-KR" altLang="en-US" dirty="0"/>
              <a:t>강화에 필요한 요소는 오직 골드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60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3-7. </a:t>
            </a:r>
            <a:r>
              <a:rPr lang="ko-KR" altLang="en-US" dirty="0"/>
              <a:t>맵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시점은 기본적으로 </a:t>
            </a:r>
            <a:r>
              <a:rPr lang="ko-KR" altLang="en-US" dirty="0" err="1">
                <a:latin typeface="+mj-ea"/>
                <a:ea typeface="+mj-ea"/>
              </a:rPr>
              <a:t>탑뷰를</a:t>
            </a:r>
            <a:r>
              <a:rPr lang="ko-KR" altLang="en-US" dirty="0">
                <a:latin typeface="+mj-ea"/>
                <a:ea typeface="+mj-ea"/>
              </a:rPr>
              <a:t> 하며 </a:t>
            </a:r>
            <a:r>
              <a:rPr lang="ko-KR" altLang="en-US" dirty="0" err="1">
                <a:latin typeface="+mj-ea"/>
                <a:ea typeface="+mj-ea"/>
              </a:rPr>
              <a:t>맵에</a:t>
            </a:r>
            <a:r>
              <a:rPr lang="ko-KR" altLang="en-US" dirty="0">
                <a:latin typeface="+mj-ea"/>
                <a:ea typeface="+mj-ea"/>
              </a:rPr>
              <a:t> 따라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적들의 출몰 위치가 달라진다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맵은</a:t>
            </a:r>
            <a:r>
              <a:rPr lang="ko-KR" altLang="en-US" dirty="0">
                <a:latin typeface="+mj-ea"/>
                <a:ea typeface="+mj-ea"/>
              </a:rPr>
              <a:t> 여러가지이며 출몰 포인트가 많을 수록 난이도가 높은 </a:t>
            </a:r>
            <a:r>
              <a:rPr lang="ko-KR" altLang="en-US" dirty="0" err="1">
                <a:latin typeface="+mj-ea"/>
                <a:ea typeface="+mj-ea"/>
              </a:rPr>
              <a:t>맵이다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맵은</a:t>
            </a:r>
            <a:r>
              <a:rPr lang="ko-KR" altLang="en-US" dirty="0">
                <a:latin typeface="+mj-ea"/>
                <a:ea typeface="+mj-ea"/>
              </a:rPr>
              <a:t> 주로 폐허가 된 도시 혹은 벌판이다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74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3-8. </a:t>
            </a:r>
            <a:r>
              <a:rPr lang="ko-KR" altLang="en-US" dirty="0"/>
              <a:t>전투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1. 4</a:t>
            </a:r>
            <a:r>
              <a:rPr lang="ko-KR" altLang="en-US" dirty="0">
                <a:latin typeface="+mj-ea"/>
                <a:ea typeface="+mj-ea"/>
              </a:rPr>
              <a:t>명의 캐릭터는 모두 드래그로 움직이며 이동 중 캐릭터를 선택해서 다시 다른 곳으로 이동 시킬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이동 중에는 공격 할 수 없으며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멈춘 상테에서만 공격 가능하다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(*</a:t>
            </a:r>
            <a:r>
              <a:rPr lang="ko-KR" altLang="en-US" dirty="0">
                <a:latin typeface="+mj-ea"/>
                <a:ea typeface="+mj-ea"/>
              </a:rPr>
              <a:t>스킬도 마찬가지이다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r>
              <a:rPr lang="en-US" altLang="ko-KR" dirty="0">
                <a:latin typeface="+mj-ea"/>
                <a:ea typeface="+mj-ea"/>
              </a:rPr>
              <a:t>3.  </a:t>
            </a:r>
            <a:r>
              <a:rPr lang="ko-KR" altLang="en-US" dirty="0">
                <a:latin typeface="+mj-ea"/>
                <a:ea typeface="+mj-ea"/>
              </a:rPr>
              <a:t>공격을 받지 않았을 시 적들은 가장 가까운 거리에 있는 캐릭터에게 우선적으로 공격한다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캐릭터들의 </a:t>
            </a:r>
            <a:r>
              <a:rPr lang="ko-KR" altLang="en-US" dirty="0" err="1">
                <a:latin typeface="+mj-ea"/>
                <a:ea typeface="+mj-ea"/>
              </a:rPr>
              <a:t>어그로</a:t>
            </a:r>
            <a:r>
              <a:rPr lang="ko-KR" altLang="en-US" dirty="0">
                <a:latin typeface="+mj-ea"/>
                <a:ea typeface="+mj-ea"/>
              </a:rPr>
              <a:t> 수치는 공격과 비례 거리와 반비례한다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784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836266"/>
              </p:ext>
            </p:extLst>
          </p:nvPr>
        </p:nvGraphicFramePr>
        <p:xfrm>
          <a:off x="1535113" y="2016125"/>
          <a:ext cx="9520236" cy="428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412">
                  <a:extLst>
                    <a:ext uri="{9D8B030D-6E8A-4147-A177-3AD203B41FA5}">
                      <a16:colId xmlns:a16="http://schemas.microsoft.com/office/drawing/2014/main" val="2457546027"/>
                    </a:ext>
                  </a:extLst>
                </a:gridCol>
                <a:gridCol w="3173412">
                  <a:extLst>
                    <a:ext uri="{9D8B030D-6E8A-4147-A177-3AD203B41FA5}">
                      <a16:colId xmlns:a16="http://schemas.microsoft.com/office/drawing/2014/main" val="4110377944"/>
                    </a:ext>
                  </a:extLst>
                </a:gridCol>
                <a:gridCol w="3173412">
                  <a:extLst>
                    <a:ext uri="{9D8B030D-6E8A-4147-A177-3AD203B41FA5}">
                      <a16:colId xmlns:a16="http://schemas.microsoft.com/office/drawing/2014/main" val="24367326"/>
                    </a:ext>
                  </a:extLst>
                </a:gridCol>
              </a:tblGrid>
              <a:tr h="674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5782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프로토타입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Ⅱ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 프로토타입에서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직업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캐릭터가 입는 피해 등을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 초 </a:t>
                      </a:r>
                      <a:r>
                        <a:rPr lang="en-US" altLang="ko-KR" dirty="0"/>
                        <a:t>~ 7</a:t>
                      </a:r>
                      <a:r>
                        <a:rPr lang="ko-KR" altLang="en-US" dirty="0"/>
                        <a:t>월 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72150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 게임요소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팁 조합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강화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쉘터</a:t>
                      </a:r>
                      <a:r>
                        <a:rPr lang="ko-KR" altLang="en-US" baseline="0" dirty="0"/>
                        <a:t> 등 게임의 코어요소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 말 </a:t>
                      </a:r>
                      <a:r>
                        <a:rPr lang="en-US" altLang="ko-KR" dirty="0"/>
                        <a:t>~ 9</a:t>
                      </a:r>
                      <a:r>
                        <a:rPr lang="ko-KR" altLang="en-US" dirty="0"/>
                        <a:t>월 중순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668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퀘스트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및 캐릭터</a:t>
                      </a:r>
                      <a:r>
                        <a:rPr lang="en-US" altLang="ko-KR" dirty="0"/>
                        <a:t>(NPC or Enemy)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</a:t>
                      </a:r>
                      <a:r>
                        <a:rPr lang="ko-KR" altLang="en-US" dirty="0"/>
                        <a:t>혹은 적들의 애니메이션추가와 퀘스트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맵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전장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baseline="0" dirty="0"/>
                        <a:t>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중순 </a:t>
                      </a:r>
                      <a:r>
                        <a:rPr lang="en-US" altLang="ko-KR" dirty="0"/>
                        <a:t>~ 10</a:t>
                      </a:r>
                      <a:r>
                        <a:rPr lang="ko-KR" altLang="en-US" dirty="0"/>
                        <a:t>월 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31934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및 화면 구성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스타트 화면 및 </a:t>
                      </a:r>
                      <a:r>
                        <a:rPr lang="ko-KR" altLang="en-US" dirty="0" err="1"/>
                        <a:t>쉘터</a:t>
                      </a:r>
                      <a:r>
                        <a:rPr lang="ko-KR" altLang="en-US" dirty="0"/>
                        <a:t> 내의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말 </a:t>
                      </a:r>
                      <a:r>
                        <a:rPr lang="en-US" altLang="ko-KR" dirty="0"/>
                        <a:t>~ 12</a:t>
                      </a:r>
                      <a:r>
                        <a:rPr lang="ko-KR" altLang="en-US" dirty="0"/>
                        <a:t>월</a:t>
                      </a:r>
                      <a:r>
                        <a:rPr lang="ko-KR" altLang="en-US" baseline="0" dirty="0"/>
                        <a:t> 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1808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베타테스트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지인분들께 베타테스트를 부탁 과 각종 버그해결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초</a:t>
                      </a:r>
                      <a:r>
                        <a:rPr lang="en-US" altLang="ko-KR" dirty="0"/>
                        <a:t>~1</a:t>
                      </a:r>
                      <a:r>
                        <a:rPr lang="ko-KR" altLang="en-US" dirty="0"/>
                        <a:t>월 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0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지금까지 읽어 주셔서 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뽑히지 않더라도</a:t>
            </a:r>
            <a:r>
              <a:rPr lang="en-US" altLang="ko-KR" dirty="0"/>
              <a:t>, </a:t>
            </a:r>
            <a:r>
              <a:rPr lang="ko-KR" altLang="en-US" dirty="0"/>
              <a:t>어디가 맘에 안 들고 어디가 부족한지 메일로 알려주시면 감사하겠습니다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Team SEED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2017</a:t>
            </a:r>
            <a:r>
              <a:rPr lang="ko-KR" altLang="en-US" dirty="0">
                <a:latin typeface="+mj-ea"/>
                <a:ea typeface="+mj-ea"/>
              </a:rPr>
              <a:t>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무한한 가능성이 담겨있는 씨앗과도 같은 팀이 되고자 만들어졌습니다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시작은 </a:t>
            </a:r>
            <a:r>
              <a:rPr lang="ko-KR" altLang="en-US" dirty="0">
                <a:latin typeface="+mn-ea"/>
              </a:rPr>
              <a:t>미약한</a:t>
            </a:r>
            <a:r>
              <a:rPr lang="ko-KR" altLang="en-US" dirty="0">
                <a:latin typeface="+mj-ea"/>
                <a:ea typeface="+mj-ea"/>
              </a:rPr>
              <a:t> 씨앗이더라도 끝은 거대한 나무가 되어 게임업계의 기둥이 되고자 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15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34696" y="1953102"/>
            <a:ext cx="10015194" cy="438506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en-US" altLang="ko-KR" b="1" dirty="0">
                <a:latin typeface="+mj-ea"/>
                <a:ea typeface="+mj-ea"/>
              </a:rPr>
              <a:t>1) </a:t>
            </a:r>
            <a:r>
              <a:rPr lang="ko-KR" altLang="en-US" b="1" dirty="0">
                <a:latin typeface="+mj-ea"/>
                <a:ea typeface="+mj-ea"/>
              </a:rPr>
              <a:t>개요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en-US" altLang="ko-KR" b="1" i="1" dirty="0">
                <a:latin typeface="+mj-ea"/>
                <a:ea typeface="+mj-ea"/>
              </a:rPr>
              <a:t>＂</a:t>
            </a:r>
            <a:r>
              <a:rPr lang="ko-KR" altLang="en-US" b="1" i="1" dirty="0">
                <a:latin typeface="+mj-ea"/>
                <a:ea typeface="+mj-ea"/>
              </a:rPr>
              <a:t>퀘스트 용병</a:t>
            </a:r>
            <a:r>
              <a:rPr lang="en-US" altLang="ko-KR" b="1" i="1" dirty="0">
                <a:latin typeface="+mj-ea"/>
                <a:ea typeface="+mj-ea"/>
              </a:rPr>
              <a:t>＂</a:t>
            </a:r>
            <a:r>
              <a:rPr lang="ko-KR" altLang="en-US" sz="2900" dirty="0">
                <a:latin typeface="+mj-ea"/>
                <a:ea typeface="+mj-ea"/>
              </a:rPr>
              <a:t>은 먼 미래</a:t>
            </a:r>
            <a:r>
              <a:rPr lang="en-US" altLang="ko-KR" sz="2900" dirty="0">
                <a:latin typeface="+mj-ea"/>
                <a:ea typeface="+mj-ea"/>
              </a:rPr>
              <a:t>,</a:t>
            </a:r>
            <a:r>
              <a:rPr lang="ko-KR" altLang="en-US" sz="2900" dirty="0">
                <a:latin typeface="+mj-ea"/>
                <a:ea typeface="+mj-ea"/>
              </a:rPr>
              <a:t> 대 우주시대에 행성 곳곳에 있는 괴수들을 퇴치하는 용병단의 이야기입니다</a:t>
            </a:r>
            <a:r>
              <a:rPr lang="en-US" altLang="ko-KR" sz="2900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(2) </a:t>
            </a:r>
            <a:r>
              <a:rPr lang="ko-KR" altLang="en-US" b="1" dirty="0">
                <a:latin typeface="+mj-ea"/>
                <a:ea typeface="+mj-ea"/>
              </a:rPr>
              <a:t>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sz="2500" dirty="0">
                <a:latin typeface="+mj-ea"/>
                <a:ea typeface="+mj-ea"/>
              </a:rPr>
              <a:t>의뢰소에서 퀘스트를 받아</a:t>
            </a:r>
            <a:r>
              <a:rPr lang="en-US" altLang="ko-KR" sz="2500" dirty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용병단에 있는 여러 직업의 용병 중 </a:t>
            </a:r>
            <a:r>
              <a:rPr lang="en-US" altLang="ko-KR" sz="2500" dirty="0">
                <a:latin typeface="+mj-ea"/>
                <a:ea typeface="+mj-ea"/>
              </a:rPr>
              <a:t>4</a:t>
            </a:r>
            <a:r>
              <a:rPr lang="ko-KR" altLang="en-US" sz="2500" dirty="0">
                <a:latin typeface="+mj-ea"/>
                <a:ea typeface="+mj-ea"/>
              </a:rPr>
              <a:t>명을 선택하여 괴수들을 퇴치한다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(3) </a:t>
            </a:r>
            <a:r>
              <a:rPr lang="ko-KR" altLang="en-US" b="1" dirty="0">
                <a:latin typeface="+mj-ea"/>
                <a:ea typeface="+mj-ea"/>
              </a:rPr>
              <a:t>게임 특징</a:t>
            </a:r>
            <a:r>
              <a:rPr lang="en-US" altLang="ko-KR" dirty="0">
                <a:latin typeface="+mj-ea"/>
                <a:ea typeface="+mj-ea"/>
              </a:rPr>
              <a:t>: </a:t>
            </a:r>
          </a:p>
          <a:p>
            <a:r>
              <a:rPr lang="en-US" altLang="ko-KR" sz="2500" dirty="0">
                <a:latin typeface="+mj-ea"/>
                <a:ea typeface="+mj-ea"/>
              </a:rPr>
              <a:t>1. </a:t>
            </a:r>
            <a:r>
              <a:rPr lang="ko-KR" altLang="en-US" sz="2500" dirty="0">
                <a:latin typeface="+mj-ea"/>
                <a:ea typeface="+mj-ea"/>
              </a:rPr>
              <a:t>여러 직업의 조합에 따른 전략적 요소</a:t>
            </a:r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2. </a:t>
            </a:r>
            <a:r>
              <a:rPr lang="ko-KR" altLang="en-US" sz="2500" dirty="0">
                <a:latin typeface="+mj-ea"/>
                <a:ea typeface="+mj-ea"/>
              </a:rPr>
              <a:t>독특한 강화 시스템</a:t>
            </a:r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3. </a:t>
            </a:r>
            <a:r>
              <a:rPr lang="ko-KR" altLang="en-US" sz="2500" dirty="0">
                <a:latin typeface="+mj-ea"/>
                <a:ea typeface="+mj-ea"/>
              </a:rPr>
              <a:t>드래그를 이용한 간편한 조작</a:t>
            </a:r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(4) </a:t>
            </a:r>
            <a:r>
              <a:rPr lang="ko-KR" altLang="en-US" b="1" dirty="0">
                <a:latin typeface="+mj-ea"/>
                <a:ea typeface="+mj-ea"/>
              </a:rPr>
              <a:t>핵심 재미요소</a:t>
            </a:r>
            <a:r>
              <a:rPr lang="en-US" altLang="ko-KR" dirty="0">
                <a:latin typeface="+mj-ea"/>
                <a:ea typeface="+mj-ea"/>
              </a:rPr>
              <a:t>: </a:t>
            </a:r>
          </a:p>
          <a:p>
            <a:r>
              <a:rPr lang="en-US" altLang="ko-KR" sz="2500" dirty="0">
                <a:latin typeface="+mj-ea"/>
                <a:ea typeface="+mj-ea"/>
              </a:rPr>
              <a:t>1. </a:t>
            </a:r>
            <a:r>
              <a:rPr lang="ko-KR" altLang="en-US" sz="2500" dirty="0">
                <a:latin typeface="+mj-ea"/>
                <a:ea typeface="+mj-ea"/>
              </a:rPr>
              <a:t>해당 퀘스트에 맞춰 팀을 조합하는 재미</a:t>
            </a:r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2. </a:t>
            </a:r>
            <a:r>
              <a:rPr lang="ko-KR" altLang="en-US" sz="2500" dirty="0">
                <a:latin typeface="+mj-ea"/>
                <a:ea typeface="+mj-ea"/>
              </a:rPr>
              <a:t>장비를 강화 시키는 재미</a:t>
            </a:r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60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>
                <a:latin typeface="+mj-ea"/>
                <a:ea typeface="+mj-ea"/>
              </a:rPr>
              <a:t>(5) </a:t>
            </a:r>
            <a:r>
              <a:rPr lang="ko-KR" altLang="en-US" b="1" dirty="0">
                <a:latin typeface="+mj-ea"/>
                <a:ea typeface="+mj-ea"/>
              </a:rPr>
              <a:t>스토리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괴수들이 쳐들어왔다</a:t>
            </a:r>
            <a:r>
              <a:rPr lang="en-US" altLang="ko-KR" dirty="0">
                <a:latin typeface="+mj-ea"/>
                <a:ea typeface="+mj-ea"/>
              </a:rPr>
              <a:t>...! </a:t>
            </a:r>
            <a:r>
              <a:rPr lang="ko-KR" altLang="en-US" dirty="0">
                <a:latin typeface="+mj-ea"/>
                <a:ea typeface="+mj-ea"/>
              </a:rPr>
              <a:t>세상은 대 우주시대</a:t>
            </a:r>
            <a:r>
              <a:rPr lang="en-US" altLang="ko-KR" dirty="0"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 세상에는 인간들에게 호의적인 외계인도 있지만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적대적인 외계인도 있으며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우주 괴물도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우주 괴물 같은 경우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i="1" dirty="0">
                <a:latin typeface="+mj-ea"/>
                <a:ea typeface="+mj-ea"/>
              </a:rPr>
              <a:t>괴수</a:t>
            </a:r>
            <a:r>
              <a:rPr lang="en-US" altLang="ko-KR" dirty="0">
                <a:latin typeface="+mj-ea"/>
                <a:ea typeface="+mj-ea"/>
              </a:rPr>
              <a:t>’</a:t>
            </a:r>
            <a:r>
              <a:rPr lang="ko-KR" altLang="en-US" dirty="0">
                <a:latin typeface="+mj-ea"/>
                <a:ea typeface="+mj-ea"/>
              </a:rPr>
              <a:t>라 부르며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이를 잡는 전문 집단이 있었으니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우린 그들을 용병단이라 부른다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대다수 용병단들은 명예와 호화 속에 살지만 그렇지 않은 이들이 있었으니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최고의 용병단이 되겠다는 꿈 하나 가지고 새로이 창설한 </a:t>
            </a:r>
            <a:r>
              <a:rPr lang="ko-KR" altLang="en-US" dirty="0" err="1">
                <a:latin typeface="+mj-ea"/>
                <a:ea typeface="+mj-ea"/>
              </a:rPr>
              <a:t>용병단</a:t>
            </a:r>
            <a:r>
              <a:rPr lang="en-US" altLang="ko-KR" dirty="0">
                <a:latin typeface="+mj-ea"/>
                <a:ea typeface="+mj-ea"/>
              </a:rPr>
              <a:t>!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과연 이 용병단들은 최고의 용병단이 될 수 있을 것인가</a:t>
            </a:r>
            <a:r>
              <a:rPr lang="en-US" altLang="ko-KR" dirty="0">
                <a:latin typeface="+mj-ea"/>
                <a:ea typeface="+mj-ea"/>
              </a:rPr>
              <a:t>?!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0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(6)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740241" y="3684233"/>
            <a:ext cx="935114" cy="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3675355" y="3252046"/>
            <a:ext cx="1606858" cy="958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06861" y="2861850"/>
            <a:ext cx="144854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의뢰소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9503" y="4064508"/>
            <a:ext cx="144706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06860" y="1659192"/>
            <a:ext cx="1448542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제작소</a:t>
            </a:r>
          </a:p>
        </p:txBody>
      </p:sp>
      <p:cxnSp>
        <p:nvCxnSpPr>
          <p:cNvPr id="14" name="직선 화살표 연결선 13"/>
          <p:cNvCxnSpPr>
            <a:stCxn id="12" idx="6"/>
          </p:cNvCxnSpPr>
          <p:nvPr/>
        </p:nvCxnSpPr>
        <p:spPr>
          <a:xfrm>
            <a:off x="7155402" y="2138586"/>
            <a:ext cx="736847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90890" y="1747569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강화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884808" y="3157631"/>
            <a:ext cx="1855433" cy="105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18" name="직선 화살표 연결선 17"/>
          <p:cNvCxnSpPr>
            <a:stCxn id="9" idx="6"/>
          </p:cNvCxnSpPr>
          <p:nvPr/>
        </p:nvCxnSpPr>
        <p:spPr>
          <a:xfrm>
            <a:off x="7155402" y="3341244"/>
            <a:ext cx="682100" cy="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29241" y="4179268"/>
            <a:ext cx="1903528" cy="84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용병들의 장비 체크 및 팀 조합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799771" y="2865304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수주 </a:t>
            </a:r>
          </a:p>
        </p:txBody>
      </p:sp>
      <p:cxnSp>
        <p:nvCxnSpPr>
          <p:cNvPr id="30" name="직선 화살표 연결선 29"/>
          <p:cNvCxnSpPr>
            <a:stCxn id="11" idx="6"/>
            <a:endCxn id="24" idx="1"/>
          </p:cNvCxnSpPr>
          <p:nvPr/>
        </p:nvCxnSpPr>
        <p:spPr>
          <a:xfrm>
            <a:off x="7116564" y="4543902"/>
            <a:ext cx="512677" cy="5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/>
          <p:cNvCxnSpPr>
            <a:stCxn id="7" idx="0"/>
            <a:endCxn id="12" idx="2"/>
          </p:cNvCxnSpPr>
          <p:nvPr/>
        </p:nvCxnSpPr>
        <p:spPr>
          <a:xfrm rot="5400000" flipH="1" flipV="1">
            <a:off x="4536092" y="2081278"/>
            <a:ext cx="1113460" cy="1228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stCxn id="7" idx="3"/>
            <a:endCxn id="9" idx="2"/>
          </p:cNvCxnSpPr>
          <p:nvPr/>
        </p:nvCxnSpPr>
        <p:spPr>
          <a:xfrm flipV="1">
            <a:off x="5282213" y="3341244"/>
            <a:ext cx="424648" cy="39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7" idx="2"/>
            <a:endCxn id="11" idx="2"/>
          </p:cNvCxnSpPr>
          <p:nvPr/>
        </p:nvCxnSpPr>
        <p:spPr>
          <a:xfrm rot="16200000" flipH="1">
            <a:off x="4907609" y="3782008"/>
            <a:ext cx="333068" cy="1190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/>
          <p:cNvCxnSpPr>
            <a:stCxn id="26" idx="3"/>
            <a:endCxn id="24" idx="3"/>
          </p:cNvCxnSpPr>
          <p:nvPr/>
        </p:nvCxnSpPr>
        <p:spPr>
          <a:xfrm>
            <a:off x="9362240" y="3256321"/>
            <a:ext cx="170529" cy="1344741"/>
          </a:xfrm>
          <a:prstGeom prst="bentConnector3">
            <a:avLst>
              <a:gd name="adj1" fmla="val 2340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3"/>
            <a:endCxn id="51" idx="1"/>
          </p:cNvCxnSpPr>
          <p:nvPr/>
        </p:nvCxnSpPr>
        <p:spPr>
          <a:xfrm>
            <a:off x="9362240" y="3256321"/>
            <a:ext cx="1483318" cy="2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24" idx="3"/>
            <a:endCxn id="51" idx="3"/>
          </p:cNvCxnSpPr>
          <p:nvPr/>
        </p:nvCxnSpPr>
        <p:spPr>
          <a:xfrm flipV="1">
            <a:off x="9532769" y="3952953"/>
            <a:ext cx="1732999" cy="648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>
            <a:off x="10425348" y="2617980"/>
            <a:ext cx="1680839" cy="13349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3" name="연결선: 꺾임 72"/>
          <p:cNvCxnSpPr>
            <a:stCxn id="51" idx="0"/>
            <a:endCxn id="7" idx="0"/>
          </p:cNvCxnSpPr>
          <p:nvPr/>
        </p:nvCxnSpPr>
        <p:spPr>
          <a:xfrm rot="16200000" flipH="1" flipV="1">
            <a:off x="7555243" y="-458479"/>
            <a:ext cx="634066" cy="6786984"/>
          </a:xfrm>
          <a:prstGeom prst="bentConnector3">
            <a:avLst>
              <a:gd name="adj1" fmla="val -360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시스템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534696" y="1853755"/>
            <a:ext cx="9520158" cy="462220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600" dirty="0">
                <a:latin typeface="+mn-ea"/>
              </a:rPr>
              <a:t>1. </a:t>
            </a:r>
            <a:r>
              <a:rPr lang="ko-KR" altLang="en-US" sz="3600" dirty="0" err="1">
                <a:latin typeface="+mn-ea"/>
              </a:rPr>
              <a:t>쉘터</a:t>
            </a:r>
            <a:endParaRPr lang="en-US" altLang="ko-KR" sz="3600" dirty="0">
              <a:latin typeface="+mn-ea"/>
            </a:endParaRPr>
          </a:p>
          <a:p>
            <a:r>
              <a:rPr lang="en-US" altLang="ko-KR" sz="3600" dirty="0">
                <a:latin typeface="+mn-ea"/>
              </a:rPr>
              <a:t>2. </a:t>
            </a:r>
            <a:r>
              <a:rPr lang="ko-KR" altLang="en-US" sz="3600" dirty="0" err="1">
                <a:latin typeface="+mn-ea"/>
              </a:rPr>
              <a:t>용병단</a:t>
            </a:r>
            <a:endParaRPr lang="en-US" altLang="ko-KR" sz="3600" dirty="0">
              <a:latin typeface="+mn-ea"/>
            </a:endParaRPr>
          </a:p>
          <a:p>
            <a:r>
              <a:rPr lang="en-US" altLang="ko-KR" sz="3600" dirty="0">
                <a:latin typeface="+mn-ea"/>
              </a:rPr>
              <a:t>3. </a:t>
            </a:r>
            <a:r>
              <a:rPr lang="ko-KR" altLang="en-US" sz="3600" dirty="0">
                <a:latin typeface="+mn-ea"/>
              </a:rPr>
              <a:t>괴수</a:t>
            </a:r>
            <a:endParaRPr lang="en-US" altLang="ko-KR" sz="3600" dirty="0">
              <a:latin typeface="+mn-ea"/>
            </a:endParaRPr>
          </a:p>
          <a:p>
            <a:r>
              <a:rPr lang="en-US" altLang="ko-KR" sz="3600" dirty="0">
                <a:latin typeface="+mn-ea"/>
              </a:rPr>
              <a:t>4. </a:t>
            </a:r>
            <a:r>
              <a:rPr lang="ko-KR" altLang="en-US" sz="3600" dirty="0">
                <a:latin typeface="+mn-ea"/>
              </a:rPr>
              <a:t>퀘스트</a:t>
            </a:r>
            <a:endParaRPr lang="en-US" altLang="ko-KR" sz="3600" dirty="0">
              <a:latin typeface="+mn-ea"/>
            </a:endParaRPr>
          </a:p>
          <a:p>
            <a:r>
              <a:rPr lang="en-US" altLang="ko-KR" sz="3600" dirty="0">
                <a:latin typeface="+mn-ea"/>
              </a:rPr>
              <a:t>5. </a:t>
            </a:r>
            <a:r>
              <a:rPr lang="ko-KR" altLang="en-US" sz="3600" dirty="0">
                <a:latin typeface="+mn-ea"/>
              </a:rPr>
              <a:t>장비</a:t>
            </a:r>
            <a:endParaRPr lang="en-US" altLang="ko-KR" sz="3600" dirty="0">
              <a:latin typeface="+mn-ea"/>
            </a:endParaRPr>
          </a:p>
          <a:p>
            <a:r>
              <a:rPr lang="en-US" altLang="ko-KR" sz="3600" dirty="0">
                <a:latin typeface="+mn-ea"/>
              </a:rPr>
              <a:t>6. </a:t>
            </a:r>
            <a:r>
              <a:rPr lang="ko-KR" altLang="en-US" sz="3600" dirty="0">
                <a:latin typeface="+mn-ea"/>
              </a:rPr>
              <a:t>강화요소</a:t>
            </a:r>
            <a:endParaRPr lang="en-US" altLang="ko-KR" sz="3600" dirty="0">
              <a:latin typeface="+mn-ea"/>
            </a:endParaRPr>
          </a:p>
          <a:p>
            <a:r>
              <a:rPr lang="en-US" altLang="ko-KR" sz="3600" dirty="0">
                <a:latin typeface="+mn-ea"/>
              </a:rPr>
              <a:t>7. </a:t>
            </a:r>
            <a:r>
              <a:rPr lang="ko-KR" altLang="en-US" sz="3600" dirty="0">
                <a:latin typeface="+mn-ea"/>
              </a:rPr>
              <a:t>맵</a:t>
            </a:r>
            <a:r>
              <a:rPr lang="en-US" altLang="ko-KR" sz="3600" dirty="0">
                <a:latin typeface="+mn-ea"/>
              </a:rPr>
              <a:t>(</a:t>
            </a:r>
            <a:r>
              <a:rPr lang="ko-KR" altLang="en-US" sz="3600" dirty="0">
                <a:latin typeface="+mn-ea"/>
              </a:rPr>
              <a:t>필드</a:t>
            </a:r>
            <a:r>
              <a:rPr lang="en-US" altLang="ko-KR" sz="3600" dirty="0">
                <a:latin typeface="+mn-ea"/>
              </a:rPr>
              <a:t>) </a:t>
            </a:r>
            <a:r>
              <a:rPr lang="ko-KR" altLang="en-US" sz="3600" dirty="0">
                <a:latin typeface="+mn-ea"/>
              </a:rPr>
              <a:t>모델링</a:t>
            </a:r>
            <a:endParaRPr lang="en-US" altLang="ko-KR" sz="3600" dirty="0">
              <a:latin typeface="+mn-ea"/>
            </a:endParaRPr>
          </a:p>
          <a:p>
            <a:r>
              <a:rPr lang="en-US" altLang="ko-KR" sz="3600" dirty="0">
                <a:latin typeface="+mn-ea"/>
              </a:rPr>
              <a:t>8.</a:t>
            </a:r>
            <a:r>
              <a:rPr lang="ko-KR" altLang="en-US" sz="3600" dirty="0">
                <a:latin typeface="+mn-ea"/>
              </a:rPr>
              <a:t> 전투</a:t>
            </a:r>
            <a:endParaRPr lang="en-US" altLang="ko-KR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10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다른 게임의 마을 혹은 메인 페이지에 해당하는 곳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무기나 </a:t>
            </a:r>
            <a:r>
              <a:rPr lang="ko-KR" altLang="en-US" dirty="0" err="1">
                <a:latin typeface="+mj-ea"/>
                <a:ea typeface="+mj-ea"/>
              </a:rPr>
              <a:t>방어구</a:t>
            </a:r>
            <a:r>
              <a:rPr lang="ko-KR" altLang="en-US" dirty="0">
                <a:latin typeface="+mj-ea"/>
                <a:ea typeface="+mj-ea"/>
              </a:rPr>
              <a:t> 구매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강화 등이 가능하다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(*</a:t>
            </a:r>
            <a:r>
              <a:rPr lang="ko-KR" altLang="en-US" dirty="0">
                <a:latin typeface="+mj-ea"/>
                <a:ea typeface="+mj-ea"/>
              </a:rPr>
              <a:t>무기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방어구의 종류 및 특성은 </a:t>
            </a:r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장비 편 참조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r>
              <a:rPr lang="en-US" altLang="ko-KR" dirty="0">
                <a:latin typeface="+mj-ea"/>
                <a:ea typeface="+mj-ea"/>
              </a:rPr>
              <a:t>(*</a:t>
            </a:r>
            <a:r>
              <a:rPr lang="ko-KR" altLang="en-US" dirty="0">
                <a:latin typeface="+mj-ea"/>
                <a:ea typeface="+mj-ea"/>
              </a:rPr>
              <a:t>강화는 </a:t>
            </a:r>
            <a:r>
              <a:rPr lang="en-US" altLang="ko-KR" dirty="0">
                <a:latin typeface="+mj-ea"/>
                <a:ea typeface="+mj-ea"/>
              </a:rPr>
              <a:t>7.</a:t>
            </a:r>
            <a:r>
              <a:rPr lang="ko-KR" altLang="en-US" dirty="0">
                <a:latin typeface="+mj-ea"/>
                <a:ea typeface="+mj-ea"/>
              </a:rPr>
              <a:t>강화 편 참조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r>
              <a:rPr lang="ko-KR" altLang="en-US" dirty="0">
                <a:latin typeface="+mj-ea"/>
                <a:ea typeface="+mj-ea"/>
              </a:rPr>
              <a:t>또한 의뢰소를 통해 난이도 별 퀘스트를 받을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55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괴수들을 잡는 주체들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개인 스킬</a:t>
            </a:r>
            <a:r>
              <a:rPr lang="en-US" altLang="ko-KR" sz="1600" dirty="0">
                <a:latin typeface="+mj-ea"/>
                <a:ea typeface="+mj-ea"/>
              </a:rPr>
              <a:t> 1</a:t>
            </a:r>
            <a:r>
              <a:rPr lang="ko-KR" altLang="en-US" sz="1600" dirty="0">
                <a:latin typeface="+mj-ea"/>
                <a:ea typeface="+mj-ea"/>
              </a:rPr>
              <a:t>개</a:t>
            </a:r>
            <a:r>
              <a:rPr lang="en-US" altLang="ko-KR" sz="1600" dirty="0">
                <a:latin typeface="+mj-ea"/>
                <a:ea typeface="+mj-ea"/>
              </a:rPr>
              <a:t>(2</a:t>
            </a:r>
            <a:r>
              <a:rPr lang="ko-KR" altLang="en-US" sz="1600" dirty="0">
                <a:latin typeface="+mj-ea"/>
                <a:ea typeface="+mj-ea"/>
              </a:rPr>
              <a:t>개 중 </a:t>
            </a:r>
            <a:r>
              <a:rPr lang="ko-KR" altLang="en-US" sz="1600" dirty="0" err="1">
                <a:latin typeface="+mj-ea"/>
                <a:ea typeface="+mj-ea"/>
              </a:rPr>
              <a:t>택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1), </a:t>
            </a:r>
            <a:r>
              <a:rPr lang="ko-KR" altLang="en-US" sz="1600" dirty="0">
                <a:latin typeface="+mj-ea"/>
                <a:ea typeface="+mj-ea"/>
              </a:rPr>
              <a:t>자동 공격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인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팀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r>
              <a:rPr lang="ko-KR" altLang="en-US" sz="1600" dirty="0" err="1">
                <a:latin typeface="+mj-ea"/>
                <a:ea typeface="+mj-ea"/>
              </a:rPr>
              <a:t>디팬더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광전사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솔져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엔지니어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메딕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헤비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거너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등등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(*</a:t>
            </a:r>
            <a:r>
              <a:rPr lang="ko-KR" altLang="en-US" sz="1600" dirty="0">
                <a:latin typeface="+mj-ea"/>
                <a:ea typeface="+mj-ea"/>
              </a:rPr>
              <a:t>여러 종류의 직업 있으며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조합 따라 팀구성이 달라진다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ko-KR" altLang="en-US" sz="1600" dirty="0">
                <a:latin typeface="+mj-ea"/>
                <a:ea typeface="+mj-ea"/>
              </a:rPr>
              <a:t>최대 </a:t>
            </a:r>
            <a:r>
              <a:rPr lang="en-US" altLang="ko-KR" sz="1600" dirty="0">
                <a:latin typeface="+mj-ea"/>
                <a:ea typeface="+mj-ea"/>
              </a:rPr>
              <a:t>8~10</a:t>
            </a:r>
            <a:r>
              <a:rPr lang="ko-KR" altLang="en-US" sz="1600" dirty="0">
                <a:latin typeface="+mj-ea"/>
                <a:ea typeface="+mj-ea"/>
              </a:rPr>
              <a:t>개 예정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130201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2222</TotalTime>
  <Words>1096</Words>
  <Application>Microsoft Office PowerPoint</Application>
  <PresentationFormat>와이드스크린</PresentationFormat>
  <Paragraphs>188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HY엽서M</vt:lpstr>
      <vt:lpstr>HY헤드라인M</vt:lpstr>
      <vt:lpstr>맑은 고딕</vt:lpstr>
      <vt:lpstr>Arial</vt:lpstr>
      <vt:lpstr>Palatino Linotype</vt:lpstr>
      <vt:lpstr>갤러리</vt:lpstr>
      <vt:lpstr>    퀘스트 용병</vt:lpstr>
      <vt:lpstr>목차</vt:lpstr>
      <vt:lpstr>1. 팀 소개</vt:lpstr>
      <vt:lpstr>2. 게임 소개</vt:lpstr>
      <vt:lpstr>2. 게임 소개</vt:lpstr>
      <vt:lpstr>2. 게임 소개</vt:lpstr>
      <vt:lpstr>3. 게임 시스템</vt:lpstr>
      <vt:lpstr>3-1. 쉘터</vt:lpstr>
      <vt:lpstr>3-2. 용병단</vt:lpstr>
      <vt:lpstr>3-2. 용병단</vt:lpstr>
      <vt:lpstr>3-2-a) 디팬더</vt:lpstr>
      <vt:lpstr>3-2-b) 버서커</vt:lpstr>
      <vt:lpstr>3-2-c) 솔져</vt:lpstr>
      <vt:lpstr>3-2-d) 엔지니어</vt:lpstr>
      <vt:lpstr>3-2-e) 메딕</vt:lpstr>
      <vt:lpstr>3-2-f) 헤비런쳐</vt:lpstr>
      <vt:lpstr>3-3. 괴수</vt:lpstr>
      <vt:lpstr>3-4. 퀘스트</vt:lpstr>
      <vt:lpstr>3-5. 장비</vt:lpstr>
      <vt:lpstr>3-6. 강화요소</vt:lpstr>
      <vt:lpstr>3-7. 맵 모델링</vt:lpstr>
      <vt:lpstr>3-8. 전투</vt:lpstr>
      <vt:lpstr>4. 개발 일정</vt:lpstr>
      <vt:lpstr>지금까지 읽어 주셔서 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슈팅 디팬스</dc:title>
  <dc:creator>최승민</dc:creator>
  <cp:lastModifiedBy>최승민</cp:lastModifiedBy>
  <cp:revision>85</cp:revision>
  <dcterms:created xsi:type="dcterms:W3CDTF">2017-05-08T01:03:54Z</dcterms:created>
  <dcterms:modified xsi:type="dcterms:W3CDTF">2017-06-02T14:47:31Z</dcterms:modified>
</cp:coreProperties>
</file>