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92" r:id="rId4"/>
    <p:sldId id="264" r:id="rId5"/>
    <p:sldId id="295" r:id="rId6"/>
    <p:sldId id="296" r:id="rId7"/>
    <p:sldId id="289" r:id="rId8"/>
    <p:sldId id="290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294" r:id="rId20"/>
    <p:sldId id="270" r:id="rId21"/>
    <p:sldId id="272" r:id="rId22"/>
    <p:sldId id="275" r:id="rId23"/>
    <p:sldId id="278" r:id="rId24"/>
    <p:sldId id="280" r:id="rId25"/>
    <p:sldId id="283" r:id="rId26"/>
    <p:sldId id="286" r:id="rId27"/>
    <p:sldId id="287" r:id="rId28"/>
    <p:sldId id="288" r:id="rId29"/>
    <p:sldId id="29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임베디드시스템</a:t>
            </a:r>
            <a:br>
              <a:rPr lang="en-US" altLang="ko-KR" dirty="0"/>
            </a:br>
            <a:r>
              <a:rPr lang="en-US" altLang="ko-KR" dirty="0"/>
              <a:t>5</a:t>
            </a:r>
            <a:r>
              <a:rPr lang="ko-KR" altLang="en-US" dirty="0"/>
              <a:t>주차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복습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r>
              <a:rPr lang="en-US" altLang="ko-KR" dirty="0"/>
              <a:t>(list) </a:t>
            </a:r>
            <a:r>
              <a:rPr lang="ko-KR" altLang="en-US" dirty="0"/>
              <a:t>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리스트 타입은 다양한 데이터 타입들을 주어진 순서에 따라 저장할 수 있는 데이터 타입이다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리스트 데이터를 만드는 방법은 </a:t>
            </a:r>
            <a:r>
              <a:rPr lang="ko-KR" altLang="en-US" dirty="0" err="1"/>
              <a:t>꺽쇠</a:t>
            </a:r>
            <a:r>
              <a:rPr lang="ko-KR" altLang="en-US" dirty="0"/>
              <a:t> 괄호</a:t>
            </a:r>
            <a:r>
              <a:rPr lang="en-US" altLang="ko-KR" dirty="0"/>
              <a:t>([ ]) </a:t>
            </a:r>
            <a:r>
              <a:rPr lang="ko-KR" altLang="en-US" dirty="0"/>
              <a:t>안에 데이터들을 넣어 주면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411480" lvl="1" indent="0" fontAlgn="base">
              <a:buNone/>
            </a:pPr>
            <a:r>
              <a:rPr lang="en-US" altLang="ko-KR" sz="2100" dirty="0"/>
              <a:t>&gt;&gt;&gt; [1, 2, 3.14, True, “Hello World”, “</a:t>
            </a:r>
            <a:r>
              <a:rPr lang="ko-KR" altLang="en-US" sz="2100" dirty="0"/>
              <a:t>안녕 </a:t>
            </a:r>
            <a:r>
              <a:rPr lang="ko-KR" altLang="en-US" sz="2100" dirty="0" err="1"/>
              <a:t>파이썬</a:t>
            </a:r>
            <a:r>
              <a:rPr lang="en-US" altLang="ko-KR" sz="2100" dirty="0"/>
              <a:t>!”]</a:t>
            </a:r>
            <a:endParaRPr lang="ko-KR" altLang="en-US" sz="2100" dirty="0"/>
          </a:p>
          <a:p>
            <a:pPr marL="411480" lvl="1" indent="0" fontAlgn="base">
              <a:buNone/>
            </a:pPr>
            <a:r>
              <a:rPr lang="en-US" altLang="ko-KR" sz="2100" dirty="0"/>
              <a:t>[1, 2, 3.14, True, ‘Hello World’, ‘</a:t>
            </a:r>
            <a:r>
              <a:rPr lang="ko-KR" altLang="en-US" sz="2100" dirty="0"/>
              <a:t>안녕 </a:t>
            </a:r>
            <a:r>
              <a:rPr lang="ko-KR" altLang="en-US" sz="2100" dirty="0" err="1"/>
              <a:t>파이썬</a:t>
            </a:r>
            <a:r>
              <a:rPr lang="en-US" altLang="ko-KR" sz="2100" dirty="0"/>
              <a:t>!’]</a:t>
            </a:r>
            <a:endParaRPr lang="ko-KR" altLang="en-US" sz="2100" dirty="0"/>
          </a:p>
          <a:p>
            <a:pPr marL="411480" lvl="1" indent="0" fontAlgn="base">
              <a:buNone/>
            </a:pPr>
            <a:r>
              <a:rPr lang="en-US" altLang="ko-KR" sz="2100" dirty="0"/>
              <a:t>&gt;&gt;&gt; [1, 2, [1, 2], [“Hello World”, True]]</a:t>
            </a:r>
          </a:p>
          <a:p>
            <a:pPr marL="411480" lvl="1" indent="0" fontAlgn="base">
              <a:buNone/>
            </a:pPr>
            <a:r>
              <a:rPr lang="en-US" altLang="ko-KR" sz="2100" dirty="0"/>
              <a:t>[1, 2, [1, 2], [“Hello World”, True]]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78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23875"/>
            <a:ext cx="10896600" cy="565308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리스트 타입은 순서화된 데이터 타입으로써 </a:t>
            </a:r>
            <a:r>
              <a:rPr lang="en-US" altLang="ko-KR" dirty="0"/>
              <a:t>0</a:t>
            </a:r>
            <a:r>
              <a:rPr lang="ko-KR" altLang="en-US" dirty="0"/>
              <a:t>으로부터 시작하는 인덱스 값으로 각 요소들을 지목할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pPr marL="411480" lvl="1" indent="0" fontAlgn="base">
              <a:buNone/>
            </a:pPr>
            <a:r>
              <a:rPr lang="en-US" altLang="ko-KR" sz="2000" dirty="0"/>
              <a:t>&gt;&gt;&gt; [1, 2, 3.14, True, “Hello World”, “</a:t>
            </a:r>
            <a:r>
              <a:rPr lang="ko-KR" altLang="en-US" sz="2000" dirty="0"/>
              <a:t>안녕 </a:t>
            </a:r>
            <a:r>
              <a:rPr lang="ko-KR" altLang="en-US" sz="2000" dirty="0" err="1"/>
              <a:t>파이썬</a:t>
            </a:r>
            <a:r>
              <a:rPr lang="en-US" altLang="ko-KR" sz="2000" dirty="0"/>
              <a:t>!”][0]</a:t>
            </a:r>
            <a:endParaRPr lang="ko-KR" altLang="en-US" sz="2000" dirty="0"/>
          </a:p>
          <a:p>
            <a:pPr marL="411480" lvl="1" indent="0" fontAlgn="base">
              <a:buNone/>
            </a:pPr>
            <a:r>
              <a:rPr lang="en-US" altLang="ko-KR" sz="2000" dirty="0"/>
              <a:t>1</a:t>
            </a:r>
            <a:endParaRPr lang="ko-KR" altLang="en-US" sz="2000" dirty="0"/>
          </a:p>
          <a:p>
            <a:pPr marL="411480" lvl="1" indent="0" fontAlgn="base">
              <a:buNone/>
            </a:pPr>
            <a:r>
              <a:rPr lang="en-US" altLang="ko-KR" sz="2000" dirty="0"/>
              <a:t>&gt;&gt;&gt; [1, 2, 3.14, True, “Hello World”, “</a:t>
            </a:r>
            <a:r>
              <a:rPr lang="ko-KR" altLang="en-US" sz="2000" dirty="0"/>
              <a:t>안녕 </a:t>
            </a:r>
            <a:r>
              <a:rPr lang="ko-KR" altLang="en-US" sz="2000" dirty="0" err="1"/>
              <a:t>파이썬</a:t>
            </a:r>
            <a:r>
              <a:rPr lang="en-US" altLang="ko-KR" sz="2000" dirty="0"/>
              <a:t>!”][3]</a:t>
            </a:r>
            <a:endParaRPr lang="ko-KR" altLang="en-US" sz="2000" dirty="0"/>
          </a:p>
          <a:p>
            <a:pPr marL="411480" lvl="1" indent="0" fontAlgn="base">
              <a:buNone/>
            </a:pPr>
            <a:r>
              <a:rPr lang="en-US" altLang="ko-KR" sz="2000" dirty="0"/>
              <a:t>True</a:t>
            </a:r>
            <a:endParaRPr lang="ko-KR" altLang="en-US" sz="2000" dirty="0"/>
          </a:p>
          <a:p>
            <a:pPr marL="411480" lvl="1" indent="0" fontAlgn="base">
              <a:buNone/>
            </a:pPr>
            <a:r>
              <a:rPr lang="en-US" altLang="ko-KR" sz="2000" dirty="0"/>
              <a:t>&gt;&gt;&gt; [1, 2, 3.14, True, "Hello World", “</a:t>
            </a:r>
            <a:r>
              <a:rPr lang="ko-KR" altLang="en-US" sz="2000" dirty="0"/>
              <a:t>안녕 </a:t>
            </a:r>
            <a:r>
              <a:rPr lang="ko-KR" altLang="en-US" sz="2000" dirty="0" err="1"/>
              <a:t>파이썬</a:t>
            </a:r>
            <a:r>
              <a:rPr lang="en-US" altLang="ko-KR" sz="2000" dirty="0"/>
              <a:t>!”][5]</a:t>
            </a:r>
            <a:endParaRPr lang="ko-KR" altLang="en-US" sz="2000" dirty="0"/>
          </a:p>
          <a:p>
            <a:pPr marL="411480" lvl="1" indent="0" fontAlgn="base">
              <a:buNone/>
            </a:pPr>
            <a:r>
              <a:rPr lang="en-US" altLang="ko-KR" sz="2000" dirty="0"/>
              <a:t>‘</a:t>
            </a:r>
            <a:r>
              <a:rPr lang="ko-KR" altLang="en-US" sz="2000" dirty="0"/>
              <a:t>안녕 </a:t>
            </a:r>
            <a:r>
              <a:rPr lang="ko-KR" altLang="en-US" sz="2000" dirty="0" err="1"/>
              <a:t>파이썬</a:t>
            </a:r>
            <a:r>
              <a:rPr lang="en-US" altLang="ko-KR" sz="2000" dirty="0"/>
              <a:t>!’</a:t>
            </a:r>
            <a:endParaRPr lang="ko-KR" altLang="en-US" sz="2000" dirty="0"/>
          </a:p>
          <a:p>
            <a:pPr marL="411480" lvl="1" indent="0" fontAlgn="base">
              <a:buNone/>
            </a:pPr>
            <a:r>
              <a:rPr lang="en-US" altLang="ko-KR" sz="2000" dirty="0"/>
              <a:t>&gt;&gt;&gt; </a:t>
            </a:r>
            <a:r>
              <a:rPr lang="en-US" altLang="ko-KR" sz="2000" dirty="0" err="1"/>
              <a:t>len</a:t>
            </a:r>
            <a:r>
              <a:rPr lang="en-US" altLang="ko-KR" sz="2000" dirty="0"/>
              <a:t>([1, 2, 3.14, True, “Hello World”, “</a:t>
            </a:r>
            <a:r>
              <a:rPr lang="ko-KR" altLang="en-US" sz="2000" dirty="0"/>
              <a:t>안녕 </a:t>
            </a:r>
            <a:r>
              <a:rPr lang="ko-KR" altLang="en-US" sz="2000" dirty="0" err="1"/>
              <a:t>파이썬</a:t>
            </a:r>
            <a:r>
              <a:rPr lang="en-US" altLang="ko-KR" sz="2000" dirty="0"/>
              <a:t>”])</a:t>
            </a:r>
            <a:endParaRPr lang="ko-KR" altLang="en-US" sz="2000" dirty="0"/>
          </a:p>
          <a:p>
            <a:pPr marL="411480" lvl="1" indent="0" fontAlgn="base">
              <a:buNone/>
            </a:pPr>
            <a:r>
              <a:rPr lang="en-US" altLang="ko-KR" sz="2000" dirty="0"/>
              <a:t>6</a:t>
            </a:r>
            <a:endParaRPr lang="ko-KR" altLang="en-US" sz="2000" dirty="0"/>
          </a:p>
          <a:p>
            <a:pPr marL="411480" lvl="1" indent="0" fontAlgn="base">
              <a:buNone/>
            </a:pPr>
            <a:r>
              <a:rPr lang="en-US" altLang="ko-KR" sz="2000" dirty="0"/>
              <a:t>&gt;&gt;&gt; </a:t>
            </a:r>
            <a:r>
              <a:rPr lang="en-US" altLang="ko-KR" sz="2000" dirty="0" err="1"/>
              <a:t>len</a:t>
            </a:r>
            <a:r>
              <a:rPr lang="en-US" altLang="ko-KR" sz="2000" dirty="0"/>
              <a:t>([1, 3, 5])</a:t>
            </a:r>
            <a:endParaRPr lang="ko-KR" altLang="en-US" sz="2000" dirty="0"/>
          </a:p>
          <a:p>
            <a:pPr marL="411480" lvl="1" indent="0" fontAlgn="base">
              <a:buNone/>
            </a:pPr>
            <a:r>
              <a:rPr lang="en-US" altLang="ko-KR" sz="2000" dirty="0"/>
              <a:t>3</a:t>
            </a:r>
            <a:endParaRPr lang="ko-KR" altLang="en-US" sz="2000" dirty="0"/>
          </a:p>
          <a:p>
            <a:endParaRPr lang="en-US" altLang="ko-KR" dirty="0"/>
          </a:p>
          <a:p>
            <a:r>
              <a:rPr lang="ko-KR" altLang="en-US" dirty="0"/>
              <a:t>리스트 타입의 크기를 구하기 위해서는 </a:t>
            </a:r>
            <a:r>
              <a:rPr lang="en-US" altLang="ko-KR" dirty="0" err="1"/>
              <a:t>len</a:t>
            </a:r>
            <a:r>
              <a:rPr lang="en-US" altLang="ko-KR" dirty="0"/>
              <a:t> </a:t>
            </a:r>
            <a:r>
              <a:rPr lang="ko-KR" altLang="en-US" dirty="0"/>
              <a:t>함수를 이용하면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381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23875"/>
            <a:ext cx="10515600" cy="5653088"/>
          </a:xfrm>
        </p:spPr>
        <p:txBody>
          <a:bodyPr>
            <a:normAutofit/>
          </a:bodyPr>
          <a:lstStyle/>
          <a:p>
            <a:r>
              <a:rPr lang="ko-KR" altLang="en-US" dirty="0"/>
              <a:t>리스트 인덱스의 시작이 </a:t>
            </a:r>
            <a:r>
              <a:rPr lang="en-US" altLang="ko-KR" dirty="0"/>
              <a:t>1</a:t>
            </a:r>
            <a:r>
              <a:rPr lang="ko-KR" altLang="en-US" dirty="0" err="1"/>
              <a:t>이아니라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따라서 리스트의 마지막 인덱스는 </a:t>
            </a:r>
            <a:r>
              <a:rPr lang="en-US" altLang="ko-KR" b="1" dirty="0"/>
              <a:t>“</a:t>
            </a:r>
            <a:r>
              <a:rPr lang="ko-KR" altLang="en-US" b="1" dirty="0"/>
              <a:t>리스트의</a:t>
            </a:r>
            <a:r>
              <a:rPr lang="en-US" altLang="ko-KR" b="1" dirty="0"/>
              <a:t>_</a:t>
            </a:r>
            <a:r>
              <a:rPr lang="ko-KR" altLang="en-US" b="1" dirty="0"/>
              <a:t>크기 </a:t>
            </a:r>
            <a:r>
              <a:rPr lang="en-US" altLang="ko-KR" b="1" dirty="0"/>
              <a:t>– 1”</a:t>
            </a:r>
            <a:r>
              <a:rPr lang="ko-KR" altLang="en-US" b="1" dirty="0"/>
              <a:t>이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리스트 인덱스의 특이한 점은 리스트를 마지막 요소부터 접근이 가능하다는 것이다</a:t>
            </a:r>
            <a:r>
              <a:rPr lang="en-US" altLang="ko-KR" dirty="0"/>
              <a:t>. </a:t>
            </a:r>
            <a:r>
              <a:rPr lang="ko-KR" altLang="en-US" dirty="0"/>
              <a:t>항상 리스트의 마지막 요소에 대한 인덱스는 </a:t>
            </a:r>
            <a:r>
              <a:rPr lang="en-US" altLang="ko-KR" dirty="0"/>
              <a:t>“-1”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그리고 역순으로 내려오면서 인덱스 값이 줄어든다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743623" y="2253981"/>
          <a:ext cx="5734387" cy="1096438"/>
        </p:xfrm>
        <a:graphic>
          <a:graphicData uri="http://schemas.openxmlformats.org/drawingml/2006/table">
            <a:tbl>
              <a:tblPr/>
              <a:tblGrid>
                <a:gridCol w="440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15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3.14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True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“Hello World”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“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안녕 </a:t>
                      </a:r>
                      <a:r>
                        <a:rPr lang="ko-KR" alt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파이썬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!”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[0]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[1]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[2]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[3]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[4]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[5]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4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[-6]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[-5]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[-4]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[-3]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[-2]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[-1]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7228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en-US" altLang="ko-KR" dirty="0"/>
              <a:t>(tuple) </a:t>
            </a:r>
            <a:r>
              <a:rPr lang="ko-KR" altLang="en-US" dirty="0"/>
              <a:t>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타입은 다양한 데이터 타입들을 주어진 순서에 따라 저장할 수 있는 데이터 타입이다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튜플</a:t>
            </a:r>
            <a:r>
              <a:rPr lang="ko-KR" altLang="en-US" dirty="0"/>
              <a:t> 데이터 타입을 만드는 방법은 괄호</a:t>
            </a:r>
            <a:r>
              <a:rPr lang="en-US" altLang="ko-KR" dirty="0"/>
              <a:t>( ( ) )</a:t>
            </a:r>
            <a:r>
              <a:rPr lang="ko-KR" altLang="en-US" dirty="0"/>
              <a:t>안에 데이터를 넣어 주면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리스트와 </a:t>
            </a:r>
            <a:r>
              <a:rPr lang="ko-KR" altLang="en-US" dirty="0" err="1"/>
              <a:t>튜플</a:t>
            </a:r>
            <a:r>
              <a:rPr lang="ko-KR" altLang="en-US" dirty="0"/>
              <a:t> 타입의 차이점은 리스트 타입은 내용의 변경이 가능하지만 </a:t>
            </a:r>
            <a:r>
              <a:rPr lang="en-US" altLang="ko-KR" dirty="0"/>
              <a:t>(mutable</a:t>
            </a:r>
            <a:r>
              <a:rPr lang="ko-KR" altLang="en-US" dirty="0"/>
              <a:t>하다라고 한다</a:t>
            </a:r>
            <a:r>
              <a:rPr lang="en-US" altLang="ko-KR" dirty="0"/>
              <a:t>) </a:t>
            </a:r>
            <a:r>
              <a:rPr lang="ko-KR" altLang="en-US" dirty="0" err="1"/>
              <a:t>튜플의</a:t>
            </a:r>
            <a:r>
              <a:rPr lang="ko-KR" altLang="en-US" dirty="0"/>
              <a:t> 경우 내용의 변경이 안 된다</a:t>
            </a:r>
            <a:r>
              <a:rPr lang="en-US" altLang="ko-KR" dirty="0"/>
              <a:t>(immutable</a:t>
            </a:r>
            <a:r>
              <a:rPr lang="ko-KR" altLang="en-US" dirty="0"/>
              <a:t>하다라고 한다</a:t>
            </a:r>
            <a:r>
              <a:rPr lang="en-US" altLang="ko-KR" dirty="0"/>
              <a:t>). </a:t>
            </a:r>
          </a:p>
          <a:p>
            <a:r>
              <a:rPr lang="ko-KR" altLang="en-US" dirty="0"/>
              <a:t>속도 면에서 </a:t>
            </a:r>
            <a:r>
              <a:rPr lang="ko-KR" altLang="en-US" dirty="0" err="1"/>
              <a:t>튜플이</a:t>
            </a:r>
            <a:r>
              <a:rPr lang="ko-KR" altLang="en-US" dirty="0"/>
              <a:t> 좀 더 빠르다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344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 fontAlgn="base">
              <a:buNone/>
            </a:pPr>
            <a:r>
              <a:rPr lang="en-US" altLang="ko-KR" sz="1800" dirty="0"/>
              <a:t>&gt;&gt;&gt; (1, 2, 3.14, True, “Hello World”, “</a:t>
            </a:r>
            <a:r>
              <a:rPr lang="ko-KR" altLang="en-US" sz="1800" dirty="0"/>
              <a:t>안녕 </a:t>
            </a:r>
            <a:r>
              <a:rPr lang="ko-KR" altLang="en-US" sz="1800" dirty="0" err="1"/>
              <a:t>파이썬</a:t>
            </a:r>
            <a:r>
              <a:rPr lang="en-US" altLang="ko-KR" sz="1800" dirty="0"/>
              <a:t>!”)</a:t>
            </a:r>
            <a:endParaRPr lang="ko-KR" altLang="en-US" sz="1800" dirty="0"/>
          </a:p>
          <a:p>
            <a:pPr marL="109728" indent="0" fontAlgn="base">
              <a:buNone/>
            </a:pPr>
            <a:r>
              <a:rPr lang="en-US" altLang="ko-KR" sz="1800" dirty="0"/>
              <a:t>(1, 2, 3.14, True, ‘Hello World’, ‘</a:t>
            </a:r>
            <a:r>
              <a:rPr lang="ko-KR" altLang="en-US" sz="1800" dirty="0"/>
              <a:t>안녕 </a:t>
            </a:r>
            <a:r>
              <a:rPr lang="ko-KR" altLang="en-US" sz="1800" dirty="0" err="1"/>
              <a:t>파이썬</a:t>
            </a:r>
            <a:r>
              <a:rPr lang="en-US" altLang="ko-KR" sz="1800" dirty="0"/>
              <a:t>!’)</a:t>
            </a:r>
            <a:endParaRPr lang="ko-KR" altLang="en-US" sz="1800" dirty="0"/>
          </a:p>
          <a:p>
            <a:pPr marL="109728" indent="0" fontAlgn="base">
              <a:buNone/>
            </a:pPr>
            <a:r>
              <a:rPr lang="en-US" altLang="ko-KR" sz="1800" dirty="0"/>
              <a:t>&gt;&gt;&gt; (1, 2, (1, 2), (“Hello World”, True))</a:t>
            </a:r>
          </a:p>
          <a:p>
            <a:pPr marL="109728" indent="0" fontAlgn="base">
              <a:buNone/>
            </a:pPr>
            <a:r>
              <a:rPr lang="en-US" altLang="ko-KR" sz="1800" dirty="0"/>
              <a:t>(1, 2, (1, 2), (‘Hello World’, True))</a:t>
            </a:r>
          </a:p>
          <a:p>
            <a:pPr marL="109728" indent="0" fontAlgn="base">
              <a:buNone/>
            </a:pPr>
            <a:r>
              <a:rPr lang="en-US" altLang="ko-KR" sz="1800" dirty="0"/>
              <a:t>&gt;&gt;&gt; x = [1, 2, 3.14, True, ‘Hello World’, “</a:t>
            </a:r>
            <a:r>
              <a:rPr lang="ko-KR" altLang="en-US" sz="1800" dirty="0"/>
              <a:t>안녕 </a:t>
            </a:r>
            <a:r>
              <a:rPr lang="ko-KR" altLang="en-US" sz="1800" dirty="0" err="1"/>
              <a:t>파이썬</a:t>
            </a:r>
            <a:r>
              <a:rPr lang="en-US" altLang="ko-KR" sz="1800" dirty="0"/>
              <a:t>!”]</a:t>
            </a:r>
            <a:endParaRPr lang="ko-KR" altLang="en-US" sz="1800" dirty="0"/>
          </a:p>
          <a:p>
            <a:pPr marL="109728" indent="0" fontAlgn="base">
              <a:buNone/>
            </a:pPr>
            <a:r>
              <a:rPr lang="en-US" altLang="ko-KR" sz="1800" dirty="0"/>
              <a:t>&gt;&gt;&gt; x[2] = 3</a:t>
            </a:r>
          </a:p>
          <a:p>
            <a:pPr marL="109728" indent="0" fontAlgn="base">
              <a:buNone/>
            </a:pPr>
            <a:r>
              <a:rPr lang="en-US" altLang="ko-KR" sz="1800" dirty="0"/>
              <a:t>&gt;&gt;&gt; print(x)</a:t>
            </a:r>
          </a:p>
          <a:p>
            <a:pPr marL="109728" indent="0" fontAlgn="base">
              <a:buNone/>
            </a:pPr>
            <a:r>
              <a:rPr lang="en-US" altLang="ko-KR" sz="1800" dirty="0"/>
              <a:t>[1, 2, 3, True, ‘Hello World’, “</a:t>
            </a:r>
            <a:r>
              <a:rPr lang="ko-KR" altLang="en-US" sz="1800" dirty="0"/>
              <a:t>안녕 </a:t>
            </a:r>
            <a:r>
              <a:rPr lang="ko-KR" altLang="en-US" sz="1800" dirty="0" err="1"/>
              <a:t>파이썬</a:t>
            </a:r>
            <a:r>
              <a:rPr lang="en-US" altLang="ko-KR" sz="1800" dirty="0"/>
              <a:t>!”]</a:t>
            </a:r>
            <a:endParaRPr lang="ko-KR" altLang="en-US" sz="1800" dirty="0"/>
          </a:p>
          <a:p>
            <a:pPr marL="109728" indent="0" fontAlgn="base">
              <a:buNone/>
            </a:pPr>
            <a:r>
              <a:rPr lang="en-US" altLang="ko-KR" sz="1800" dirty="0"/>
              <a:t>&gt;&gt;&gt; y = (1, 2, 3.14, True, "Hello World", “</a:t>
            </a:r>
            <a:r>
              <a:rPr lang="ko-KR" altLang="en-US" sz="1800" dirty="0"/>
              <a:t>안녕 </a:t>
            </a:r>
            <a:r>
              <a:rPr lang="ko-KR" altLang="en-US" sz="1800" dirty="0" err="1"/>
              <a:t>파이썬</a:t>
            </a:r>
            <a:r>
              <a:rPr lang="en-US" altLang="ko-KR" sz="1800" dirty="0"/>
              <a:t>!”)</a:t>
            </a:r>
            <a:endParaRPr lang="ko-KR" altLang="en-US" sz="1800" dirty="0"/>
          </a:p>
          <a:p>
            <a:pPr marL="109728" indent="0" fontAlgn="base">
              <a:buNone/>
            </a:pPr>
            <a:r>
              <a:rPr lang="en-US" altLang="ko-KR" sz="1800" dirty="0"/>
              <a:t>&gt;&gt;&gt; y[2] = 3</a:t>
            </a:r>
          </a:p>
          <a:p>
            <a:pPr marL="109728" indent="0" fontAlgn="base">
              <a:buNone/>
            </a:pPr>
            <a:r>
              <a:rPr lang="en-US" altLang="ko-KR" sz="1800" dirty="0" err="1"/>
              <a:t>Traceback</a:t>
            </a:r>
            <a:r>
              <a:rPr lang="en-US" altLang="ko-KR" sz="1800" dirty="0"/>
              <a:t> (most recent call last):</a:t>
            </a:r>
          </a:p>
          <a:p>
            <a:pPr marL="109728" indent="0" fontAlgn="base">
              <a:buNone/>
            </a:pPr>
            <a:r>
              <a:rPr lang="en-US" altLang="ko-KR" sz="1800" dirty="0"/>
              <a:t>File “&lt;</a:t>
            </a:r>
            <a:r>
              <a:rPr lang="en-US" altLang="ko-KR" sz="1800" dirty="0" err="1"/>
              <a:t>stdin</a:t>
            </a:r>
            <a:r>
              <a:rPr lang="en-US" altLang="ko-KR" sz="1800" dirty="0"/>
              <a:t>&gt;”, line 1, in &lt;module&gt;</a:t>
            </a:r>
          </a:p>
          <a:p>
            <a:pPr marL="109728" indent="0" fontAlgn="base">
              <a:buNone/>
            </a:pPr>
            <a:r>
              <a:rPr lang="en-US" altLang="ko-KR" sz="1800" dirty="0" err="1"/>
              <a:t>TypeError</a:t>
            </a:r>
            <a:r>
              <a:rPr lang="en-US" altLang="ko-KR" sz="1800" dirty="0"/>
              <a:t>: ‘tuple’ object does not support item assignment</a:t>
            </a:r>
          </a:p>
          <a:p>
            <a:pPr marL="109728" indent="0" fontAlgn="base">
              <a:buNone/>
            </a:pPr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02801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338763"/>
          </a:xfrm>
        </p:spPr>
        <p:txBody>
          <a:bodyPr/>
          <a:lstStyle/>
          <a:p>
            <a:r>
              <a:rPr lang="ko-KR" altLang="en-US" dirty="0" err="1"/>
              <a:t>튜플의</a:t>
            </a:r>
            <a:r>
              <a:rPr lang="ko-KR" altLang="en-US" dirty="0"/>
              <a:t> 인덱싱도 리스트의 인덱싱과 같은 방식이다</a:t>
            </a:r>
            <a:r>
              <a:rPr lang="en-US" altLang="ko-KR" dirty="0"/>
              <a:t>. </a:t>
            </a:r>
            <a:r>
              <a:rPr lang="ko-KR" altLang="en-US" dirty="0"/>
              <a:t>즉 인덱스 값은 </a:t>
            </a:r>
            <a:r>
              <a:rPr lang="en-US" altLang="ko-KR" dirty="0"/>
              <a:t>0</a:t>
            </a:r>
            <a:r>
              <a:rPr lang="ko-KR" altLang="en-US" dirty="0"/>
              <a:t>부터 시작하며 마지막 인덱스 값은 </a:t>
            </a:r>
            <a:r>
              <a:rPr lang="en-US" altLang="ko-KR" b="1" dirty="0"/>
              <a:t>“</a:t>
            </a:r>
            <a:r>
              <a:rPr lang="ko-KR" altLang="en-US" b="1" dirty="0" err="1"/>
              <a:t>튜플의</a:t>
            </a:r>
            <a:r>
              <a:rPr lang="en-US" altLang="ko-KR" b="1" dirty="0"/>
              <a:t>_</a:t>
            </a:r>
            <a:r>
              <a:rPr lang="ko-KR" altLang="en-US" b="1" dirty="0"/>
              <a:t>크기 </a:t>
            </a:r>
            <a:r>
              <a:rPr lang="en-US" altLang="ko-KR" b="1" dirty="0"/>
              <a:t>-1”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역순으로의 인덱싱도 가능하다</a:t>
            </a:r>
            <a:r>
              <a:rPr lang="en-US" altLang="ko-KR" dirty="0"/>
              <a:t>. </a:t>
            </a:r>
            <a:r>
              <a:rPr lang="ko-KR" altLang="en-US" dirty="0"/>
              <a:t>즉 마지막 요소에 대해 인덱스 값을 </a:t>
            </a:r>
            <a:r>
              <a:rPr lang="en-US" altLang="ko-KR" b="1" dirty="0"/>
              <a:t>“-1”</a:t>
            </a:r>
            <a:r>
              <a:rPr lang="ko-KR" altLang="en-US" dirty="0"/>
              <a:t>로 해서 접근해도 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튜플의</a:t>
            </a:r>
            <a:r>
              <a:rPr lang="ko-KR" altLang="en-US" dirty="0"/>
              <a:t> 크기를 구하기 위해 리스트와 같이 </a:t>
            </a:r>
            <a:r>
              <a:rPr lang="en-US" altLang="ko-KR" dirty="0" err="1"/>
              <a:t>len</a:t>
            </a:r>
            <a:r>
              <a:rPr lang="en-US" altLang="ko-KR" dirty="0"/>
              <a:t> </a:t>
            </a:r>
            <a:r>
              <a:rPr lang="ko-KR" altLang="en-US" dirty="0"/>
              <a:t>함수를 쓰면 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078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</a:t>
            </a:r>
            <a:r>
              <a:rPr lang="en-US" altLang="ko-KR" dirty="0"/>
              <a:t>(</a:t>
            </a:r>
            <a:r>
              <a:rPr lang="en-US" altLang="ko-KR" dirty="0" err="1"/>
              <a:t>dict</a:t>
            </a:r>
            <a:r>
              <a:rPr lang="en-US" altLang="ko-KR" dirty="0"/>
              <a:t>) </a:t>
            </a:r>
            <a:r>
              <a:rPr lang="ko-KR" altLang="en-US" dirty="0"/>
              <a:t>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사전 타입은 키</a:t>
            </a:r>
            <a:r>
              <a:rPr lang="en-US" altLang="ko-KR" dirty="0"/>
              <a:t>-</a:t>
            </a:r>
            <a:r>
              <a:rPr lang="ko-KR" altLang="en-US" dirty="0"/>
              <a:t>값의 쌍으로 된 집합이다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사전 타입의 경우 키에 의해 데이터 값에 접근할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사전 타입 데이터의 생성은 키</a:t>
            </a:r>
            <a:r>
              <a:rPr lang="en-US" altLang="ko-KR" dirty="0"/>
              <a:t>-</a:t>
            </a:r>
            <a:r>
              <a:rPr lang="ko-KR" altLang="en-US" dirty="0"/>
              <a:t>값의 쌍을 중괄호</a:t>
            </a:r>
            <a:r>
              <a:rPr lang="en-US" altLang="ko-KR" dirty="0"/>
              <a:t>({ })</a:t>
            </a:r>
            <a:r>
              <a:rPr lang="ko-KR" altLang="en-US" dirty="0"/>
              <a:t>로 묶어주면 된다</a:t>
            </a:r>
            <a:r>
              <a:rPr lang="en-US" altLang="ko-KR" dirty="0"/>
              <a:t>. </a:t>
            </a:r>
          </a:p>
          <a:p>
            <a:pPr fontAlgn="base"/>
            <a:endParaRPr lang="ko-KR" altLang="en-US" dirty="0"/>
          </a:p>
          <a:p>
            <a:pPr marL="704088" lvl="2" indent="0">
              <a:buNone/>
            </a:pPr>
            <a:r>
              <a:rPr lang="en-US" altLang="ko-KR" b="1" dirty="0"/>
              <a:t>{</a:t>
            </a:r>
            <a:r>
              <a:rPr lang="ko-KR" altLang="en-US" b="1" dirty="0"/>
              <a:t>키</a:t>
            </a:r>
            <a:r>
              <a:rPr lang="en-US" altLang="ko-KR" b="1" dirty="0"/>
              <a:t>: </a:t>
            </a:r>
            <a:r>
              <a:rPr lang="ko-KR" altLang="en-US" b="1" dirty="0"/>
              <a:t>값</a:t>
            </a:r>
            <a:r>
              <a:rPr lang="en-US" altLang="ko-KR" b="1" dirty="0"/>
              <a:t>, . . . }</a:t>
            </a:r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898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fontAlgn="base">
              <a:buNone/>
            </a:pPr>
            <a:r>
              <a:rPr lang="en-US" altLang="ko-KR" sz="1600" dirty="0"/>
              <a:t>&gt;&gt;&gt; d = {1: “Hello World”, “</a:t>
            </a:r>
            <a:r>
              <a:rPr lang="ko-KR" altLang="en-US" sz="1600" dirty="0"/>
              <a:t>인사</a:t>
            </a:r>
            <a:r>
              <a:rPr lang="en-US" altLang="ko-KR" sz="1600" dirty="0"/>
              <a:t>”:”</a:t>
            </a:r>
            <a:r>
              <a:rPr lang="ko-KR" altLang="en-US" sz="1600" dirty="0"/>
              <a:t>안녕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!”, “pi”:3.14}</a:t>
            </a:r>
          </a:p>
          <a:p>
            <a:pPr marL="109728" indent="0" fontAlgn="base">
              <a:buNone/>
            </a:pPr>
            <a:r>
              <a:rPr lang="en-US" altLang="ko-KR" sz="1600" dirty="0"/>
              <a:t>&gt;&gt;&gt; d</a:t>
            </a:r>
          </a:p>
          <a:p>
            <a:pPr marL="109728" indent="0" fontAlgn="base">
              <a:buNone/>
            </a:pPr>
            <a:r>
              <a:rPr lang="en-US" altLang="ko-KR" sz="1600" dirty="0"/>
              <a:t>{1: ‘Hello World’, ‘pi’: 3.14, ‘</a:t>
            </a:r>
            <a:r>
              <a:rPr lang="ko-KR" altLang="en-US" sz="1600" dirty="0"/>
              <a:t>인사’</a:t>
            </a:r>
            <a:r>
              <a:rPr lang="en-US" altLang="ko-KR" sz="1600" dirty="0"/>
              <a:t>: ‘</a:t>
            </a:r>
            <a:r>
              <a:rPr lang="ko-KR" altLang="en-US" sz="1600" dirty="0"/>
              <a:t>안녕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!’}</a:t>
            </a:r>
            <a:endParaRPr lang="ko-KR" altLang="en-US" sz="1600" dirty="0"/>
          </a:p>
          <a:p>
            <a:pPr marL="109728" indent="0" fontAlgn="base">
              <a:buNone/>
            </a:pPr>
            <a:r>
              <a:rPr lang="en-US" altLang="ko-KR" sz="1600" dirty="0"/>
              <a:t>&gt;&gt;&gt; d[1]</a:t>
            </a:r>
          </a:p>
          <a:p>
            <a:pPr marL="109728" indent="0" fontAlgn="base">
              <a:buNone/>
            </a:pPr>
            <a:r>
              <a:rPr lang="en-US" altLang="ko-KR" sz="1600" dirty="0"/>
              <a:t>‘Hello World’</a:t>
            </a:r>
          </a:p>
          <a:p>
            <a:pPr marL="109728" indent="0" fontAlgn="base">
              <a:buNone/>
            </a:pPr>
            <a:r>
              <a:rPr lang="en-US" altLang="ko-KR" sz="1600" dirty="0"/>
              <a:t>&gt;&gt;&gt; d[‘</a:t>
            </a:r>
            <a:r>
              <a:rPr lang="ko-KR" altLang="en-US" sz="1600" dirty="0"/>
              <a:t>인사</a:t>
            </a:r>
            <a:r>
              <a:rPr lang="en-US" altLang="ko-KR" sz="1600" dirty="0"/>
              <a:t>’]</a:t>
            </a:r>
            <a:endParaRPr lang="ko-KR" altLang="en-US" sz="1600" dirty="0"/>
          </a:p>
          <a:p>
            <a:pPr marL="109728" indent="0" fontAlgn="base">
              <a:buNone/>
            </a:pPr>
            <a:r>
              <a:rPr lang="en-US" altLang="ko-KR" sz="1600" dirty="0"/>
              <a:t>‘</a:t>
            </a:r>
            <a:r>
              <a:rPr lang="ko-KR" altLang="en-US" sz="1600" dirty="0"/>
              <a:t>안녕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!’</a:t>
            </a:r>
            <a:endParaRPr lang="ko-KR" altLang="en-US" sz="1600" dirty="0"/>
          </a:p>
          <a:p>
            <a:pPr marL="109728" indent="0" fontAlgn="base">
              <a:buNone/>
            </a:pPr>
            <a:r>
              <a:rPr lang="en-US" altLang="ko-KR" sz="1600" dirty="0"/>
              <a:t>&gt;&gt;&gt; d[‘pi’]</a:t>
            </a:r>
          </a:p>
          <a:p>
            <a:pPr marL="109728" indent="0" fontAlgn="base">
              <a:buNone/>
            </a:pPr>
            <a:r>
              <a:rPr lang="en-US" altLang="ko-KR" sz="1600" dirty="0"/>
              <a:t>3.14</a:t>
            </a:r>
          </a:p>
          <a:p>
            <a:pPr fontAlgn="base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839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CFB4C-69AB-4C80-863A-12B17473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E50FD-3092-4111-B9D6-AE07760D2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같은 </a:t>
            </a:r>
            <a:r>
              <a:rPr lang="ko-KR" altLang="en-US" dirty="0" err="1"/>
              <a:t>대상체를</a:t>
            </a:r>
            <a:r>
              <a:rPr lang="ko-KR" altLang="en-US" dirty="0"/>
              <a:t> </a:t>
            </a:r>
            <a:r>
              <a:rPr lang="ko-KR" altLang="en-US" dirty="0" err="1"/>
              <a:t>표현하시오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학생의 이름은 홍길동</a:t>
            </a:r>
            <a:r>
              <a:rPr lang="en-US" altLang="ko-KR" dirty="0"/>
              <a:t>, </a:t>
            </a:r>
            <a:r>
              <a:rPr lang="ko-KR" altLang="en-US" dirty="0"/>
              <a:t>전화번호는 </a:t>
            </a:r>
            <a:r>
              <a:rPr lang="en-US" altLang="ko-KR" dirty="0"/>
              <a:t>01012345678, </a:t>
            </a:r>
            <a:r>
              <a:rPr lang="ko-KR" altLang="en-US" dirty="0" err="1"/>
              <a:t>국어점수</a:t>
            </a:r>
            <a:r>
              <a:rPr lang="ko-KR" altLang="en-US" dirty="0"/>
              <a:t> </a:t>
            </a:r>
            <a:r>
              <a:rPr lang="en-US" altLang="ko-KR" dirty="0"/>
              <a:t>80, </a:t>
            </a:r>
            <a:r>
              <a:rPr lang="ko-KR" altLang="en-US" dirty="0"/>
              <a:t>영어점수 </a:t>
            </a:r>
            <a:r>
              <a:rPr lang="en-US" altLang="ko-KR" dirty="0"/>
              <a:t>85, </a:t>
            </a:r>
            <a:r>
              <a:rPr lang="ko-KR" altLang="en-US" dirty="0" err="1"/>
              <a:t>수학점수는</a:t>
            </a:r>
            <a:r>
              <a:rPr lang="ko-KR" altLang="en-US" dirty="0"/>
              <a:t> </a:t>
            </a:r>
            <a:r>
              <a:rPr lang="en-US" altLang="ko-KR" dirty="0"/>
              <a:t>90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5833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8C071-51F4-4785-9835-DFE1F63E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3ED12-82E4-49C0-ACAC-E01748672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수치 연산자</a:t>
            </a:r>
            <a:endParaRPr lang="en-US" altLang="ko-KR" dirty="0"/>
          </a:p>
          <a:p>
            <a:r>
              <a:rPr lang="ko-KR" altLang="en-US" dirty="0"/>
              <a:t>대입 연산자</a:t>
            </a:r>
            <a:endParaRPr lang="en-US" altLang="ko-KR" dirty="0"/>
          </a:p>
          <a:p>
            <a:r>
              <a:rPr lang="ko-KR" altLang="en-US" dirty="0"/>
              <a:t>비교 연산자</a:t>
            </a:r>
            <a:endParaRPr lang="en-US" altLang="ko-KR" dirty="0"/>
          </a:p>
          <a:p>
            <a:r>
              <a:rPr lang="ko-KR" altLang="en-US" dirty="0"/>
              <a:t>논리 연산자</a:t>
            </a:r>
            <a:endParaRPr lang="en-US" altLang="ko-KR" dirty="0"/>
          </a:p>
          <a:p>
            <a:r>
              <a:rPr lang="ko-KR" altLang="en-US" dirty="0"/>
              <a:t>비트 연산자</a:t>
            </a:r>
            <a:endParaRPr lang="en-US" altLang="ko-KR" dirty="0"/>
          </a:p>
          <a:p>
            <a:r>
              <a:rPr lang="ko-KR" altLang="en-US" dirty="0"/>
              <a:t>식별 연산자</a:t>
            </a:r>
            <a:endParaRPr lang="en-US" altLang="ko-KR" dirty="0"/>
          </a:p>
          <a:p>
            <a:r>
              <a:rPr lang="ko-KR" altLang="en-US" dirty="0"/>
              <a:t>구성원 연산자</a:t>
            </a:r>
            <a:endParaRPr lang="en-US" altLang="ko-KR" dirty="0"/>
          </a:p>
          <a:p>
            <a:r>
              <a:rPr lang="ko-KR" altLang="en-US" dirty="0"/>
              <a:t>문자열 연산자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07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타입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동일한 특성을 가진 데이터들의 집합</a:t>
            </a:r>
            <a:endParaRPr lang="en-US" altLang="ko-KR" dirty="0"/>
          </a:p>
          <a:p>
            <a:pPr lvl="1"/>
            <a:r>
              <a:rPr lang="ko-KR" altLang="en-US" dirty="0"/>
              <a:t>숫자</a:t>
            </a:r>
            <a:endParaRPr lang="en-US" altLang="ko-KR" dirty="0"/>
          </a:p>
          <a:p>
            <a:pPr lvl="2"/>
            <a:r>
              <a:rPr lang="ko-KR" altLang="en-US" dirty="0"/>
              <a:t>정수</a:t>
            </a:r>
            <a:endParaRPr lang="en-US" altLang="ko-KR" dirty="0"/>
          </a:p>
          <a:p>
            <a:pPr lvl="2"/>
            <a:r>
              <a:rPr lang="ko-KR" altLang="en-US" dirty="0"/>
              <a:t>실수</a:t>
            </a:r>
            <a:endParaRPr lang="en-US" altLang="ko-KR" dirty="0"/>
          </a:p>
          <a:p>
            <a:pPr lvl="2"/>
            <a:r>
              <a:rPr lang="ko-KR" altLang="en-US" dirty="0"/>
              <a:t>복소수</a:t>
            </a:r>
            <a:endParaRPr lang="en-US" altLang="ko-KR" dirty="0"/>
          </a:p>
          <a:p>
            <a:pPr lvl="1"/>
            <a:r>
              <a:rPr lang="ko-KR" altLang="en-US" dirty="0"/>
              <a:t>문자열</a:t>
            </a:r>
            <a:endParaRPr lang="en-US" altLang="ko-KR" dirty="0"/>
          </a:p>
          <a:p>
            <a:pPr lvl="1"/>
            <a:r>
              <a:rPr lang="ko-KR" altLang="en-US" dirty="0"/>
              <a:t>불린</a:t>
            </a:r>
            <a:endParaRPr lang="en-US" altLang="ko-KR" dirty="0"/>
          </a:p>
          <a:p>
            <a:pPr lvl="1"/>
            <a:r>
              <a:rPr lang="ko-KR" altLang="en-US" dirty="0" err="1"/>
              <a:t>튜플</a:t>
            </a:r>
            <a:endParaRPr lang="en-US" altLang="ko-KR" dirty="0"/>
          </a:p>
          <a:p>
            <a:pPr lvl="1"/>
            <a:r>
              <a:rPr lang="ko-KR" altLang="en-US" dirty="0"/>
              <a:t>리스트</a:t>
            </a:r>
            <a:endParaRPr lang="en-US" altLang="ko-KR" dirty="0"/>
          </a:p>
          <a:p>
            <a:pPr lvl="1"/>
            <a:r>
              <a:rPr lang="ko-KR" altLang="en-US" dirty="0"/>
              <a:t>사전</a:t>
            </a:r>
            <a:endParaRPr lang="en-US" altLang="ko-KR" dirty="0"/>
          </a:p>
          <a:p>
            <a:pPr lvl="1"/>
            <a:r>
              <a:rPr lang="ko-KR" altLang="en-US" dirty="0"/>
              <a:t>집합</a:t>
            </a:r>
            <a:endParaRPr lang="en-US" altLang="ko-KR" dirty="0"/>
          </a:p>
          <a:p>
            <a:r>
              <a:rPr lang="ko-KR" altLang="en-US" dirty="0" err="1"/>
              <a:t>파이썬은</a:t>
            </a:r>
            <a:r>
              <a:rPr lang="ko-KR" altLang="en-US" dirty="0"/>
              <a:t> 풍부한 데이터 타입을 제공한다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데이터의 타입을 알고 싶으면 </a:t>
            </a:r>
            <a:r>
              <a:rPr lang="en-US" altLang="ko-KR" dirty="0"/>
              <a:t>type </a:t>
            </a:r>
            <a:r>
              <a:rPr lang="ko-KR" altLang="en-US" dirty="0"/>
              <a:t>함수를 이용한다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type(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022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수치 연산자</a:t>
            </a:r>
            <a:r>
              <a:rPr lang="en-US" altLang="ko-KR" dirty="0"/>
              <a:t>(Arithmetic Operators)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855640" y="1916832"/>
          <a:ext cx="7128792" cy="3744416"/>
        </p:xfrm>
        <a:graphic>
          <a:graphicData uri="http://schemas.openxmlformats.org/drawingml/2006/table">
            <a:tbl>
              <a:tblPr/>
              <a:tblGrid>
                <a:gridCol w="1597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0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수치연산자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덧셈을 수행한다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                     1 + 2  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sym typeface="Wingdings" panose="05000000000000000000" pitchFamily="2" charset="2"/>
                        </a:rPr>
                        <a:t> 3</a:t>
                      </a:r>
                      <a:endParaRPr lang="ko-KR" alt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뺄셈을 수행한다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                     2 – 1  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sym typeface="Wingdings" panose="05000000000000000000" pitchFamily="2" charset="2"/>
                        </a:rPr>
                        <a:t> 1</a:t>
                      </a:r>
                      <a:endParaRPr lang="ko-KR" alt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* 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곱셈을 수행한다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                     2 *</a:t>
                      </a:r>
                      <a:r>
                        <a:rPr lang="en-US" altLang="ko-KR" sz="1200" kern="100" spc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3  </a:t>
                      </a:r>
                      <a:r>
                        <a:rPr lang="en-US" altLang="ko-KR" sz="1200" kern="100" spc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sym typeface="Wingdings" panose="05000000000000000000" pitchFamily="2" charset="2"/>
                        </a:rPr>
                        <a:t> 6</a:t>
                      </a:r>
                      <a:endParaRPr lang="ko-KR" alt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나눗셈을 수행한다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                  3</a:t>
                      </a:r>
                      <a:r>
                        <a:rPr lang="en-US" altLang="ko-KR" sz="1200" kern="100" spc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/ 2  </a:t>
                      </a:r>
                      <a:r>
                        <a:rPr lang="en-US" altLang="ko-KR" sz="1200" kern="100" spc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sym typeface="Wingdings" panose="05000000000000000000" pitchFamily="2" charset="2"/>
                        </a:rPr>
                        <a:t> 1.5</a:t>
                      </a:r>
                      <a:endParaRPr lang="ko-KR" alt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**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거듭제곱을 수행한다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               3 ** 2 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sym typeface="Wingdings" panose="05000000000000000000" pitchFamily="2" charset="2"/>
                        </a:rPr>
                        <a:t> 9</a:t>
                      </a:r>
                      <a:endParaRPr lang="ko-KR" alt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//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나눗셈의 몫을 구한다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              3 // 2 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sym typeface="Wingdings" panose="05000000000000000000" pitchFamily="2" charset="2"/>
                        </a:rPr>
                        <a:t> 1</a:t>
                      </a:r>
                      <a:endParaRPr lang="ko-KR" alt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%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나눗셈의 나머지를 구한다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        3</a:t>
                      </a:r>
                      <a:r>
                        <a:rPr lang="en-US" altLang="ko-KR" sz="1200" kern="100" spc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% 2 </a:t>
                      </a:r>
                      <a:r>
                        <a:rPr lang="en-US" altLang="ko-KR" sz="1200" kern="100" spc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sym typeface="Wingdings" panose="05000000000000000000" pitchFamily="2" charset="2"/>
                        </a:rPr>
                        <a:t> 1</a:t>
                      </a:r>
                      <a:endParaRPr lang="ko-KR" alt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39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대입 연산자</a:t>
            </a:r>
            <a:r>
              <a:rPr lang="en-US" altLang="ko-KR" dirty="0"/>
              <a:t>(Assignment Operators)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567609" y="1700808"/>
          <a:ext cx="7200799" cy="4358680"/>
        </p:xfrm>
        <a:graphic>
          <a:graphicData uri="http://schemas.openxmlformats.org/drawingml/2006/table">
            <a:tbl>
              <a:tblPr/>
              <a:tblGrid>
                <a:gridCol w="121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08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대입 연산자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2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=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기본 대입 연산자이다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우변을 좌변의 변수에 대입한다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(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사실 파이썬에서는 좌변의 변수명을 우변 데이터에 부여하는 기능을 한다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.)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9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+=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우변의 데이터를 좌변에 더한 후 좌변의 변수에 대입한다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 += b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는 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 = a + b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와 동일한 표현이다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9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-=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우변을 좌변에 뺀 후 좌변의 변수에 대입한다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 -= b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는 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 = a - b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와 동일한 표현이다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9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*=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우변을 좌변에 곱한 후 좌변의 변수에 대입한다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 *= b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는 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 = a * b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와 동일한 표현이다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9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/=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우변을 좌변에 나눈 후 좌변의 변수에 대입한다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 /= b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는 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 = a / b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와 동일한 표현이다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9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**=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우변을 좌변에 거듭 곱셈 후 좌변의 변수에 대입한다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 **= b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는 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 = a ** b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와 동일한 표현이다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19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//=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우변을 좌변에 나누어 몫을 구한 후 좌변의 변수에 대입한다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 //= b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는 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 = a // b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와 동일한 표현이다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19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%=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우변을 좌변으로 나눈 나머지를 구해 좌변의 변수에 대입한다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endParaRPr lang="ko-KR" alt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 %= b</a:t>
                      </a: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는 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 = a % b</a:t>
                      </a: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와 동일한 표현이다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392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비교 연산자</a:t>
            </a:r>
            <a:r>
              <a:rPr lang="en-US" altLang="ko-KR" dirty="0"/>
              <a:t>(Comparison Operators)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567608" y="1700809"/>
          <a:ext cx="7632848" cy="4248475"/>
        </p:xfrm>
        <a:graphic>
          <a:graphicData uri="http://schemas.openxmlformats.org/drawingml/2006/table">
            <a:tbl>
              <a:tblPr/>
              <a:tblGrid>
                <a:gridCol w="171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11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비교 연산자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11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수식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== 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수식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수식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과 수식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 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값이 같음을 평가한다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(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내용이 같음을 평가한다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76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수식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!= 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수식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수식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과 수식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 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값이 같지 않음을 평가한다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(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내용이 같지 않음을 평가한다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.)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11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수식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&gt; 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수식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수식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의 값이 수식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의 값 보다 큰가를 평가한다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11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수식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&lt; 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수식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수식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의 값이 수식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의 값 보다 큰가를 평가한다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11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수식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&gt;= 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수식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수식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의 값이 수식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의 값 보다 같거나 큰가를 평가한다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411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수식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&lt;= 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수식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수식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의 값이 수식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의 값 보다 같거나 큰가를 평가한다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699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논리 연산자</a:t>
            </a:r>
            <a:r>
              <a:rPr lang="en-US" altLang="ko-KR" dirty="0"/>
              <a:t>(Logical Operators)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2783632" y="2420888"/>
          <a:ext cx="6624736" cy="1783336"/>
        </p:xfrm>
        <a:graphic>
          <a:graphicData uri="http://schemas.openxmlformats.org/drawingml/2006/table">
            <a:tbl>
              <a:tblPr/>
              <a:tblGrid>
                <a:gridCol w="148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9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논리 연산자</a:t>
                      </a:r>
                      <a:endParaRPr lang="ko-KR" altLang="en-US" sz="16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16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</a:t>
                      </a:r>
                      <a:endParaRPr lang="en-US" sz="16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논리곱 </a:t>
                      </a:r>
                      <a:r>
                        <a:rPr lang="en-US" altLang="ko-KR" sz="16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(and) </a:t>
                      </a: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연산을 수행한다</a:t>
                      </a:r>
                      <a:r>
                        <a:rPr lang="en-US" altLang="ko-KR" sz="16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6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or</a:t>
                      </a:r>
                      <a:endParaRPr lang="en-US" sz="16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논리합 </a:t>
                      </a:r>
                      <a:r>
                        <a:rPr lang="en-US" altLang="ko-KR" sz="16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(or) </a:t>
                      </a: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연산을 수행한다</a:t>
                      </a:r>
                      <a:r>
                        <a:rPr lang="en-US" altLang="ko-KR" sz="16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6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not</a:t>
                      </a:r>
                      <a:endParaRPr lang="en-US" sz="16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논리 부정</a:t>
                      </a:r>
                      <a:r>
                        <a:rPr lang="en-US" altLang="ko-KR" sz="16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(not) </a:t>
                      </a: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연산을 수행한다</a:t>
                      </a:r>
                      <a:r>
                        <a:rPr lang="en-US" altLang="ko-KR" sz="16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6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57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비트 연산자</a:t>
            </a:r>
            <a:r>
              <a:rPr lang="en-US" altLang="ko-KR" dirty="0"/>
              <a:t>(Bitwise Operators)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비트 논리 연산자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639617" y="2492898"/>
          <a:ext cx="6066869" cy="2294050"/>
        </p:xfrm>
        <a:graphic>
          <a:graphicData uri="http://schemas.openxmlformats.org/drawingml/2006/table">
            <a:tbl>
              <a:tblPr/>
              <a:tblGrid>
                <a:gridCol w="1359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6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비트 연산자</a:t>
                      </a:r>
                      <a:endParaRPr lang="ko-KR" altLang="en-US" sz="14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14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&amp;</a:t>
                      </a:r>
                      <a:endParaRPr lang="en-US" sz="14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비트 논리곱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(and) 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연산을 수행한다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4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|</a:t>
                      </a:r>
                      <a:endParaRPr lang="en-US" sz="14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비트 논리합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(or) 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연산을 수행한다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4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^</a:t>
                      </a:r>
                      <a:endParaRPr lang="en-US" sz="14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비트 </a:t>
                      </a:r>
                      <a:r>
                        <a:rPr lang="en-US" altLang="ko-KR" sz="1400" kern="10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xor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연산을 수행한다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4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~</a:t>
                      </a:r>
                      <a:endParaRPr lang="en-US" sz="14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비트 논리 부정을 수행한다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4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251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772816"/>
            <a:ext cx="8229600" cy="237626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쉬프트</a:t>
            </a:r>
            <a:r>
              <a:rPr lang="ko-KR" altLang="en-US" dirty="0"/>
              <a:t> 연산자</a:t>
            </a:r>
          </a:p>
          <a:p>
            <a:pPr lvl="1"/>
            <a:r>
              <a:rPr lang="ko-KR" altLang="en-US" dirty="0" err="1"/>
              <a:t>쉬프트</a:t>
            </a:r>
            <a:r>
              <a:rPr lang="ko-KR" altLang="en-US" dirty="0"/>
              <a:t> 연산은 이진 데이터로 표현된 상태에서 왼쪽 혹은 오른쪽으로 정해진 만큼 이동시킨다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좌측 </a:t>
            </a:r>
            <a:r>
              <a:rPr lang="ko-KR" altLang="en-US" dirty="0" err="1"/>
              <a:t>쉬프트의</a:t>
            </a:r>
            <a:r>
              <a:rPr lang="ko-KR" altLang="en-US" dirty="0"/>
              <a:t> 경우 오른쪽 빈 공백만큼은 </a:t>
            </a:r>
            <a:r>
              <a:rPr lang="en-US" altLang="ko-KR" dirty="0"/>
              <a:t>0</a:t>
            </a:r>
            <a:r>
              <a:rPr lang="ko-KR" altLang="en-US" dirty="0"/>
              <a:t>으로 채워진다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ko-KR" altLang="en-US" dirty="0" err="1"/>
              <a:t>쉬프트</a:t>
            </a:r>
            <a:r>
              <a:rPr lang="ko-KR" altLang="en-US" dirty="0"/>
              <a:t> 횟수만큼 </a:t>
            </a:r>
            <a:r>
              <a:rPr lang="en-US" altLang="ko-KR" dirty="0"/>
              <a:t>2</a:t>
            </a:r>
            <a:r>
              <a:rPr lang="ko-KR" altLang="en-US" dirty="0"/>
              <a:t>를 곱하는 효과가 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우측 </a:t>
            </a:r>
            <a:r>
              <a:rPr lang="ko-KR" altLang="en-US" dirty="0" err="1"/>
              <a:t>쉬프트의</a:t>
            </a:r>
            <a:r>
              <a:rPr lang="ko-KR" altLang="en-US" dirty="0"/>
              <a:t> 경우 부호가 유지되면서 오른쪽으로 이동시킨다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ko-KR" altLang="en-US" dirty="0" err="1"/>
              <a:t>쉬프트</a:t>
            </a:r>
            <a:r>
              <a:rPr lang="ko-KR" altLang="en-US" dirty="0"/>
              <a:t> 횟수만큼 </a:t>
            </a:r>
            <a:r>
              <a:rPr lang="en-US" altLang="ko-KR" dirty="0"/>
              <a:t>2</a:t>
            </a:r>
            <a:r>
              <a:rPr lang="ko-KR" altLang="en-US" dirty="0"/>
              <a:t>로 나누는 효과가 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999656" y="4509120"/>
          <a:ext cx="6984776" cy="1512168"/>
        </p:xfrm>
        <a:graphic>
          <a:graphicData uri="http://schemas.openxmlformats.org/drawingml/2006/table">
            <a:tbl>
              <a:tblPr/>
              <a:tblGrid>
                <a:gridCol w="1565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비트 연산자</a:t>
                      </a:r>
                      <a:endParaRPr lang="ko-KR" altLang="en-US" sz="14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14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&lt;&lt;</a:t>
                      </a:r>
                      <a:endParaRPr lang="en-US" sz="14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좌측 </a:t>
                      </a:r>
                      <a:r>
                        <a:rPr lang="ko-KR" altLang="en-US" sz="1400" kern="10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쉬프트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(shift) 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연산을 수행한다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4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&gt;&gt;</a:t>
                      </a:r>
                      <a:endParaRPr lang="en-US" sz="14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우측 </a:t>
                      </a:r>
                      <a:r>
                        <a:rPr lang="ko-KR" altLang="en-US" sz="1400" kern="10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쉬프트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(shift) 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연산을 수행한다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4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0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식별 연산자</a:t>
            </a:r>
            <a:r>
              <a:rPr lang="en-US" altLang="ko-KR" dirty="0"/>
              <a:t>(Identity Operators)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marL="402336" lvl="1" indent="0" fontAlgn="base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lst</a:t>
            </a:r>
            <a:r>
              <a:rPr lang="en-US" altLang="ko-KR" dirty="0"/>
              <a:t> = [ 1, 2, “Hello World”]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lst1 = [ 1, 2, “Hello World”]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lst</a:t>
            </a:r>
            <a:r>
              <a:rPr lang="en-US" altLang="ko-KR" dirty="0"/>
              <a:t> is lst1</a:t>
            </a:r>
          </a:p>
          <a:p>
            <a:pPr marL="402336" lvl="1" indent="0" fontAlgn="base">
              <a:buNone/>
            </a:pPr>
            <a:r>
              <a:rPr lang="en-US" altLang="ko-KR" dirty="0"/>
              <a:t>False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id(</a:t>
            </a:r>
            <a:r>
              <a:rPr lang="en-US" altLang="ko-KR" dirty="0" err="1"/>
              <a:t>lst</a:t>
            </a:r>
            <a:r>
              <a:rPr lang="en-US" altLang="ko-KR" dirty="0"/>
              <a:t>) == id(lst1)</a:t>
            </a:r>
          </a:p>
          <a:p>
            <a:pPr marL="402336" lvl="1" indent="0" fontAlgn="base">
              <a:buNone/>
            </a:pPr>
            <a:r>
              <a:rPr lang="en-US" altLang="ko-KR" dirty="0"/>
              <a:t>False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lst</a:t>
            </a:r>
            <a:r>
              <a:rPr lang="en-US" altLang="ko-KR" dirty="0"/>
              <a:t> == lst1 </a:t>
            </a:r>
          </a:p>
          <a:p>
            <a:pPr marL="402336" lvl="1" indent="0" fontAlgn="base">
              <a:buNone/>
            </a:pPr>
            <a:r>
              <a:rPr lang="en-US" altLang="ko-KR" dirty="0"/>
              <a:t>True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lst2 = </a:t>
            </a:r>
            <a:r>
              <a:rPr lang="en-US" altLang="ko-KR" dirty="0" err="1"/>
              <a:t>lst</a:t>
            </a:r>
            <a:endParaRPr lang="en-US" altLang="ko-KR" dirty="0"/>
          </a:p>
          <a:p>
            <a:pPr marL="402336" lvl="1" indent="0" fontAlgn="base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lst</a:t>
            </a:r>
            <a:r>
              <a:rPr lang="en-US" altLang="ko-KR" dirty="0"/>
              <a:t> is lst2</a:t>
            </a:r>
          </a:p>
          <a:p>
            <a:pPr marL="402336" lvl="1" indent="0" fontAlgn="base">
              <a:buNone/>
            </a:pPr>
            <a:r>
              <a:rPr lang="en-US" altLang="ko-KR" dirty="0"/>
              <a:t>True</a:t>
            </a:r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855640" y="1556792"/>
          <a:ext cx="5292978" cy="1152129"/>
        </p:xfrm>
        <a:graphic>
          <a:graphicData uri="http://schemas.openxmlformats.org/drawingml/2006/table">
            <a:tbl>
              <a:tblPr/>
              <a:tblGrid>
                <a:gridCol w="1186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6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비교 연산자</a:t>
                      </a:r>
                      <a:endParaRPr lang="ko-KR" alt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is</a:t>
                      </a:r>
                      <a:endParaRPr 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두 </a:t>
                      </a:r>
                      <a:r>
                        <a:rPr lang="ko-KR" altLang="en-US" sz="1200" kern="10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대상체가</a:t>
                      </a: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동일한 대상체인지를 체크한다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is not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두 </a:t>
                      </a:r>
                      <a:r>
                        <a:rPr lang="ko-KR" altLang="en-US" sz="1200" kern="10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대상체가</a:t>
                      </a: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서로 다른 대상체인지를 체크한다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580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4875" y="588943"/>
            <a:ext cx="10448925" cy="106680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구성원 연산자</a:t>
            </a:r>
            <a:r>
              <a:rPr lang="en-US" altLang="ko-KR" sz="3200" dirty="0"/>
              <a:t>(Membership Operators)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marL="402336" lvl="1" indent="0" fontAlgn="base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lst</a:t>
            </a:r>
            <a:r>
              <a:rPr lang="en-US" altLang="ko-KR" dirty="0"/>
              <a:t> = [ 1, 2, “Hello World”]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1 in </a:t>
            </a:r>
            <a:r>
              <a:rPr lang="en-US" altLang="ko-KR" dirty="0" err="1"/>
              <a:t>lst</a:t>
            </a:r>
            <a:endParaRPr lang="en-US" altLang="ko-KR" dirty="0"/>
          </a:p>
          <a:p>
            <a:pPr marL="402336" lvl="1" indent="0" fontAlgn="base">
              <a:buNone/>
            </a:pPr>
            <a:r>
              <a:rPr lang="en-US" altLang="ko-KR" dirty="0"/>
              <a:t>True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3 in </a:t>
            </a:r>
            <a:r>
              <a:rPr lang="en-US" altLang="ko-KR" dirty="0" err="1"/>
              <a:t>lst</a:t>
            </a:r>
            <a:endParaRPr lang="en-US" altLang="ko-KR" dirty="0"/>
          </a:p>
          <a:p>
            <a:pPr marL="402336" lvl="1" indent="0" fontAlgn="base">
              <a:buNone/>
            </a:pPr>
            <a:r>
              <a:rPr lang="en-US" altLang="ko-KR" dirty="0"/>
              <a:t>False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polygon = {“triangle”: 2, “rectangle”: 3, “line”:1}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“line” in polygon</a:t>
            </a:r>
          </a:p>
          <a:p>
            <a:pPr marL="402336" lvl="1" indent="0" fontAlgn="base">
              <a:buNone/>
            </a:pPr>
            <a:r>
              <a:rPr lang="en-US" altLang="ko-KR" dirty="0"/>
              <a:t>True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“circle” in polygon</a:t>
            </a:r>
          </a:p>
          <a:p>
            <a:pPr marL="402336" lvl="1" indent="0" fontAlgn="base">
              <a:buNone/>
            </a:pPr>
            <a:r>
              <a:rPr lang="en-US" altLang="ko-KR" dirty="0"/>
              <a:t>False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1 in polygon</a:t>
            </a:r>
          </a:p>
          <a:p>
            <a:pPr marL="402336" lvl="1" indent="0" fontAlgn="base">
              <a:buNone/>
            </a:pPr>
            <a:r>
              <a:rPr lang="en-US" altLang="ko-KR" dirty="0"/>
              <a:t>False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567608" y="1772816"/>
          <a:ext cx="5292978" cy="1080120"/>
        </p:xfrm>
        <a:graphic>
          <a:graphicData uri="http://schemas.openxmlformats.org/drawingml/2006/table">
            <a:tbl>
              <a:tblPr/>
              <a:tblGrid>
                <a:gridCol w="1186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6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비교 연산자</a:t>
                      </a:r>
                      <a:endParaRPr lang="ko-KR" alt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컨테이너에 요소가 있는지를 확인한다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not in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컨테이너에 요소가 없는지를 확인한다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590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 연산자</a:t>
            </a:r>
            <a:r>
              <a:rPr lang="en-US" altLang="ko-KR" dirty="0"/>
              <a:t>(String Operators)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문자열 연결 연산자</a:t>
            </a:r>
          </a:p>
          <a:p>
            <a:pPr lvl="1" fontAlgn="base"/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는 두 문자열을 연결시키는 용도로도 사용된다</a:t>
            </a:r>
            <a:r>
              <a:rPr lang="en-US" altLang="ko-KR" dirty="0"/>
              <a:t>. </a:t>
            </a:r>
            <a:r>
              <a:rPr lang="ko-KR" altLang="en-US" dirty="0"/>
              <a:t>즉 “</a:t>
            </a:r>
            <a:r>
              <a:rPr lang="en-US" altLang="ko-KR" dirty="0"/>
              <a:t>Hello “ + “World”</a:t>
            </a:r>
            <a:r>
              <a:rPr lang="ko-KR" altLang="en-US" dirty="0"/>
              <a:t>는 “</a:t>
            </a:r>
            <a:r>
              <a:rPr lang="en-US" altLang="ko-KR" dirty="0"/>
              <a:t>Hello World”</a:t>
            </a:r>
            <a:r>
              <a:rPr lang="ko-KR" altLang="en-US" dirty="0"/>
              <a:t>를 산출해낸다</a:t>
            </a:r>
            <a:r>
              <a:rPr lang="en-US" altLang="ko-KR" dirty="0"/>
              <a:t>.</a:t>
            </a:r>
          </a:p>
          <a:p>
            <a:pPr lvl="1" fontAlgn="base"/>
            <a:endParaRPr lang="en-US" altLang="ko-KR" dirty="0"/>
          </a:p>
          <a:p>
            <a:pPr marL="402336" lvl="1" indent="0" fontAlgn="base">
              <a:buNone/>
            </a:pPr>
            <a:r>
              <a:rPr lang="en-US" altLang="ko-KR" dirty="0"/>
              <a:t>&gt;&gt;&gt; “Hello ” + “World”</a:t>
            </a:r>
            <a:endParaRPr lang="ko-KR" altLang="en-US" dirty="0"/>
          </a:p>
          <a:p>
            <a:pPr marL="402336" lvl="1" indent="0" fontAlgn="base">
              <a:buNone/>
            </a:pPr>
            <a:r>
              <a:rPr lang="ko-KR" altLang="en-US" dirty="0"/>
              <a:t>‘</a:t>
            </a:r>
            <a:r>
              <a:rPr lang="en-US" altLang="ko-KR" dirty="0"/>
              <a:t>Hello World</a:t>
            </a:r>
            <a:endParaRPr lang="ko-KR" altLang="en-US" dirty="0"/>
          </a:p>
          <a:p>
            <a:pPr marL="402336" lvl="1" indent="0" fontAlgn="base">
              <a:buNone/>
            </a:pPr>
            <a:r>
              <a:rPr lang="en-US" altLang="ko-KR" dirty="0"/>
              <a:t>&gt;&gt;&gt; “</a:t>
            </a:r>
            <a:r>
              <a:rPr lang="ko-KR" altLang="en-US" dirty="0"/>
              <a:t>안녕 </a:t>
            </a:r>
            <a:r>
              <a:rPr lang="en-US" altLang="ko-KR" dirty="0"/>
              <a:t>“</a:t>
            </a:r>
            <a:r>
              <a:rPr lang="ko-KR" altLang="en-US" dirty="0"/>
              <a:t> </a:t>
            </a:r>
            <a:r>
              <a:rPr lang="en-US" altLang="ko-KR" dirty="0"/>
              <a:t>+ “</a:t>
            </a:r>
            <a:r>
              <a:rPr lang="ko-KR" altLang="en-US" dirty="0" err="1"/>
              <a:t>파이썬</a:t>
            </a:r>
            <a:r>
              <a:rPr lang="en-US" altLang="ko-KR" dirty="0"/>
              <a:t>!”</a:t>
            </a:r>
            <a:endParaRPr lang="ko-KR" altLang="en-US" dirty="0"/>
          </a:p>
          <a:p>
            <a:pPr marL="402336" lvl="1" indent="0" fontAlgn="base">
              <a:buNone/>
            </a:pPr>
            <a:r>
              <a:rPr lang="en-US" altLang="ko-KR" dirty="0"/>
              <a:t>‘</a:t>
            </a:r>
            <a:r>
              <a:rPr lang="ko-KR" altLang="en-US" dirty="0"/>
              <a:t>안녕 </a:t>
            </a:r>
            <a:r>
              <a:rPr lang="ko-KR" altLang="en-US" dirty="0" err="1"/>
              <a:t>파이썬</a:t>
            </a:r>
            <a:r>
              <a:rPr lang="en-US" altLang="ko-KR" dirty="0"/>
              <a:t>!’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285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연산자 우선순위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2567608" y="1556793"/>
          <a:ext cx="7416824" cy="4536501"/>
        </p:xfrm>
        <a:graphic>
          <a:graphicData uri="http://schemas.openxmlformats.org/drawingml/2006/table">
            <a:tbl>
              <a:tblPr/>
              <a:tblGrid>
                <a:gridCol w="588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1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6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0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순위</a:t>
                      </a:r>
                      <a:endParaRPr lang="ko-KR" alt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연산자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의미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 ), [ ], { }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괄호 및 튜플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리스트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사전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집합 정의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6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x[index], x[index1:index2:index3]</a:t>
                      </a:r>
                      <a:endParaRPr 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인덱싱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슬라이싱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**</a:t>
                      </a:r>
                      <a:endParaRPr 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거듭제곱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+x, -x, ~x</a:t>
                      </a:r>
                      <a:endParaRPr 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양수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음수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비트 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not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*, /, //, %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곱셈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나눗셈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몫 연산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나머지 연산</a:t>
                      </a:r>
                      <a:endParaRPr lang="ko-KR" alt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+, -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덧셈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뺄셈</a:t>
                      </a:r>
                      <a:endParaRPr lang="ko-KR" alt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0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&lt;&lt;, &gt;&gt;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쉬프트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0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&amp;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비트 </a:t>
                      </a: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</a:t>
                      </a:r>
                      <a:endParaRPr 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0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^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비트 </a:t>
                      </a:r>
                      <a:r>
                        <a:rPr lang="en-US" sz="1200" kern="10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xor</a:t>
                      </a:r>
                      <a:endParaRPr 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0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|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비트 </a:t>
                      </a: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or</a:t>
                      </a:r>
                      <a:endParaRPr 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66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in, not in, is, is not, &lt; , &lt;=, &gt;, &gt;=, ==, !=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구성원 연산자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비교 연산자</a:t>
                      </a:r>
                      <a:endParaRPr lang="ko-KR" alt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0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not x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논리 </a:t>
                      </a: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not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0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논리 </a:t>
                      </a: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0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or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논리 </a:t>
                      </a: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or</a:t>
                      </a:r>
                      <a:endParaRPr 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52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변수명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데이터의 식별을 위해 붙여 둔 </a:t>
            </a:r>
            <a:r>
              <a:rPr lang="ko-KR" altLang="en-US" dirty="0">
                <a:solidFill>
                  <a:srgbClr val="FF0000"/>
                </a:solidFill>
              </a:rPr>
              <a:t>이름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파이썬에서</a:t>
            </a:r>
            <a:r>
              <a:rPr lang="ko-KR" altLang="en-US" dirty="0">
                <a:solidFill>
                  <a:srgbClr val="FF0000"/>
                </a:solidFill>
              </a:rPr>
              <a:t> 데이터는 객체이다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/>
              <a:t>변수명</a:t>
            </a:r>
            <a:r>
              <a:rPr lang="ko-KR" altLang="en-US" dirty="0"/>
              <a:t> 생성 규칙</a:t>
            </a:r>
            <a:endParaRPr lang="en-US" altLang="ko-KR" dirty="0"/>
          </a:p>
          <a:p>
            <a:pPr lvl="1" fontAlgn="base" latinLnBrk="0"/>
            <a:r>
              <a:rPr lang="ko-KR" altLang="en-US" dirty="0"/>
              <a:t>첫째</a:t>
            </a:r>
            <a:r>
              <a:rPr lang="en-US" altLang="ko-KR" dirty="0"/>
              <a:t>: </a:t>
            </a:r>
            <a:r>
              <a:rPr lang="ko-KR" altLang="en-US" dirty="0" err="1"/>
              <a:t>식별자는</a:t>
            </a:r>
            <a:r>
              <a:rPr lang="ko-KR" altLang="en-US" dirty="0"/>
              <a:t> 문자나 밑줄</a:t>
            </a:r>
            <a:r>
              <a:rPr lang="en-US" altLang="ko-KR" dirty="0"/>
              <a:t>( _ )</a:t>
            </a:r>
            <a:r>
              <a:rPr lang="ko-KR" altLang="en-US" dirty="0"/>
              <a:t>로 시작한다</a:t>
            </a:r>
            <a:r>
              <a:rPr lang="en-US" altLang="ko-KR" dirty="0"/>
              <a:t>. (</a:t>
            </a:r>
            <a:r>
              <a:rPr lang="ko-KR" altLang="en-US" dirty="0"/>
              <a:t>대소문자를 구분하며</a:t>
            </a:r>
            <a:r>
              <a:rPr lang="en-US" altLang="ko-KR" dirty="0"/>
              <a:t>, </a:t>
            </a:r>
            <a:r>
              <a:rPr lang="ko-KR" altLang="en-US" dirty="0"/>
              <a:t>한글을 사용해도 된다</a:t>
            </a:r>
            <a:r>
              <a:rPr lang="en-US" altLang="ko-KR" dirty="0"/>
              <a:t>.)</a:t>
            </a:r>
            <a:endParaRPr lang="ko-KR" altLang="en-US" dirty="0"/>
          </a:p>
          <a:p>
            <a:pPr lvl="1" fontAlgn="base" latinLnBrk="0"/>
            <a:r>
              <a:rPr lang="ko-KR" altLang="en-US" dirty="0"/>
              <a:t>둘째</a:t>
            </a:r>
            <a:r>
              <a:rPr lang="en-US" altLang="ko-KR" dirty="0"/>
              <a:t>: </a:t>
            </a:r>
            <a:r>
              <a:rPr lang="ko-KR" altLang="en-US" dirty="0" err="1"/>
              <a:t>식별자는</a:t>
            </a:r>
            <a:r>
              <a:rPr lang="ko-KR" altLang="en-US" dirty="0"/>
              <a:t> 숫자로 시작해서는 안 된다</a:t>
            </a:r>
            <a:r>
              <a:rPr lang="en-US" altLang="ko-KR" dirty="0"/>
              <a:t>.</a:t>
            </a:r>
          </a:p>
          <a:p>
            <a:pPr lvl="1" fontAlgn="base" latinLnBrk="0"/>
            <a:r>
              <a:rPr lang="en-US" altLang="ko-KR" dirty="0"/>
              <a:t>_</a:t>
            </a:r>
            <a:r>
              <a:rPr lang="ko-KR" altLang="en-US" dirty="0"/>
              <a:t>이외의 특수문자는 허용되지 않는다</a:t>
            </a:r>
            <a:r>
              <a:rPr lang="en-US" altLang="ko-KR" dirty="0"/>
              <a:t>.</a:t>
            </a:r>
          </a:p>
          <a:p>
            <a:pPr lvl="1" fontAlgn="base" latinLnBrk="0"/>
            <a:endParaRPr lang="en-US" altLang="ko-KR" dirty="0"/>
          </a:p>
          <a:p>
            <a:pPr marL="0" indent="0" fontAlgn="base" latinLnBrk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num</a:t>
            </a:r>
            <a:r>
              <a:rPr lang="en-US" altLang="ko-KR" dirty="0"/>
              <a:t> = 10</a:t>
            </a:r>
          </a:p>
          <a:p>
            <a:pPr marL="0" indent="0" fontAlgn="base" latinLnBrk="0">
              <a:buNone/>
            </a:pPr>
            <a:r>
              <a:rPr lang="en-US" altLang="ko-KR" dirty="0"/>
              <a:t>&gt;&gt;&gt; </a:t>
            </a:r>
            <a:r>
              <a:rPr lang="ko-KR" altLang="en-US" dirty="0"/>
              <a:t>이름 </a:t>
            </a:r>
            <a:r>
              <a:rPr lang="en-US" altLang="ko-KR" dirty="0"/>
              <a:t>= “</a:t>
            </a:r>
            <a:r>
              <a:rPr lang="ko-KR" altLang="en-US" dirty="0"/>
              <a:t>홍길동</a:t>
            </a:r>
            <a:r>
              <a:rPr lang="en-US" altLang="ko-KR" dirty="0"/>
              <a:t>“</a:t>
            </a:r>
          </a:p>
          <a:p>
            <a:pPr marL="0" indent="0" fontAlgn="base" latinLnBrk="0">
              <a:buNone/>
            </a:pPr>
            <a:r>
              <a:rPr lang="en-US" altLang="ko-KR" dirty="0"/>
              <a:t>&gt;&gt;&gt; 1abc = 3 // ERROR</a:t>
            </a:r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809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D77DC-CDAE-4C9A-83B2-BDD34DB91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03C9F7-ECC4-4F45-A82A-C6400609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정수</a:t>
            </a:r>
            <a:r>
              <a:rPr lang="en-US" altLang="ko-KR" dirty="0"/>
              <a:t>(int)</a:t>
            </a:r>
          </a:p>
          <a:p>
            <a:pPr lvl="1"/>
            <a:r>
              <a:rPr lang="ko-KR" altLang="en-US" dirty="0"/>
              <a:t>일상 생활에서 사용하는 정수의 표현이 가능</a:t>
            </a:r>
            <a:endParaRPr lang="en-US" altLang="ko-KR" dirty="0"/>
          </a:p>
          <a:p>
            <a:pPr lvl="1"/>
            <a:r>
              <a:rPr lang="ko-KR" altLang="en-US" dirty="0"/>
              <a:t>메모리가 허용하는 한 가능</a:t>
            </a:r>
            <a:endParaRPr lang="en-US" altLang="ko-KR" dirty="0"/>
          </a:p>
          <a:p>
            <a:pPr lvl="1"/>
            <a:r>
              <a:rPr lang="en-US" altLang="ko-KR" dirty="0"/>
              <a:t>12345678910330294433556452743545</a:t>
            </a:r>
          </a:p>
          <a:p>
            <a:r>
              <a:rPr lang="ko-KR" altLang="en-US" dirty="0"/>
              <a:t>실수</a:t>
            </a:r>
            <a:r>
              <a:rPr lang="en-US" altLang="ko-KR" dirty="0"/>
              <a:t>(float)</a:t>
            </a:r>
          </a:p>
          <a:p>
            <a:pPr lvl="1"/>
            <a:r>
              <a:rPr lang="ko-KR" altLang="en-US" dirty="0"/>
              <a:t>소수점을 포함하는 숫자 데이터</a:t>
            </a:r>
            <a:endParaRPr lang="en-US" altLang="ko-KR" dirty="0"/>
          </a:p>
          <a:p>
            <a:pPr lvl="1"/>
            <a:r>
              <a:rPr lang="en-US" altLang="ko-KR" dirty="0"/>
              <a:t>3.14</a:t>
            </a:r>
          </a:p>
          <a:p>
            <a:r>
              <a:rPr lang="ko-KR" altLang="en-US" dirty="0"/>
              <a:t>복소수</a:t>
            </a:r>
            <a:r>
              <a:rPr lang="en-US" altLang="ko-KR" dirty="0"/>
              <a:t>(complex)</a:t>
            </a:r>
          </a:p>
          <a:p>
            <a:pPr lvl="1"/>
            <a:r>
              <a:rPr lang="ko-KR" altLang="en-US" dirty="0"/>
              <a:t>복소수는 실수부와 허수부로 이루어진 수</a:t>
            </a:r>
            <a:r>
              <a:rPr lang="en-US" altLang="ko-KR" dirty="0"/>
              <a:t>, </a:t>
            </a:r>
            <a:r>
              <a:rPr lang="ko-KR" altLang="en-US" dirty="0"/>
              <a:t>공학적 연산에서 많이 이용된다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파이썬에서는</a:t>
            </a:r>
            <a:r>
              <a:rPr lang="ko-KR" altLang="en-US" dirty="0"/>
              <a:t> 허수부를 표현할 때 “</a:t>
            </a:r>
            <a:r>
              <a:rPr lang="en-US" altLang="ko-KR" dirty="0" err="1"/>
              <a:t>i</a:t>
            </a:r>
            <a:r>
              <a:rPr lang="en-US" altLang="ko-KR" dirty="0"/>
              <a:t>”</a:t>
            </a:r>
            <a:r>
              <a:rPr lang="ko-KR" altLang="en-US" dirty="0"/>
              <a:t>를 사용하지 않고 “</a:t>
            </a:r>
            <a:r>
              <a:rPr lang="en-US" altLang="ko-KR" dirty="0"/>
              <a:t>j”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3 + 4j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677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(str) </a:t>
            </a:r>
            <a:r>
              <a:rPr lang="ko-KR" altLang="en-US" dirty="0"/>
              <a:t>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파이썬에서는</a:t>
            </a:r>
            <a:r>
              <a:rPr lang="ko-KR" altLang="en-US" dirty="0"/>
              <a:t> 인용부호로 문자들을 감싸서 문자열을 표현한다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411480" lvl="1" indent="0" fontAlgn="base">
              <a:buNone/>
            </a:pPr>
            <a:r>
              <a:rPr lang="en-US" altLang="ko-KR" dirty="0"/>
              <a:t>&gt;&gt;&gt; “Hello World”</a:t>
            </a:r>
            <a:endParaRPr lang="ko-KR" altLang="en-US" dirty="0"/>
          </a:p>
          <a:p>
            <a:pPr marL="411480" lvl="1" indent="0" fontAlgn="base">
              <a:buNone/>
            </a:pPr>
            <a:r>
              <a:rPr lang="en-US" altLang="ko-KR" dirty="0"/>
              <a:t>‘Hello World’</a:t>
            </a:r>
            <a:endParaRPr lang="ko-KR" altLang="en-US" dirty="0"/>
          </a:p>
          <a:p>
            <a:pPr marL="411480" lvl="1" indent="0" fontAlgn="base">
              <a:buNone/>
            </a:pPr>
            <a:r>
              <a:rPr lang="en-US" altLang="ko-KR" dirty="0"/>
              <a:t>&gt;&gt;&gt; “</a:t>
            </a:r>
            <a:r>
              <a:rPr lang="ko-KR" altLang="en-US" dirty="0"/>
              <a:t>안녕 </a:t>
            </a:r>
            <a:r>
              <a:rPr lang="ko-KR" altLang="en-US" dirty="0" err="1"/>
              <a:t>파이썬</a:t>
            </a:r>
            <a:r>
              <a:rPr lang="en-US" altLang="ko-KR" dirty="0"/>
              <a:t>!”</a:t>
            </a:r>
            <a:endParaRPr lang="ko-KR" altLang="en-US" dirty="0"/>
          </a:p>
          <a:p>
            <a:pPr marL="411480" lvl="1" indent="0" fontAlgn="base">
              <a:buNone/>
            </a:pPr>
            <a:r>
              <a:rPr lang="en-US" altLang="ko-KR" dirty="0"/>
              <a:t>‘</a:t>
            </a:r>
            <a:r>
              <a:rPr lang="ko-KR" altLang="en-US" dirty="0"/>
              <a:t>안녕 </a:t>
            </a:r>
            <a:r>
              <a:rPr lang="ko-KR" altLang="en-US" dirty="0" err="1"/>
              <a:t>파이썬</a:t>
            </a:r>
            <a:r>
              <a:rPr lang="en-US" altLang="ko-KR" dirty="0"/>
              <a:t>!’</a:t>
            </a:r>
            <a:endParaRPr lang="ko-KR" altLang="en-US" dirty="0"/>
          </a:p>
          <a:p>
            <a:pPr marL="411480" lvl="1" indent="0" fontAlgn="base">
              <a:buNone/>
            </a:pPr>
            <a:r>
              <a:rPr lang="en-US" altLang="ko-KR" dirty="0"/>
              <a:t>&gt;&gt;&gt; “3.14”</a:t>
            </a:r>
            <a:endParaRPr lang="ko-KR" altLang="en-US" dirty="0"/>
          </a:p>
          <a:p>
            <a:pPr marL="411480" lvl="1" indent="0" fontAlgn="base">
              <a:buNone/>
            </a:pPr>
            <a:r>
              <a:rPr lang="en-US" altLang="ko-KR" dirty="0"/>
              <a:t>‘3.14’</a:t>
            </a:r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01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(str) </a:t>
            </a:r>
            <a:r>
              <a:rPr lang="ko-KR" altLang="en-US" dirty="0"/>
              <a:t>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문자열 내에 인용부호 포함시키기</a:t>
            </a:r>
          </a:p>
          <a:p>
            <a:pPr lvl="1" fontAlgn="base"/>
            <a:r>
              <a:rPr lang="ko-KR" altLang="en-US" dirty="0"/>
              <a:t>만약 단일 인용부호가 포함된 문자열의 경우는 이중 인용부호</a:t>
            </a:r>
            <a:r>
              <a:rPr lang="en-US" altLang="ko-KR" dirty="0"/>
              <a:t>(“)</a:t>
            </a:r>
            <a:r>
              <a:rPr lang="ko-KR" altLang="en-US" dirty="0"/>
              <a:t>로 감싼다</a:t>
            </a:r>
            <a:r>
              <a:rPr lang="en-US" altLang="ko-KR" dirty="0"/>
              <a:t>.</a:t>
            </a:r>
          </a:p>
          <a:p>
            <a:pPr lvl="1" fontAlgn="base"/>
            <a:r>
              <a:rPr lang="ko-KR" altLang="en-US" dirty="0"/>
              <a:t>만약 이중 인용부호가 포함된 문자열의 경우는 단일 인용부호</a:t>
            </a:r>
            <a:r>
              <a:rPr lang="en-US" altLang="ko-KR" dirty="0"/>
              <a:t>(‘)</a:t>
            </a:r>
            <a:r>
              <a:rPr lang="ko-KR" altLang="en-US" dirty="0"/>
              <a:t>로 감싼다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endParaRPr lang="en-US" altLang="ko-KR" dirty="0"/>
          </a:p>
          <a:p>
            <a:pPr marL="411480" lvl="1" indent="0" fontAlgn="base">
              <a:buNone/>
            </a:pPr>
            <a:r>
              <a:rPr lang="en-US" altLang="ko-KR" dirty="0"/>
              <a:t>&gt;&gt;&gt; ‘He shouted “Help me!”’</a:t>
            </a:r>
          </a:p>
          <a:p>
            <a:pPr marL="411480" lvl="1" indent="0" fontAlgn="base">
              <a:buNone/>
            </a:pPr>
            <a:r>
              <a:rPr lang="en-US" altLang="ko-KR" dirty="0"/>
              <a:t>‘He shouted “Help me!”’</a:t>
            </a:r>
          </a:p>
          <a:p>
            <a:pPr marL="411480" lvl="1" indent="0" fontAlgn="base">
              <a:buNone/>
            </a:pPr>
            <a:r>
              <a:rPr lang="en-US" altLang="ko-KR" dirty="0"/>
              <a:t>&gt;&gt;&gt; “He doesn’t like it.”</a:t>
            </a:r>
          </a:p>
          <a:p>
            <a:pPr marL="411480" lvl="1" indent="0" fontAlgn="base">
              <a:buNone/>
            </a:pPr>
            <a:r>
              <a:rPr lang="en-US" altLang="ko-KR" dirty="0"/>
              <a:t>“He doesn’t like it.”</a:t>
            </a:r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161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(str) </a:t>
            </a:r>
            <a:r>
              <a:rPr lang="ko-KR" altLang="en-US" dirty="0"/>
              <a:t>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0584" lvl="1" indent="-256032">
              <a:buClr>
                <a:schemeClr val="accent3"/>
              </a:buClr>
              <a:buFont typeface="Georgia"/>
              <a:buChar char="•"/>
            </a:pPr>
            <a:r>
              <a:rPr lang="ko-KR" altLang="en-US" sz="2800" dirty="0"/>
              <a:t>여러 줄의 문자열 표현하기</a:t>
            </a:r>
          </a:p>
          <a:p>
            <a:pPr marL="411480" lvl="1" indent="0">
              <a:buNone/>
            </a:pPr>
            <a:r>
              <a:rPr lang="ko-KR" altLang="en-US" dirty="0"/>
              <a:t>단일 인용부호</a:t>
            </a:r>
            <a:r>
              <a:rPr lang="en-US" altLang="ko-KR" dirty="0"/>
              <a:t>(‘)</a:t>
            </a:r>
            <a:r>
              <a:rPr lang="ko-KR" altLang="en-US" dirty="0"/>
              <a:t>나 다중 인용부호</a:t>
            </a:r>
            <a:r>
              <a:rPr lang="en-US" altLang="ko-KR" dirty="0"/>
              <a:t>(“) </a:t>
            </a:r>
            <a:r>
              <a:rPr lang="ko-KR" altLang="en-US" dirty="0"/>
              <a:t>세 개를 사용하여 감싸주면 </a:t>
            </a:r>
            <a:r>
              <a:rPr lang="ko-KR" altLang="en-US" dirty="0" err="1"/>
              <a:t>파이썬</a:t>
            </a:r>
            <a:r>
              <a:rPr lang="ko-KR" altLang="en-US" dirty="0"/>
              <a:t> 인터프리터는 이를 문자열로 인식한다</a:t>
            </a:r>
            <a:r>
              <a:rPr lang="en-US" altLang="ko-KR" dirty="0"/>
              <a:t>.</a:t>
            </a:r>
          </a:p>
          <a:p>
            <a:pPr marL="411480" lvl="1" indent="0">
              <a:buNone/>
            </a:pPr>
            <a:endParaRPr lang="en-US" altLang="ko-KR" dirty="0"/>
          </a:p>
          <a:p>
            <a:pPr marL="411480" lvl="1" indent="0" fontAlgn="base">
              <a:buNone/>
            </a:pPr>
            <a:r>
              <a:rPr lang="en-US" altLang="ko-KR" dirty="0"/>
              <a:t>&gt;&gt;&gt; “””Hello World</a:t>
            </a:r>
            <a:endParaRPr lang="ko-KR" altLang="en-US" dirty="0"/>
          </a:p>
          <a:p>
            <a:pPr marL="411480" lvl="1" indent="0" fontAlgn="base">
              <a:buNone/>
            </a:pPr>
            <a:r>
              <a:rPr lang="en-US" altLang="ko-KR" dirty="0"/>
              <a:t>... Hello Korea</a:t>
            </a:r>
            <a:endParaRPr lang="ko-KR" altLang="en-US" dirty="0"/>
          </a:p>
          <a:p>
            <a:pPr marL="411480" lvl="1" indent="0" fontAlgn="base">
              <a:buNone/>
            </a:pPr>
            <a:r>
              <a:rPr lang="en-US" altLang="ko-KR" dirty="0"/>
              <a:t>... </a:t>
            </a:r>
            <a:r>
              <a:rPr lang="ko-KR" altLang="en-US" dirty="0"/>
              <a:t>안녕 </a:t>
            </a:r>
            <a:r>
              <a:rPr lang="ko-KR" altLang="en-US" dirty="0" err="1"/>
              <a:t>파이썬</a:t>
            </a:r>
            <a:r>
              <a:rPr lang="en-US" altLang="ko-KR" dirty="0"/>
              <a:t>!”””</a:t>
            </a:r>
            <a:endParaRPr lang="ko-KR" altLang="en-US" dirty="0"/>
          </a:p>
          <a:p>
            <a:pPr marL="411480" lvl="1" indent="0" fontAlgn="base">
              <a:buNone/>
            </a:pPr>
            <a:r>
              <a:rPr lang="en-US" altLang="ko-KR" dirty="0"/>
              <a:t>‘Hello World\</a:t>
            </a:r>
            <a:r>
              <a:rPr lang="en-US" altLang="ko-KR" dirty="0" err="1"/>
              <a:t>nHello</a:t>
            </a:r>
            <a:r>
              <a:rPr lang="en-US" altLang="ko-KR" dirty="0"/>
              <a:t> Korea\n</a:t>
            </a:r>
            <a:r>
              <a:rPr lang="ko-KR" altLang="en-US" dirty="0"/>
              <a:t>안녕 </a:t>
            </a:r>
            <a:r>
              <a:rPr lang="ko-KR" altLang="en-US" dirty="0" err="1"/>
              <a:t>파이썬</a:t>
            </a:r>
            <a:r>
              <a:rPr lang="en-US" altLang="ko-KR" dirty="0"/>
              <a:t>!’</a:t>
            </a:r>
            <a:endParaRPr lang="ko-KR" altLang="en-US" dirty="0"/>
          </a:p>
          <a:p>
            <a:pPr marL="411480" lvl="1" indent="0" fontAlgn="base">
              <a:buNone/>
            </a:pPr>
            <a:r>
              <a:rPr lang="en-US" altLang="ko-KR" dirty="0"/>
              <a:t>&gt;&gt;&gt; ‘’’Hello World</a:t>
            </a:r>
            <a:endParaRPr lang="ko-KR" altLang="en-US" dirty="0"/>
          </a:p>
          <a:p>
            <a:pPr marL="411480" lvl="1" indent="0" fontAlgn="base">
              <a:buNone/>
            </a:pPr>
            <a:r>
              <a:rPr lang="en-US" altLang="ko-KR" dirty="0"/>
              <a:t>... Hello Korea</a:t>
            </a:r>
            <a:endParaRPr lang="ko-KR" altLang="en-US" dirty="0"/>
          </a:p>
          <a:p>
            <a:pPr marL="411480" lvl="1" indent="0" fontAlgn="base">
              <a:buNone/>
            </a:pPr>
            <a:r>
              <a:rPr lang="en-US" altLang="ko-KR" dirty="0"/>
              <a:t>... </a:t>
            </a:r>
            <a:r>
              <a:rPr lang="ko-KR" altLang="en-US" dirty="0"/>
              <a:t>안녕 </a:t>
            </a:r>
            <a:r>
              <a:rPr lang="ko-KR" altLang="en-US" dirty="0" err="1"/>
              <a:t>파이썬</a:t>
            </a:r>
            <a:r>
              <a:rPr lang="en-US" altLang="ko-KR" dirty="0"/>
              <a:t>!’’’</a:t>
            </a:r>
            <a:endParaRPr lang="ko-KR" altLang="en-US" dirty="0"/>
          </a:p>
          <a:p>
            <a:pPr marL="411480" lvl="1" indent="0" fontAlgn="base">
              <a:buNone/>
            </a:pPr>
            <a:r>
              <a:rPr lang="en-US" altLang="ko-KR" dirty="0"/>
              <a:t>‘Hello World\</a:t>
            </a:r>
            <a:r>
              <a:rPr lang="en-US" altLang="ko-KR" dirty="0" err="1"/>
              <a:t>nHello</a:t>
            </a:r>
            <a:r>
              <a:rPr lang="en-US" altLang="ko-KR" dirty="0"/>
              <a:t> Korea\n</a:t>
            </a:r>
            <a:r>
              <a:rPr lang="ko-KR" altLang="en-US" dirty="0"/>
              <a:t>안녕 </a:t>
            </a:r>
            <a:r>
              <a:rPr lang="ko-KR" altLang="en-US" dirty="0" err="1"/>
              <a:t>파이썬</a:t>
            </a:r>
            <a:r>
              <a:rPr lang="en-US" altLang="ko-KR" dirty="0"/>
              <a:t>’</a:t>
            </a:r>
            <a:endParaRPr lang="ko-KR" altLang="en-US" dirty="0"/>
          </a:p>
          <a:p>
            <a:pPr marL="411480" lvl="1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444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(str) </a:t>
            </a:r>
            <a:r>
              <a:rPr lang="ko-KR" altLang="en-US" dirty="0"/>
              <a:t>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772816"/>
            <a:ext cx="8229600" cy="1440160"/>
          </a:xfrm>
        </p:spPr>
        <p:txBody>
          <a:bodyPr>
            <a:normAutofit lnSpcReduction="10000"/>
          </a:bodyPr>
          <a:lstStyle/>
          <a:p>
            <a:pPr marL="0" indent="-448056"/>
            <a:r>
              <a:rPr lang="ko-KR" altLang="en-US" dirty="0"/>
              <a:t>문자열 내 이스케이프 문자 사용하기</a:t>
            </a:r>
          </a:p>
          <a:p>
            <a:pPr marL="411480" lvl="1" indent="0">
              <a:buNone/>
            </a:pPr>
            <a:r>
              <a:rPr lang="ko-KR" altLang="en-US" sz="2200" dirty="0"/>
              <a:t>이스케이프 문자는 역 </a:t>
            </a:r>
            <a:r>
              <a:rPr lang="ko-KR" altLang="en-US" sz="2200" dirty="0" err="1"/>
              <a:t>슬러시</a:t>
            </a:r>
            <a:r>
              <a:rPr lang="ko-KR" altLang="en-US" sz="2200" dirty="0"/>
              <a:t> 문자</a:t>
            </a:r>
            <a:r>
              <a:rPr lang="en-US" altLang="ko-KR" sz="2200" dirty="0"/>
              <a:t>(\)</a:t>
            </a:r>
            <a:r>
              <a:rPr lang="ko-KR" altLang="en-US" sz="2200" dirty="0"/>
              <a:t>를 이용해서 표현한 특수문자이다</a:t>
            </a:r>
            <a:r>
              <a:rPr lang="en-US" altLang="ko-KR" sz="2200" dirty="0"/>
              <a:t>. </a:t>
            </a:r>
            <a:r>
              <a:rPr lang="ko-KR" altLang="en-US" sz="2200" dirty="0"/>
              <a:t>이는 출력물을 보기 좋게 정렬하거나 그 외의 특별한 용도로 자주 이용된다</a:t>
            </a:r>
            <a:r>
              <a:rPr lang="en-US" altLang="ko-KR" sz="2200" dirty="0"/>
              <a:t>.</a:t>
            </a:r>
            <a:endParaRPr lang="ko-KR" altLang="en-US" sz="2200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559595" y="3212976"/>
          <a:ext cx="5774779" cy="3393180"/>
        </p:xfrm>
        <a:graphic>
          <a:graphicData uri="http://schemas.openxmlformats.org/drawingml/2006/table">
            <a:tbl>
              <a:tblPr/>
              <a:tblGrid>
                <a:gridCol w="2517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7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이스케이프 문자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7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\n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줄바꿈</a:t>
                      </a:r>
                      <a:r>
                        <a:rPr lang="en-US" altLang="ko-KR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개행</a:t>
                      </a:r>
                      <a:r>
                        <a:rPr lang="en-US" altLang="ko-KR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7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\v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수직 탭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7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\t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수평 탭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7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\r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캐리지 리턴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7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\f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폼피드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7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\a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비프음 </a:t>
                      </a:r>
                      <a:r>
                        <a:rPr lang="en-US" altLang="ko-KR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삑 소리</a:t>
                      </a:r>
                      <a:r>
                        <a:rPr lang="en-US" altLang="ko-KR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7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\b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백스페이스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7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\000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널문자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7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\\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“</a:t>
                      </a:r>
                      <a:r>
                        <a:rPr lang="en-US" altLang="ko-KR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\” </a:t>
                      </a: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문자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7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\’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단일 인용부호</a:t>
                      </a:r>
                      <a:r>
                        <a:rPr lang="en-US" altLang="ko-KR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(‘)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7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\”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이중 인용부호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(“)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10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불린</a:t>
            </a:r>
            <a:r>
              <a:rPr lang="en-US" altLang="ko-KR" dirty="0"/>
              <a:t>(</a:t>
            </a:r>
            <a:r>
              <a:rPr lang="en-US" altLang="ko-KR" dirty="0" err="1"/>
              <a:t>boolean</a:t>
            </a:r>
            <a:r>
              <a:rPr lang="en-US" altLang="ko-KR" dirty="0"/>
              <a:t>) </a:t>
            </a:r>
            <a:r>
              <a:rPr lang="ko-KR" altLang="en-US" dirty="0"/>
              <a:t>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파이썬에는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와 </a:t>
            </a:r>
            <a:r>
              <a:rPr lang="en-US" altLang="ko-KR" dirty="0"/>
              <a:t>False </a:t>
            </a:r>
            <a:r>
              <a:rPr lang="ko-KR" altLang="en-US" dirty="0" err="1"/>
              <a:t>두개의</a:t>
            </a:r>
            <a:r>
              <a:rPr lang="ko-KR" altLang="en-US" dirty="0"/>
              <a:t> 불린</a:t>
            </a:r>
            <a:r>
              <a:rPr lang="en-US" altLang="ko-KR" dirty="0"/>
              <a:t>(</a:t>
            </a:r>
            <a:r>
              <a:rPr lang="en-US" altLang="ko-KR" dirty="0" err="1"/>
              <a:t>boolean</a:t>
            </a:r>
            <a:r>
              <a:rPr lang="en-US" altLang="ko-KR" dirty="0"/>
              <a:t>)</a:t>
            </a:r>
            <a:r>
              <a:rPr lang="ko-KR" altLang="en-US" dirty="0"/>
              <a:t>형 데이터를 제공한다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True</a:t>
            </a:r>
            <a:r>
              <a:rPr lang="ko-KR" altLang="en-US" dirty="0"/>
              <a:t>는 참을 표현하고 </a:t>
            </a:r>
            <a:r>
              <a:rPr lang="en-US" altLang="ko-KR" dirty="0"/>
              <a:t>False</a:t>
            </a:r>
            <a:r>
              <a:rPr lang="ko-KR" altLang="en-US" dirty="0"/>
              <a:t>는 거짓을 표현하기 위해 사용한다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pPr marL="411480" lvl="1" indent="0" fontAlgn="base">
              <a:buNone/>
            </a:pPr>
            <a:r>
              <a:rPr lang="en-US" altLang="ko-KR" dirty="0"/>
              <a:t>&gt;&gt;&gt; True</a:t>
            </a:r>
          </a:p>
          <a:p>
            <a:pPr marL="411480" lvl="1" indent="0" fontAlgn="base">
              <a:buNone/>
            </a:pPr>
            <a:r>
              <a:rPr lang="en-US" altLang="ko-KR" dirty="0"/>
              <a:t>True</a:t>
            </a:r>
          </a:p>
          <a:p>
            <a:pPr marL="411480" lvl="1" indent="0" fontAlgn="base">
              <a:buNone/>
            </a:pPr>
            <a:r>
              <a:rPr lang="en-US" altLang="ko-KR" dirty="0"/>
              <a:t>&gt;&gt;&gt; True and True</a:t>
            </a:r>
          </a:p>
          <a:p>
            <a:pPr marL="411480" lvl="1" indent="0" fontAlgn="base">
              <a:buNone/>
            </a:pPr>
            <a:r>
              <a:rPr lang="en-US" altLang="ko-KR" dirty="0"/>
              <a:t>True</a:t>
            </a:r>
          </a:p>
          <a:p>
            <a:pPr marL="411480" lvl="1" indent="0" fontAlgn="base">
              <a:buNone/>
            </a:pPr>
            <a:r>
              <a:rPr lang="en-US" altLang="ko-KR" dirty="0"/>
              <a:t>&gt;&gt;&gt; True and False</a:t>
            </a:r>
          </a:p>
          <a:p>
            <a:pPr marL="411480" lvl="1" indent="0" fontAlgn="base">
              <a:buNone/>
            </a:pPr>
            <a:r>
              <a:rPr lang="en-US" altLang="ko-KR" dirty="0"/>
              <a:t>False</a:t>
            </a:r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51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7.8|105.3|46.3|20.7|17.1|38.2|1.3|12.4|3|117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4|31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3|28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7.2|9.1|16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2|8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7.9|27.7|8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82.1|23.4|14.6|13.7|4.9|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18.8|1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6.3|4.9|3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43.5|6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0|8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27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9|5.8|6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|9.1|49.3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2107</Words>
  <Application>Microsoft Office PowerPoint</Application>
  <PresentationFormat>와이드스크린</PresentationFormat>
  <Paragraphs>402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Georgia</vt:lpstr>
      <vt:lpstr>Office 테마</vt:lpstr>
      <vt:lpstr>임베디드시스템 5주차 [복습]</vt:lpstr>
      <vt:lpstr>데이터 타입 소개</vt:lpstr>
      <vt:lpstr>변수명</vt:lpstr>
      <vt:lpstr>숫자 데이터</vt:lpstr>
      <vt:lpstr>문자열(str) 데이터</vt:lpstr>
      <vt:lpstr>문자열(str) 데이터</vt:lpstr>
      <vt:lpstr>문자열(str) 데이터</vt:lpstr>
      <vt:lpstr>문자열(str) 데이터</vt:lpstr>
      <vt:lpstr>불린(boolean) 타입</vt:lpstr>
      <vt:lpstr>리스트(list) 타입</vt:lpstr>
      <vt:lpstr>PowerPoint 프레젠테이션</vt:lpstr>
      <vt:lpstr>PowerPoint 프레젠테이션</vt:lpstr>
      <vt:lpstr>튜플(tuple) 타입</vt:lpstr>
      <vt:lpstr>PowerPoint 프레젠테이션</vt:lpstr>
      <vt:lpstr>PowerPoint 프레젠테이션</vt:lpstr>
      <vt:lpstr>사전(dict) 타입</vt:lpstr>
      <vt:lpstr>PowerPoint 프레젠테이션</vt:lpstr>
      <vt:lpstr>데이터 표현하기</vt:lpstr>
      <vt:lpstr>연산자</vt:lpstr>
      <vt:lpstr>수치 연산자(Arithmetic Operators)</vt:lpstr>
      <vt:lpstr>대입 연산자(Assignment Operators)</vt:lpstr>
      <vt:lpstr>비교 연산자(Comparison Operators)</vt:lpstr>
      <vt:lpstr>논리 연산자(Logical Operators)</vt:lpstr>
      <vt:lpstr>비트 연산자(Bitwise Operators)</vt:lpstr>
      <vt:lpstr>PowerPoint 프레젠테이션</vt:lpstr>
      <vt:lpstr>식별 연산자(Identity Operators)</vt:lpstr>
      <vt:lpstr>구성원 연산자(Membership Operators)</vt:lpstr>
      <vt:lpstr>문자열 연산자(String Operators)</vt:lpstr>
      <vt:lpstr>연산자 우선순위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lastModifiedBy>kaus</cp:lastModifiedBy>
  <cp:revision>128</cp:revision>
  <dcterms:created xsi:type="dcterms:W3CDTF">2020-03-12T00:34:35Z</dcterms:created>
  <dcterms:modified xsi:type="dcterms:W3CDTF">2022-10-01T14:34:16Z</dcterms:modified>
</cp:coreProperties>
</file>