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92" r:id="rId5"/>
    <p:sldId id="264" r:id="rId6"/>
    <p:sldId id="287" r:id="rId7"/>
    <p:sldId id="288" r:id="rId8"/>
    <p:sldId id="289" r:id="rId9"/>
    <p:sldId id="290" r:id="rId10"/>
    <p:sldId id="286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데이터 타입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 err="1"/>
              <a:t>두개의</a:t>
            </a:r>
            <a:r>
              <a:rPr lang="ko-KR" altLang="en-US" dirty="0"/>
              <a:t> 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형 데이터를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True</a:t>
            </a:r>
            <a:r>
              <a:rPr lang="ko-KR" altLang="en-US" dirty="0"/>
              <a:t>는 참을 표현하고 </a:t>
            </a:r>
            <a:r>
              <a:rPr lang="en-US" altLang="ko-KR" dirty="0"/>
              <a:t>False</a:t>
            </a:r>
            <a:r>
              <a:rPr lang="ko-KR" altLang="en-US" dirty="0"/>
              <a:t>는 거짓을 표현하기 위해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False</a:t>
            </a:r>
          </a:p>
          <a:p>
            <a:pPr marL="411480" lvl="1" indent="0" fontAlgn="base">
              <a:buNone/>
            </a:pPr>
            <a:r>
              <a:rPr lang="en-US" altLang="ko-KR" dirty="0"/>
              <a:t>False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5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B4C-69AB-4C80-863A-12B1747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E50FD-3092-4111-B9D6-AE07760D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</a:t>
            </a:r>
            <a:r>
              <a:rPr lang="ko-KR" altLang="en-US" dirty="0" err="1"/>
              <a:t>대상체를</a:t>
            </a:r>
            <a:r>
              <a:rPr lang="ko-KR" altLang="en-US" dirty="0"/>
              <a:t>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학생의 이름은 홍길동</a:t>
            </a:r>
            <a:r>
              <a:rPr lang="en-US" altLang="ko-KR" dirty="0"/>
              <a:t>, </a:t>
            </a:r>
            <a:r>
              <a:rPr lang="ko-KR" altLang="en-US" dirty="0"/>
              <a:t>전화번호는 </a:t>
            </a:r>
            <a:r>
              <a:rPr lang="en-US" altLang="ko-KR" dirty="0"/>
              <a:t>01012345678, </a:t>
            </a:r>
            <a:r>
              <a:rPr lang="ko-KR" altLang="en-US" dirty="0" err="1"/>
              <a:t>국어점수</a:t>
            </a:r>
            <a:r>
              <a:rPr lang="ko-KR" altLang="en-US" dirty="0"/>
              <a:t> </a:t>
            </a:r>
            <a:r>
              <a:rPr lang="en-US" altLang="ko-KR" dirty="0"/>
              <a:t>80, </a:t>
            </a:r>
            <a:r>
              <a:rPr lang="ko-KR" altLang="en-US" dirty="0"/>
              <a:t>영어점수 </a:t>
            </a:r>
            <a:r>
              <a:rPr lang="en-US" altLang="ko-KR" dirty="0"/>
              <a:t>85, </a:t>
            </a:r>
            <a:r>
              <a:rPr lang="ko-KR" altLang="en-US" dirty="0" err="1"/>
              <a:t>수학점수는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타입 소개</a:t>
            </a:r>
            <a:endParaRPr lang="en-US" altLang="ko-KR" dirty="0"/>
          </a:p>
          <a:p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ko-KR" altLang="en-US" dirty="0"/>
              <a:t>숫자 데이터</a:t>
            </a:r>
            <a:endParaRPr lang="en-US" altLang="ko-KR" dirty="0"/>
          </a:p>
          <a:p>
            <a:r>
              <a:rPr lang="ko-KR" altLang="en-US" dirty="0"/>
              <a:t>문자열 데이터</a:t>
            </a:r>
            <a:endParaRPr lang="en-US" altLang="ko-KR" dirty="0"/>
          </a:p>
          <a:p>
            <a:r>
              <a:rPr lang="ko-KR" altLang="en-US" dirty="0"/>
              <a:t>불린 데이터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리스트 데이터</a:t>
            </a:r>
            <a:endParaRPr lang="en-US" altLang="ko-KR" dirty="0"/>
          </a:p>
          <a:p>
            <a:r>
              <a:rPr lang="ko-KR" altLang="en-US" dirty="0"/>
              <a:t>사전 데이터</a:t>
            </a:r>
            <a:endParaRPr lang="en-US" altLang="ko-KR" dirty="0"/>
          </a:p>
          <a:p>
            <a:r>
              <a:rPr lang="ko-KR" altLang="en-US" dirty="0"/>
              <a:t>집합 데이터</a:t>
            </a:r>
            <a:endParaRPr lang="en-US" altLang="ko-KR" dirty="0"/>
          </a:p>
          <a:p>
            <a:r>
              <a:rPr lang="ko-KR" altLang="en-US" dirty="0"/>
              <a:t>데이터 표현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타입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동일한 특성을 가진 데이터들의 집합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실수</a:t>
            </a:r>
            <a:endParaRPr lang="en-US" altLang="ko-KR" dirty="0"/>
          </a:p>
          <a:p>
            <a:pPr lvl="2"/>
            <a:r>
              <a:rPr lang="ko-KR" altLang="en-US" dirty="0"/>
              <a:t>복소수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/>
              <a:t>불린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사전</a:t>
            </a:r>
            <a:endParaRPr lang="en-US" altLang="ko-KR" dirty="0"/>
          </a:p>
          <a:p>
            <a:pPr lvl="1"/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풍부한 데이터 타입을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타입을 알고 싶으면 </a:t>
            </a:r>
            <a:r>
              <a:rPr lang="en-US" altLang="ko-KR" dirty="0"/>
              <a:t>type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type(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데이터의 식별을 위해 붙여 둔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파이썬에서</a:t>
            </a:r>
            <a:r>
              <a:rPr lang="ko-KR" altLang="en-US" dirty="0">
                <a:solidFill>
                  <a:srgbClr val="FF0000"/>
                </a:solidFill>
              </a:rPr>
              <a:t> 데이터는 객체이다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변수명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첫째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문자나 밑줄</a:t>
            </a:r>
            <a:r>
              <a:rPr lang="en-US" altLang="ko-KR" dirty="0"/>
              <a:t>( _ )</a:t>
            </a:r>
            <a:r>
              <a:rPr lang="ko-KR" altLang="en-US" dirty="0"/>
              <a:t>로 시작한다</a:t>
            </a:r>
            <a:r>
              <a:rPr lang="en-US" altLang="ko-KR" dirty="0"/>
              <a:t>. (</a:t>
            </a:r>
            <a:r>
              <a:rPr lang="ko-KR" altLang="en-US" dirty="0"/>
              <a:t>대소문자를 구분하며</a:t>
            </a:r>
            <a:r>
              <a:rPr lang="en-US" altLang="ko-KR" dirty="0"/>
              <a:t>, </a:t>
            </a:r>
            <a:r>
              <a:rPr lang="ko-KR" altLang="en-US" dirty="0"/>
              <a:t>한글을 사용해도 된다</a:t>
            </a:r>
            <a:r>
              <a:rPr lang="en-US" altLang="ko-KR" dirty="0"/>
              <a:t>.)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둘째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숫자로 시작해서는 안 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en-US" altLang="ko-KR" dirty="0"/>
              <a:t>_</a:t>
            </a:r>
            <a:r>
              <a:rPr lang="ko-KR" altLang="en-US" dirty="0"/>
              <a:t>이외의 특수문자는 허용되지 않는다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en-US" altLang="ko-KR" dirty="0"/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ko-KR" altLang="en-US" dirty="0"/>
              <a:t>이름 </a:t>
            </a:r>
            <a:r>
              <a:rPr lang="en-US" altLang="ko-KR" dirty="0"/>
              <a:t>= “</a:t>
            </a:r>
            <a:r>
              <a:rPr lang="ko-KR" altLang="en-US" dirty="0"/>
              <a:t>홍길동</a:t>
            </a:r>
            <a:r>
              <a:rPr lang="en-US" altLang="ko-KR" dirty="0"/>
              <a:t>“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1abc = 3 // ERROR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0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D77DC-CDAE-4C9A-83B2-BDD34DB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3C9F7-ECC4-4F45-A82A-C640060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(int)</a:t>
            </a:r>
          </a:p>
          <a:p>
            <a:pPr lvl="1"/>
            <a:r>
              <a:rPr lang="ko-KR" altLang="en-US" dirty="0"/>
              <a:t>일상 생활에서 사용하는 정수의 표현이 가능</a:t>
            </a:r>
            <a:endParaRPr lang="en-US" altLang="ko-KR" dirty="0"/>
          </a:p>
          <a:p>
            <a:pPr lvl="1"/>
            <a:r>
              <a:rPr lang="ko-KR" altLang="en-US" dirty="0"/>
              <a:t>메모리가 허용하는 한 가능</a:t>
            </a:r>
            <a:endParaRPr lang="en-US" altLang="ko-KR" dirty="0"/>
          </a:p>
          <a:p>
            <a:pPr lvl="1"/>
            <a:r>
              <a:rPr lang="en-US" altLang="ko-KR" dirty="0"/>
              <a:t>12345678910330294433556452743545</a:t>
            </a:r>
          </a:p>
          <a:p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pPr lvl="1"/>
            <a:r>
              <a:rPr lang="ko-KR" altLang="en-US" dirty="0"/>
              <a:t>소수점을 포함하는 숫자 데이터</a:t>
            </a:r>
            <a:endParaRPr lang="en-US" altLang="ko-KR" dirty="0"/>
          </a:p>
          <a:p>
            <a:pPr lvl="1"/>
            <a:r>
              <a:rPr lang="en-US" altLang="ko-KR" dirty="0"/>
              <a:t>3.14</a:t>
            </a:r>
          </a:p>
          <a:p>
            <a:r>
              <a:rPr lang="ko-KR" altLang="en-US" dirty="0"/>
              <a:t>복소수</a:t>
            </a:r>
            <a:r>
              <a:rPr lang="en-US" altLang="ko-KR" dirty="0"/>
              <a:t>(complex)</a:t>
            </a:r>
          </a:p>
          <a:p>
            <a:pPr lvl="1"/>
            <a:r>
              <a:rPr lang="ko-KR" altLang="en-US" dirty="0"/>
              <a:t>복소수는 실수부와 허수부로 이루어진 수</a:t>
            </a:r>
            <a:r>
              <a:rPr lang="en-US" altLang="ko-KR" dirty="0"/>
              <a:t>, </a:t>
            </a:r>
            <a:r>
              <a:rPr lang="ko-KR" altLang="en-US" dirty="0"/>
              <a:t>공학적 연산에서 많이 이용된다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허수부를 표현할 때 “</a:t>
            </a:r>
            <a:r>
              <a:rPr lang="en-US" altLang="ko-KR" dirty="0" err="1"/>
              <a:t>i</a:t>
            </a:r>
            <a:r>
              <a:rPr lang="en-US" altLang="ko-KR" dirty="0"/>
              <a:t>”</a:t>
            </a:r>
            <a:r>
              <a:rPr lang="ko-KR" altLang="en-US" dirty="0"/>
              <a:t>를 사용하지 않고 “</a:t>
            </a:r>
            <a:r>
              <a:rPr lang="en-US" altLang="ko-KR" dirty="0"/>
              <a:t>j”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 + 4j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인용부호로 문자들을 감싸서 문자열을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“Hello World”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“3.14”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‘3.14’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문자열 내에 인용부호 포함시키기</a:t>
            </a:r>
          </a:p>
          <a:p>
            <a:pPr lvl="1" fontAlgn="base"/>
            <a:r>
              <a:rPr lang="ko-KR" altLang="en-US" dirty="0"/>
              <a:t>만약 단일 인용부호가 포함된 문자열의 경우는 이중 인용부호</a:t>
            </a:r>
            <a:r>
              <a:rPr lang="en-US" altLang="ko-KR" dirty="0"/>
              <a:t>(“)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만약 이중 인용부호가 포함된 문자열의 경우는 단일 인용부호</a:t>
            </a:r>
            <a:r>
              <a:rPr lang="en-US" altLang="ko-KR" dirty="0"/>
              <a:t>(‘)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“He doesn’t like it.”</a:t>
            </a:r>
          </a:p>
          <a:p>
            <a:pPr marL="411480" lvl="1" indent="0" fontAlgn="base">
              <a:buNone/>
            </a:pPr>
            <a:r>
              <a:rPr lang="en-US" altLang="ko-KR" dirty="0"/>
              <a:t>“He doesn’t like it.”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0584" lvl="1" indent="-256032">
              <a:buClr>
                <a:schemeClr val="accent3"/>
              </a:buClr>
              <a:buFont typeface="Georgia"/>
              <a:buChar char="•"/>
            </a:pPr>
            <a:r>
              <a:rPr lang="ko-KR" altLang="en-US" sz="2800" dirty="0"/>
              <a:t>여러 줄의 문자열 표현하기</a:t>
            </a:r>
          </a:p>
          <a:p>
            <a:pPr marL="411480" lvl="1" indent="0">
              <a:buNone/>
            </a:pPr>
            <a:r>
              <a:rPr lang="ko-KR" altLang="en-US" dirty="0"/>
              <a:t>단일 인용부호</a:t>
            </a:r>
            <a:r>
              <a:rPr lang="en-US" altLang="ko-KR" dirty="0"/>
              <a:t>(‘)</a:t>
            </a:r>
            <a:r>
              <a:rPr lang="ko-KR" altLang="en-US" dirty="0"/>
              <a:t>나 다중 인용부호</a:t>
            </a:r>
            <a:r>
              <a:rPr lang="en-US" altLang="ko-KR" dirty="0"/>
              <a:t>(“) </a:t>
            </a:r>
            <a:r>
              <a:rPr lang="ko-KR" altLang="en-US" dirty="0"/>
              <a:t>세 개를 사용하여 감싸주면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이를 문자열로 인식한다</a:t>
            </a:r>
            <a:r>
              <a:rPr lang="en-US" altLang="ko-KR" dirty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“””Hello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!”””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‘’’Hello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!’’’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’</a:t>
            </a:r>
            <a:endParaRPr lang="ko-KR" altLang="en-US" dirty="0"/>
          </a:p>
          <a:p>
            <a:pPr marL="41148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4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1440160"/>
          </a:xfrm>
        </p:spPr>
        <p:txBody>
          <a:bodyPr>
            <a:normAutofit lnSpcReduction="10000"/>
          </a:bodyPr>
          <a:lstStyle/>
          <a:p>
            <a:pPr marL="0" indent="-448056"/>
            <a:r>
              <a:rPr lang="ko-KR" altLang="en-US" dirty="0"/>
              <a:t>문자열 내 이스케이프 문자 사용하기</a:t>
            </a:r>
          </a:p>
          <a:p>
            <a:pPr marL="411480" lvl="1" indent="0">
              <a:buNone/>
            </a:pPr>
            <a:r>
              <a:rPr lang="ko-KR" altLang="en-US" sz="2200" dirty="0"/>
              <a:t>이스케이프 문자는 역 </a:t>
            </a:r>
            <a:r>
              <a:rPr lang="ko-KR" altLang="en-US" sz="2200" dirty="0" err="1"/>
              <a:t>슬러시</a:t>
            </a:r>
            <a:r>
              <a:rPr lang="ko-KR" altLang="en-US" sz="2200" dirty="0"/>
              <a:t> 문자</a:t>
            </a:r>
            <a:r>
              <a:rPr lang="en-US" altLang="ko-KR" sz="2200" dirty="0"/>
              <a:t>(\)</a:t>
            </a:r>
            <a:r>
              <a:rPr lang="ko-KR" altLang="en-US" sz="2200" dirty="0"/>
              <a:t>를 이용해서 표현한 특수문자이다</a:t>
            </a:r>
            <a:r>
              <a:rPr lang="en-US" altLang="ko-KR" sz="2200" dirty="0"/>
              <a:t>. </a:t>
            </a:r>
            <a:r>
              <a:rPr lang="ko-KR" altLang="en-US" sz="2200" dirty="0"/>
              <a:t>이는 출력물을 보기 좋게 정렬하거나 그 외의 특별한 용도로 자주 이용된다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35630"/>
              </p:ext>
            </p:extLst>
          </p:nvPr>
        </p:nvGraphicFramePr>
        <p:xfrm>
          <a:off x="2559595" y="3212976"/>
          <a:ext cx="5774779" cy="3393180"/>
        </p:xfrm>
        <a:graphic>
          <a:graphicData uri="http://schemas.openxmlformats.org/drawingml/2006/table">
            <a:tbl>
              <a:tblPr/>
              <a:tblGrid>
                <a:gridCol w="25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이스케이프 문자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\n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줄바꿈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개행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\v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수직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\t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수평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\r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캐리지 리턴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\f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폼피드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\a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비프음 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삑 소리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\b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백스페이스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널문자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\\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\’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단일 인용부호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(‘)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이중 인용부호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(“)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1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22.7|56.7|30|31.8|25.4|19.1|21.9|13.2|18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08.2|12.7|59.2|32.1|10.4|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45.5|3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8.1|16.5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85.1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8.1|4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30.4|8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524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Georgia</vt:lpstr>
      <vt:lpstr>Office 테마</vt:lpstr>
      <vt:lpstr>임베디드시스템 3주차 [데이터 타입 1]</vt:lpstr>
      <vt:lpstr>수업 목표</vt:lpstr>
      <vt:lpstr>1. 데이터 타입 소개</vt:lpstr>
      <vt:lpstr>2. 변수명</vt:lpstr>
      <vt:lpstr>3. 숫자 데이터</vt:lpstr>
      <vt:lpstr>4. 문자열(str) 데이터</vt:lpstr>
      <vt:lpstr>4. 문자열(str) 데이터</vt:lpstr>
      <vt:lpstr>4. 문자열(str) 데이터</vt:lpstr>
      <vt:lpstr>4. 문자열(str) 데이터</vt:lpstr>
      <vt:lpstr>5. 불린(boolean) 타입</vt:lpstr>
      <vt:lpstr>데이터 표현하기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96</cp:revision>
  <dcterms:created xsi:type="dcterms:W3CDTF">2020-03-12T00:34:35Z</dcterms:created>
  <dcterms:modified xsi:type="dcterms:W3CDTF">2022-09-17T01:44:56Z</dcterms:modified>
</cp:coreProperties>
</file>