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0" r:id="rId4"/>
    <p:sldId id="291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30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02" r:id="rId32"/>
    <p:sldId id="303" r:id="rId33"/>
    <p:sldId id="292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F870-891A-BE3F-D0AD-B38BB4D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22CD-4EBC-02AA-777E-0CE893A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ython excpetion handling flow chart">
            <a:extLst>
              <a:ext uri="{FF2B5EF4-FFF2-40B4-BE49-F238E27FC236}">
                <a16:creationId xmlns:a16="http://schemas.microsoft.com/office/drawing/2014/main" id="{18DE5B0A-B2BB-6A73-C70C-D90F8AD9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33" y="190500"/>
            <a:ext cx="63627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772816"/>
            <a:ext cx="9434264" cy="4894314"/>
          </a:xfrm>
        </p:spPr>
        <p:txBody>
          <a:bodyPr>
            <a:normAutofit fontScale="85000" lnSpcReduction="20000"/>
          </a:bodyPr>
          <a:lstStyle/>
          <a:p>
            <a:pPr marL="704088" lvl="2" indent="0">
              <a:buNone/>
            </a:pPr>
            <a:r>
              <a:rPr lang="en-US" altLang="ko-KR" dirty="0"/>
              <a:t># exception_divide2.py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a = int(input("Enter number a:"))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b = int(input("Enter number b:"))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result = a / b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except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print("Zero Division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except: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print("Exception except for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print("No exception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print(f"{a} / {b} = ", result)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finally: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print("It is a division operation.")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84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u="sng" dirty="0"/>
              <a:t>函</a:t>
            </a:r>
            <a:r>
              <a:rPr lang="ko-KR" altLang="en-US" dirty="0"/>
              <a:t>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특정의 기능을 수행하는 코드의 집합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파이썬에는</a:t>
            </a:r>
            <a:r>
              <a:rPr lang="ko-KR" altLang="en-US" dirty="0"/>
              <a:t> 크게 세 가지 종류의 함수가 존재한다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 함수 혹은 </a:t>
            </a:r>
            <a:r>
              <a:rPr lang="en-US" altLang="ko-KR" dirty="0"/>
              <a:t>built-in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기본 함수는 </a:t>
            </a:r>
            <a:r>
              <a:rPr lang="ko-KR" altLang="en-US" dirty="0" err="1"/>
              <a:t>파이썬의</a:t>
            </a:r>
            <a:r>
              <a:rPr lang="ko-KR" altLang="en-US" dirty="0"/>
              <a:t> 실행과 동시에 사용할 수 있는 함수들이다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라이브러리 혹은 패키지 함수</a:t>
            </a:r>
            <a:endParaRPr lang="en-US" altLang="ko-KR" dirty="0"/>
          </a:p>
          <a:p>
            <a:pPr lvl="2"/>
            <a:r>
              <a:rPr lang="ko-KR" altLang="en-US" dirty="0"/>
              <a:t>이는 해당 라이브러리를 포함한 후에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2"/>
            <a:r>
              <a:rPr lang="ko-KR" altLang="en-US" dirty="0"/>
              <a:t>사용자가 자신이 필요로 하는 기능을 수행하는 함수를 작성한 함수를 사용자 정의 함수라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6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함수</a:t>
            </a:r>
            <a:r>
              <a:rPr lang="en-US" altLang="ko-KR" dirty="0"/>
              <a:t>(Built-in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1879"/>
            <a:ext cx="10515600" cy="4165084"/>
          </a:xfrm>
        </p:spPr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실행과 동시에 기본적으로 사용할 수 있는 함수들</a:t>
            </a:r>
            <a:endParaRPr lang="en-US" altLang="ko-KR" dirty="0"/>
          </a:p>
          <a:p>
            <a:r>
              <a:rPr lang="en-US" altLang="ko-KR" dirty="0" err="1"/>
              <a:t>dir</a:t>
            </a:r>
            <a:r>
              <a:rPr lang="en-US" altLang="ko-KR" dirty="0"/>
              <a:t>(__</a:t>
            </a:r>
            <a:r>
              <a:rPr lang="en-US" altLang="ko-KR" dirty="0" err="1"/>
              <a:t>builtins</a:t>
            </a:r>
            <a:r>
              <a:rPr lang="en-US" altLang="ko-KR" dirty="0"/>
              <a:t>__)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6730216" descr="EMB00002a704a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82" y="2593592"/>
            <a:ext cx="512229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dir([</a:t>
            </a:r>
            <a:r>
              <a:rPr lang="ko-KR" altLang="en-US" dirty="0" err="1"/>
              <a:t>대상체</a:t>
            </a:r>
            <a:r>
              <a:rPr lang="en-US" altLang="ko-KR" dirty="0"/>
              <a:t>])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</a:t>
            </a:r>
            <a:r>
              <a:rPr lang="ko-KR" altLang="en-US" dirty="0"/>
              <a:t>에 어떠한 </a:t>
            </a:r>
            <a:r>
              <a:rPr lang="ko-KR" altLang="en-US" dirty="0" err="1"/>
              <a:t>대상체가</a:t>
            </a:r>
            <a:r>
              <a:rPr lang="ko-KR" altLang="en-US" dirty="0"/>
              <a:t> 인자로 넘어오는가에 따라서 다양한 결과가 리스트 타입으로 산출된다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대상체는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패키지등</a:t>
            </a:r>
            <a:r>
              <a:rPr lang="ko-KR" altLang="en-US" dirty="0"/>
              <a:t> 다양한 요소가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dir(): </a:t>
            </a:r>
            <a:r>
              <a:rPr lang="ko-KR" altLang="en-US" dirty="0"/>
              <a:t>현재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포함되어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함수</a:t>
            </a:r>
            <a:r>
              <a:rPr lang="en-US" altLang="ko-KR" dirty="0"/>
              <a:t>): </a:t>
            </a:r>
            <a:r>
              <a:rPr lang="ko-KR" altLang="en-US" dirty="0"/>
              <a:t>함수가 가진 속성들을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클래스</a:t>
            </a:r>
            <a:r>
              <a:rPr lang="en-US" altLang="ko-KR" dirty="0"/>
              <a:t>): </a:t>
            </a:r>
            <a:r>
              <a:rPr lang="ko-KR" altLang="en-US" dirty="0"/>
              <a:t>클래스가 가진 속성들을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모듈</a:t>
            </a:r>
            <a:r>
              <a:rPr lang="en-US" altLang="ko-KR" dirty="0"/>
              <a:t>): </a:t>
            </a:r>
            <a:r>
              <a:rPr lang="ko-KR" altLang="en-US" dirty="0"/>
              <a:t>모듈이 포함하고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패키지</a:t>
            </a:r>
            <a:r>
              <a:rPr lang="en-US" altLang="ko-KR" dirty="0"/>
              <a:t>): </a:t>
            </a:r>
            <a:r>
              <a:rPr lang="ko-KR" altLang="en-US" dirty="0"/>
              <a:t>패키지가 포함하고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1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&gt;&gt;&gt; dir()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[‘__</a:t>
            </a:r>
            <a:r>
              <a:rPr lang="en-US" altLang="ko-KR" dirty="0" err="1"/>
              <a:t>builtins</a:t>
            </a:r>
            <a:r>
              <a:rPr lang="en-US" altLang="ko-KR" dirty="0"/>
              <a:t>__’, ‘__doc__’, ‘__name__’, ‘__package__’]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&gt;&gt;&gt; dir()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[‘__</a:t>
            </a:r>
            <a:r>
              <a:rPr lang="en-US" altLang="ko-KR" dirty="0" err="1"/>
              <a:t>builtins</a:t>
            </a:r>
            <a:r>
              <a:rPr lang="en-US" altLang="ko-KR" dirty="0"/>
              <a:t>__’, ‘__doc__’, ‘__name__’, ‘__package__’, ‘</a:t>
            </a:r>
            <a:r>
              <a:rPr lang="en-US" altLang="ko-KR" dirty="0" err="1"/>
              <a:t>os</a:t>
            </a:r>
            <a:r>
              <a:rPr lang="en-US" altLang="ko-KR" dirty="0"/>
              <a:t>’]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[...]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5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help(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대상체에</a:t>
            </a:r>
            <a:r>
              <a:rPr lang="ko-KR" altLang="en-US" dirty="0"/>
              <a:t> 대한 설명을 표시한다</a:t>
            </a:r>
            <a:r>
              <a:rPr lang="en-US" altLang="ko-KR" dirty="0"/>
              <a:t>. </a:t>
            </a:r>
            <a:r>
              <a:rPr lang="ko-KR" altLang="en-US" dirty="0" err="1"/>
              <a:t>대상체에</a:t>
            </a:r>
            <a:r>
              <a:rPr lang="ko-KR" altLang="en-US" dirty="0"/>
              <a:t> 대해 알고 싶은 바가 있으면 </a:t>
            </a:r>
            <a:r>
              <a:rPr lang="en-US" altLang="ko-KR" dirty="0"/>
              <a:t>help</a:t>
            </a:r>
            <a:r>
              <a:rPr lang="ko-KR" altLang="en-US" dirty="0"/>
              <a:t>를 호출해보면 알 수 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대상체는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패키지등</a:t>
            </a:r>
            <a:r>
              <a:rPr lang="ko-KR" altLang="en-US" dirty="0"/>
              <a:t> 다양한 요소가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7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[‘</a:t>
            </a:r>
            <a:r>
              <a:rPr lang="en-US" altLang="ko-KR" dirty="0" err="1"/>
              <a:t>DirEntry</a:t>
            </a:r>
            <a:r>
              <a:rPr lang="en-US" altLang="ko-KR" dirty="0"/>
              <a:t>’ …… ‘write’]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help(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Help on module 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NAME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os</a:t>
            </a:r>
            <a:r>
              <a:rPr lang="en-US" altLang="ko-KR" dirty="0"/>
              <a:t> – OS routines for Mac, NT, or </a:t>
            </a:r>
            <a:r>
              <a:rPr lang="en-US" altLang="ko-KR" dirty="0" err="1"/>
              <a:t>Posix</a:t>
            </a:r>
            <a:r>
              <a:rPr lang="en-US" altLang="ko-KR" dirty="0"/>
              <a:t> depending on what system we’re on.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DESCRIPTION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...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help(abs)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Help on built-in function abs in module </a:t>
            </a:r>
            <a:r>
              <a:rPr lang="en-US" altLang="ko-KR" dirty="0" err="1"/>
              <a:t>builtins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abs(...)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abs(number) -&gt; number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Return the absolute value of the argument.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15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type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type(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대상체에</a:t>
            </a:r>
            <a:r>
              <a:rPr lang="ko-KR" altLang="en-US" dirty="0"/>
              <a:t> 대한 타입을 구한다</a:t>
            </a:r>
            <a:r>
              <a:rPr lang="en-US" altLang="ko-KR" dirty="0"/>
              <a:t>. </a:t>
            </a:r>
            <a:r>
              <a:rPr lang="ko-KR" altLang="en-US" dirty="0" err="1"/>
              <a:t>대상체의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알고 싶으면 </a:t>
            </a:r>
            <a:r>
              <a:rPr lang="en-US" altLang="ko-KR" dirty="0"/>
              <a:t>type</a:t>
            </a:r>
            <a:r>
              <a:rPr lang="ko-KR" altLang="en-US" dirty="0"/>
              <a:t>을 호출해보면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sys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type(sys)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‘module’&gt;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type(dir)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builtin_function_or_method</a:t>
            </a:r>
            <a:r>
              <a:rPr lang="en-US" altLang="ko-KR" dirty="0"/>
              <a:t>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int</a:t>
            </a:r>
            <a:r>
              <a:rPr lang="en-US" altLang="ko-KR" dirty="0"/>
              <a:t>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type(3.14)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‘float’&gt;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type(“Hello Python!”)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str</a:t>
            </a:r>
            <a:r>
              <a:rPr lang="en-US" altLang="ko-KR" dirty="0"/>
              <a:t>’&gt;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7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id(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대상체의</a:t>
            </a:r>
            <a:r>
              <a:rPr lang="ko-KR" altLang="en-US" dirty="0"/>
              <a:t> </a:t>
            </a:r>
            <a:r>
              <a:rPr lang="ko-KR" altLang="en-US" dirty="0" err="1"/>
              <a:t>식별값을</a:t>
            </a:r>
            <a:r>
              <a:rPr lang="ko-KR" altLang="en-US" dirty="0"/>
              <a:t> 구한다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모든 </a:t>
            </a:r>
            <a:r>
              <a:rPr lang="ko-KR" altLang="en-US" dirty="0" err="1"/>
              <a:t>대상체에</a:t>
            </a:r>
            <a:r>
              <a:rPr lang="ko-KR" altLang="en-US" dirty="0"/>
              <a:t> </a:t>
            </a:r>
            <a:r>
              <a:rPr lang="ko-KR" altLang="en-US" dirty="0" err="1"/>
              <a:t>식별값을</a:t>
            </a:r>
            <a:r>
              <a:rPr lang="ko-KR" altLang="en-US" dirty="0"/>
              <a:t> 부여한다</a:t>
            </a:r>
            <a:r>
              <a:rPr lang="en-US" altLang="ko-KR" dirty="0"/>
              <a:t>. id </a:t>
            </a:r>
            <a:r>
              <a:rPr lang="ko-KR" altLang="en-US" dirty="0"/>
              <a:t>함수는 이 </a:t>
            </a:r>
            <a:r>
              <a:rPr lang="ko-KR" altLang="en-US" dirty="0" err="1"/>
              <a:t>식별값을</a:t>
            </a:r>
            <a:r>
              <a:rPr lang="ko-KR" altLang="en-US" dirty="0"/>
              <a:t> 구해준다</a:t>
            </a:r>
            <a:r>
              <a:rPr lang="en-US" altLang="ko-KR" dirty="0"/>
              <a:t>.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505911008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id(3.14)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20130464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message = “Hello World”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id(message)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31623072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2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4" y="2011879"/>
            <a:ext cx="6677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1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sum(</a:t>
            </a:r>
            <a:r>
              <a:rPr lang="ko-KR" altLang="en-US" dirty="0"/>
              <a:t>숫자</a:t>
            </a:r>
            <a:r>
              <a:rPr lang="en-US" altLang="ko-KR" dirty="0"/>
              <a:t>_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sum</a:t>
            </a:r>
            <a:r>
              <a:rPr lang="ko-KR" altLang="en-US" dirty="0"/>
              <a:t>은 숫자 컨테이너 데이터의 합을 구하는 함수이다</a:t>
            </a:r>
            <a:r>
              <a:rPr lang="en-US" altLang="ko-KR" dirty="0"/>
              <a:t>.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sum([1, 2, 3, 4])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10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sum([1, 3.14, 5, 7, 9])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25.14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sorted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sorted(</a:t>
            </a:r>
            <a:r>
              <a:rPr lang="ko-KR" altLang="en-US" sz="2300" dirty="0"/>
              <a:t>반복</a:t>
            </a:r>
            <a:r>
              <a:rPr lang="en-US" altLang="ko-KR" sz="2300" dirty="0"/>
              <a:t>_</a:t>
            </a:r>
            <a:r>
              <a:rPr lang="ko-KR" altLang="en-US" sz="2300" dirty="0"/>
              <a:t>가능한</a:t>
            </a:r>
            <a:r>
              <a:rPr lang="en-US" altLang="ko-KR" sz="2300" dirty="0"/>
              <a:t>_</a:t>
            </a:r>
            <a:r>
              <a:rPr lang="ko-KR" altLang="en-US" sz="2300" dirty="0"/>
              <a:t>데이터</a:t>
            </a:r>
            <a:r>
              <a:rPr lang="en-US" altLang="ko-KR" sz="2300" dirty="0"/>
              <a:t>, key=None, reverse = False) -&gt; </a:t>
            </a:r>
            <a:r>
              <a:rPr lang="ko-KR" altLang="en-US" sz="2300" dirty="0"/>
              <a:t>정렬된</a:t>
            </a:r>
            <a:r>
              <a:rPr lang="en-US" altLang="ko-KR" sz="2300" dirty="0"/>
              <a:t>_</a:t>
            </a:r>
            <a:r>
              <a:rPr lang="ko-KR" altLang="en-US" sz="2300" dirty="0"/>
              <a:t>리스트</a:t>
            </a:r>
          </a:p>
          <a:p>
            <a:pPr marL="402336" lvl="1" indent="0" fontAlgn="base" latinLnBrk="0">
              <a:buNone/>
            </a:pPr>
            <a:r>
              <a:rPr lang="en-US" altLang="ko-KR" sz="2300" dirty="0"/>
              <a:t>sorted </a:t>
            </a:r>
            <a:r>
              <a:rPr lang="ko-KR" altLang="en-US" sz="2300" dirty="0"/>
              <a:t>함수는 반복</a:t>
            </a:r>
            <a:r>
              <a:rPr lang="en-US" altLang="ko-KR" sz="2300" dirty="0"/>
              <a:t>_</a:t>
            </a:r>
            <a:r>
              <a:rPr lang="ko-KR" altLang="en-US" sz="2300" dirty="0"/>
              <a:t>가능한</a:t>
            </a:r>
            <a:r>
              <a:rPr lang="en-US" altLang="ko-KR" sz="2300" dirty="0"/>
              <a:t>_</a:t>
            </a:r>
            <a:r>
              <a:rPr lang="ko-KR" altLang="en-US" sz="2300" dirty="0"/>
              <a:t>데이터를 입력 받아서 이를 정렬된 리스트로 반환한다</a:t>
            </a:r>
            <a:r>
              <a:rPr lang="en-US" altLang="ko-KR" sz="2300" dirty="0"/>
              <a:t>. </a:t>
            </a:r>
            <a:endParaRPr lang="ko-KR" altLang="en-US" sz="2300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key</a:t>
            </a:r>
            <a:r>
              <a:rPr lang="ko-KR" altLang="en-US" sz="2300" dirty="0"/>
              <a:t>는 정렬한 기준을 넘겨준다</a:t>
            </a:r>
            <a:r>
              <a:rPr lang="en-US" altLang="ko-KR" sz="2300" dirty="0"/>
              <a:t>. </a:t>
            </a:r>
            <a:r>
              <a:rPr lang="ko-KR" altLang="en-US" sz="2300" dirty="0"/>
              <a:t>만약 정렬기준이 없으면 기본 정렬 기준을 이용한다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reverse</a:t>
            </a:r>
            <a:r>
              <a:rPr lang="ko-KR" altLang="en-US" sz="2300" dirty="0"/>
              <a:t>는 역순 정렬 시킬 것인지의 여부를 알려주는 인자이다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numbers = [2, 3, 1, 5, 4]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sorted_numbers</a:t>
            </a:r>
            <a:r>
              <a:rPr lang="en-US" altLang="ko-KR" dirty="0"/>
              <a:t> = sorted(numbers)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sorted_numbers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[1, 2, 3, 4, 5]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reverse_sorted_numbers</a:t>
            </a:r>
            <a:r>
              <a:rPr lang="en-US" altLang="ko-KR" dirty="0"/>
              <a:t> = sorted(numbers, reverse=True)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reverse_sorted_numbers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[5, 4, 3, 2, 1]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numbers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[2, 3, 1, 5, 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2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err="1"/>
              <a:t>파이썬에서는</a:t>
            </a:r>
            <a:r>
              <a:rPr lang="ko-KR" altLang="en-US" dirty="0"/>
              <a:t> 함수들을 기능별로 패키지 혹은 모듈에 포함시켜서 제공한다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파이썬에서</a:t>
            </a:r>
            <a:r>
              <a:rPr lang="ko-KR" altLang="en-US" dirty="0"/>
              <a:t> 모듈이란 </a:t>
            </a:r>
            <a:r>
              <a:rPr lang="ko-KR" altLang="en-US" dirty="0" err="1"/>
              <a:t>파이썬</a:t>
            </a:r>
            <a:r>
              <a:rPr lang="ko-KR" altLang="en-US" dirty="0"/>
              <a:t> 코드를 포함하고 있는 파일을 말한다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모듈들을 묶어서 패키지라 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파이썬을</a:t>
            </a:r>
            <a:r>
              <a:rPr lang="ko-KR" altLang="en-US" dirty="0"/>
              <a:t> 설치하면 많은 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와 모듈들이 설치되고 각 라이브러리 및 모듈 마다 많은 수의 함수들이 포함되어 있다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기본 라이브러리에 대한 정보는 </a:t>
            </a:r>
            <a:r>
              <a:rPr lang="en-US" altLang="ko-KR" dirty="0">
                <a:hlinkClick r:id="rId3"/>
              </a:rPr>
              <a:t>https://docs.python.org/3.7/library/</a:t>
            </a:r>
            <a:r>
              <a:rPr lang="en-US" altLang="ko-KR" dirty="0"/>
              <a:t> </a:t>
            </a:r>
            <a:r>
              <a:rPr lang="ko-KR" altLang="en-US" dirty="0"/>
              <a:t>에서 구할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기본 라이브러리에서 제공되지 않는 것은 추가의 라이브러리</a:t>
            </a:r>
            <a:r>
              <a:rPr lang="en-US" altLang="ko-KR" dirty="0"/>
              <a:t>(</a:t>
            </a:r>
            <a:r>
              <a:rPr lang="ko-KR" altLang="en-US" dirty="0"/>
              <a:t>예를 들자면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설치해서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1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9EAA5-72DA-48B7-B120-2E641CBE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8272"/>
            <a:ext cx="6187736" cy="5881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6926AF-E909-4EEE-BE6D-22F4D7ED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13" y="488272"/>
            <a:ext cx="5531546" cy="60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9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라이브러리나 모듈 내에 포함된 함수를 사용하기 위해서는 이들을 포함</a:t>
            </a:r>
            <a:r>
              <a:rPr lang="en-US" altLang="ko-KR" dirty="0"/>
              <a:t>(import) </a:t>
            </a:r>
            <a:r>
              <a:rPr lang="ko-KR" altLang="en-US" dirty="0"/>
              <a:t>시켜야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라이브러리나 모듈을 포함시키기 위해서는 </a:t>
            </a:r>
            <a:r>
              <a:rPr lang="en-US" altLang="ko-KR" dirty="0"/>
              <a:t>import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6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import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endParaRPr lang="ko-KR" altLang="en-US" dirty="0"/>
          </a:p>
          <a:p>
            <a:pPr lvl="1"/>
            <a:r>
              <a:rPr lang="ko-KR" altLang="en-US" dirty="0"/>
              <a:t>라이브러리나 모듈을 포함시킨다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대상체를</a:t>
            </a:r>
            <a:r>
              <a:rPr lang="ko-KR" altLang="en-US" dirty="0"/>
              <a:t> 사용할 경우에는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en-US" altLang="ko-KR" dirty="0"/>
              <a:t>.</a:t>
            </a:r>
            <a:r>
              <a:rPr lang="ko-KR" altLang="en-US" dirty="0" err="1"/>
              <a:t>대상체</a:t>
            </a:r>
            <a:r>
              <a:rPr lang="ko-KR" altLang="en-US" dirty="0"/>
              <a:t> 형태로 사용해야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math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math.pi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math.log(</a:t>
            </a:r>
            <a:r>
              <a:rPr lang="en-US" altLang="ko-KR" dirty="0" err="1"/>
              <a:t>math.e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import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축약이름</a:t>
            </a:r>
          </a:p>
          <a:p>
            <a:pPr lvl="1"/>
            <a:r>
              <a:rPr lang="ko-KR" altLang="en-US" dirty="0"/>
              <a:t>라이브러리나 모듈을 축약된 이름으로 바꾸어서 포함시킨다</a:t>
            </a:r>
            <a:r>
              <a:rPr lang="en-US" altLang="ko-KR" dirty="0"/>
              <a:t>. </a:t>
            </a:r>
            <a:r>
              <a:rPr lang="ko-KR" altLang="en-US" dirty="0"/>
              <a:t>이 경우 모듈내의 </a:t>
            </a:r>
            <a:r>
              <a:rPr lang="ko-KR" altLang="en-US" dirty="0" err="1"/>
              <a:t>대상체를</a:t>
            </a:r>
            <a:r>
              <a:rPr lang="ko-KR" altLang="en-US" dirty="0"/>
              <a:t> 사용할 경우에는 축약이름</a:t>
            </a:r>
            <a:r>
              <a:rPr lang="en-US" altLang="ko-KR" dirty="0"/>
              <a:t>.</a:t>
            </a:r>
            <a:r>
              <a:rPr lang="ko-KR" altLang="en-US" dirty="0" err="1"/>
              <a:t>대상체</a:t>
            </a:r>
            <a:r>
              <a:rPr lang="ko-KR" altLang="en-US" dirty="0"/>
              <a:t> 형태로 사용해야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math as ma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ma.sin</a:t>
            </a:r>
            <a:r>
              <a:rPr lang="en-US" altLang="ko-KR" dirty="0"/>
              <a:t>(</a:t>
            </a:r>
            <a:r>
              <a:rPr lang="en-US" altLang="ko-KR" dirty="0" err="1"/>
              <a:t>ma.pi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ma.log(</a:t>
            </a:r>
            <a:r>
              <a:rPr lang="en-US" altLang="ko-KR" dirty="0" err="1"/>
              <a:t>ma.e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3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from </a:t>
            </a:r>
            <a:r>
              <a:rPr lang="ko-KR" altLang="en-US" dirty="0" err="1"/>
              <a:t>라이브러명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 err="1"/>
              <a:t>대상체명</a:t>
            </a:r>
            <a:endParaRPr lang="ko-KR" altLang="en-US" dirty="0"/>
          </a:p>
          <a:p>
            <a:pPr lvl="1"/>
            <a:r>
              <a:rPr lang="ko-KR" altLang="en-US" dirty="0"/>
              <a:t>라이브러리나 모듈로부터 몇몇 </a:t>
            </a:r>
            <a:r>
              <a:rPr lang="ko-KR" altLang="en-US" dirty="0" err="1"/>
              <a:t>대상체만을</a:t>
            </a:r>
            <a:r>
              <a:rPr lang="ko-KR" altLang="en-US" dirty="0"/>
              <a:t> 포함시킨다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대상체의</a:t>
            </a:r>
            <a:r>
              <a:rPr lang="ko-KR" altLang="en-US" dirty="0"/>
              <a:t> 사용은 </a:t>
            </a:r>
            <a:r>
              <a:rPr lang="ko-KR" altLang="en-US" dirty="0" err="1"/>
              <a:t>대상체명을</a:t>
            </a:r>
            <a:r>
              <a:rPr lang="ko-KR" altLang="en-US" dirty="0"/>
              <a:t> 이용해서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it-IT" altLang="ko-KR" dirty="0"/>
              <a:t>&gt;&gt;&gt; from math import sin, log, pi, e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&gt;&gt;&gt; sin(pi)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&gt;&gt;&gt; log(e)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8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from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*</a:t>
            </a:r>
            <a:endParaRPr lang="ko-KR" altLang="en-US" dirty="0"/>
          </a:p>
          <a:p>
            <a:pPr lvl="1"/>
            <a:r>
              <a:rPr lang="ko-KR" altLang="en-US" dirty="0"/>
              <a:t>라이브러리나 모듈 내에 포함된 모든 </a:t>
            </a:r>
            <a:r>
              <a:rPr lang="ko-KR" altLang="en-US" dirty="0" err="1"/>
              <a:t>대상체를</a:t>
            </a:r>
            <a:r>
              <a:rPr lang="ko-KR" altLang="en-US" dirty="0"/>
              <a:t> 포함시킨다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대상체의</a:t>
            </a:r>
            <a:r>
              <a:rPr lang="ko-KR" altLang="en-US" dirty="0"/>
              <a:t> 사용은 </a:t>
            </a:r>
            <a:r>
              <a:rPr lang="ko-KR" altLang="en-US" dirty="0" err="1"/>
              <a:t>대상체명을</a:t>
            </a:r>
            <a:r>
              <a:rPr lang="ko-KR" altLang="en-US" dirty="0"/>
              <a:t> 이용해서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from math import *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sin(pi)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log(e)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2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016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5016" cy="4351338"/>
          </a:xfrm>
        </p:spPr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en-US" altLang="ko-KR" dirty="0"/>
              <a:t>math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는 수학 관련 함수 및 속성들을 포함하고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import math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&gt;&gt;&gt; dir(math)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[ 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]</a:t>
            </a:r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6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8052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정상 종료</a:t>
            </a:r>
          </a:p>
          <a:p>
            <a:pPr lvl="1"/>
            <a:r>
              <a:rPr lang="ko-KR" altLang="en-US" dirty="0"/>
              <a:t>정상 종료는 프로그램이 수행 중에 어떤 오류도 없었고 산출된 최종 결과 또한 아무런 문제가 없는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문법 오류</a:t>
            </a:r>
          </a:p>
          <a:p>
            <a:pPr lvl="1"/>
            <a:r>
              <a:rPr lang="ko-KR" altLang="en-US" dirty="0"/>
              <a:t>문법 오류는 프로그램 내에 </a:t>
            </a:r>
            <a:r>
              <a:rPr lang="ko-KR" altLang="en-US" dirty="0" err="1"/>
              <a:t>파이썬</a:t>
            </a:r>
            <a:r>
              <a:rPr lang="ko-KR" altLang="en-US" dirty="0"/>
              <a:t> 문법에 어긋나는 코드가 있는 경우에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문법 오류를 지적해 주므로 프로그래머는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문법서를</a:t>
            </a:r>
            <a:r>
              <a:rPr lang="ko-KR" altLang="en-US" dirty="0"/>
              <a:t> 참조하거나 인터넷을 검색하여 오류를 수정하면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논리 오류</a:t>
            </a:r>
          </a:p>
          <a:p>
            <a:pPr lvl="1"/>
            <a:r>
              <a:rPr lang="ko-KR" altLang="en-US" dirty="0"/>
              <a:t>논리 오류는 프로그램이 잘못된 결과를 산출하는 경우를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디버거를</a:t>
            </a:r>
            <a:r>
              <a:rPr lang="ko-KR" altLang="en-US" dirty="0"/>
              <a:t> 이용하여 실행 과정을 추적하고 잘못된 데이터를 산출하는 부분을 수정함으로써 오류를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예외</a:t>
            </a:r>
          </a:p>
          <a:p>
            <a:pPr lvl="1"/>
            <a:r>
              <a:rPr lang="ko-KR" altLang="en-US" dirty="0"/>
              <a:t>예외는 프로그램에 문법적인 오류도 없고</a:t>
            </a:r>
            <a:r>
              <a:rPr lang="en-US" altLang="ko-KR" dirty="0"/>
              <a:t>, </a:t>
            </a:r>
            <a:r>
              <a:rPr lang="ko-KR" altLang="en-US" dirty="0"/>
              <a:t>논리적 잘못도 없지만 상황에 따라 오류를 발생시키는 경우를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들자면 </a:t>
            </a:r>
            <a:r>
              <a:rPr lang="en-US" altLang="ko-KR" dirty="0"/>
              <a:t>0</a:t>
            </a:r>
            <a:r>
              <a:rPr lang="ko-KR" altLang="en-US" dirty="0"/>
              <a:t>으로 나누려고 하거나 리스트 데이터에 인덱스 범위를 넘어서서 접근하려는 경우가 대표적인 예외 상황이다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73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endParaRPr lang="en-US" altLang="ko-KR" dirty="0"/>
          </a:p>
          <a:p>
            <a:pPr lvl="1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는 운영체제 관련 속성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및 클래스들을 포함하고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[ 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]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36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</a:t>
            </a:r>
          </a:p>
          <a:p>
            <a:pPr lvl="1"/>
            <a:r>
              <a:rPr lang="en-US" altLang="ko-KR" dirty="0"/>
              <a:t>sys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시스템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</a:t>
            </a:r>
            <a:r>
              <a:rPr lang="en-US" altLang="ko-KR" dirty="0"/>
              <a:t>) </a:t>
            </a:r>
            <a:r>
              <a:rPr lang="ko-KR" altLang="en-US" dirty="0"/>
              <a:t>관련 속성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및 클래스들을 포함하고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import 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&gt;&gt;&gt; dir(sys)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[ 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]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작성하는 이유는 크게 두 가지로 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특정의 기능을 수행하는 코드들을 하나의 묶음으로 사용하기 위해 함수를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동일한 기능을 수행하는 코드들의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높이고 코드의 통일된 관리를 하기 위해 함수를 작성한다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문법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def </a:t>
            </a:r>
            <a:r>
              <a:rPr lang="ko-KR" altLang="en-US" dirty="0" err="1"/>
              <a:t>함수명</a:t>
            </a:r>
            <a:r>
              <a:rPr lang="en-US" altLang="ko-KR" dirty="0"/>
              <a:t>([</a:t>
            </a:r>
            <a:r>
              <a:rPr lang="ko-KR" altLang="en-US" dirty="0"/>
              <a:t>인자</a:t>
            </a:r>
            <a:r>
              <a:rPr lang="en-US" altLang="ko-KR" dirty="0"/>
              <a:t>1, </a:t>
            </a:r>
            <a:r>
              <a:rPr lang="ko-KR" altLang="en-US" dirty="0"/>
              <a:t>인자</a:t>
            </a:r>
            <a:r>
              <a:rPr lang="en-US" altLang="ko-KR" dirty="0"/>
              <a:t>2, ...]):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수행할 문장들</a:t>
            </a:r>
          </a:p>
          <a:p>
            <a:pPr marL="704088" lvl="2" indent="0">
              <a:buNone/>
            </a:pPr>
            <a:r>
              <a:rPr lang="en-US" altLang="ko-KR" dirty="0"/>
              <a:t>[return </a:t>
            </a:r>
            <a:r>
              <a:rPr lang="ko-KR" altLang="en-US" dirty="0" err="1"/>
              <a:t>반환값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3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02336" lvl="1" indent="0">
              <a:buNone/>
            </a:pPr>
            <a:r>
              <a:rPr lang="en-US" altLang="ko-KR" dirty="0"/>
              <a:t># hello_not_function.py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Python”)</a:t>
            </a:r>
          </a:p>
          <a:p>
            <a:pPr marL="402336" lvl="1" indent="0">
              <a:buNone/>
            </a:pPr>
            <a:endParaRPr lang="ko-KR" altLang="en-US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6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5BDDAA3-EC6F-4A86-805C-6197F06B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Nono</a:t>
            </a:r>
            <a:r>
              <a:rPr lang="ko-KR" altLang="en-US" dirty="0"/>
              <a:t>에서 </a:t>
            </a:r>
            <a:r>
              <a:rPr lang="en-US" altLang="ko-KR" dirty="0"/>
              <a:t>copy &amp; past </a:t>
            </a:r>
            <a:r>
              <a:rPr lang="ko-KR" altLang="en-US" dirty="0"/>
              <a:t>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C3CC1F7-449A-4ADE-832D-886B12E9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복사전에 영역을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Ctrl + 6 </a:t>
            </a:r>
            <a:r>
              <a:rPr lang="ko-KR" altLang="en-US" dirty="0"/>
              <a:t>후 화살표 키를 이용하여 영역 설정</a:t>
            </a:r>
            <a:endParaRPr lang="en-US" altLang="ko-KR" dirty="0"/>
          </a:p>
          <a:p>
            <a:r>
              <a:rPr lang="en-US" altLang="ko-KR" dirty="0"/>
              <a:t>Copy</a:t>
            </a:r>
          </a:p>
          <a:p>
            <a:pPr lvl="1"/>
            <a:r>
              <a:rPr lang="en-US" altLang="ko-KR" dirty="0"/>
              <a:t>Alt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r>
              <a:rPr lang="en-US" altLang="ko-KR" dirty="0"/>
              <a:t>Paste</a:t>
            </a:r>
          </a:p>
          <a:p>
            <a:pPr lvl="1"/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90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>
              <a:buNone/>
            </a:pPr>
            <a:r>
              <a:rPr lang="en-US" altLang="ko-KR" dirty="0"/>
              <a:t># hello_function_1.py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hello_message():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	print(“Hello 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marL="402336" lvl="1" indent="0">
              <a:buNone/>
            </a:pPr>
            <a:r>
              <a:rPr lang="en-US" altLang="ko-KR" dirty="0"/>
              <a:t>hello_message( 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201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>
              <a:buNone/>
            </a:pPr>
            <a:r>
              <a:rPr lang="en-US" altLang="ko-KR" dirty="0"/>
              <a:t># hello_function_2.py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hello_message</a:t>
            </a:r>
            <a:r>
              <a:rPr lang="en-US" altLang="ko-KR" dirty="0"/>
              <a:t>( ):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 Word”)</a:t>
            </a:r>
          </a:p>
          <a:p>
            <a:pPr marL="402336" lvl="1" indent="0">
              <a:buNone/>
            </a:pPr>
            <a:r>
              <a:rPr lang="en-US" altLang="ko-KR" dirty="0"/>
              <a:t>	print(“Hello Korea”)</a:t>
            </a:r>
          </a:p>
          <a:p>
            <a:pPr marL="402336" lvl="1" indent="0">
              <a:buNone/>
            </a:pPr>
            <a:r>
              <a:rPr lang="en-US" altLang="ko-KR" dirty="0"/>
              <a:t>	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  <a:p>
            <a:pPr marL="402336" lvl="1" indent="0">
              <a:buNone/>
            </a:pPr>
            <a:r>
              <a:rPr lang="en-US" altLang="ko-KR" dirty="0" err="1"/>
              <a:t>hello_message</a:t>
            </a:r>
            <a:r>
              <a:rPr lang="en-US" altLang="ko-K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959195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함수가 호출되면 실행의 흐름은 어떻게 될까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1800" dirty="0"/>
              <a:t>함수가 호출되는 시점에 실행의 흐름은 함수로 넘어간다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함수의 작업이 끝나면 실행의 흐름은 다시 호출된 곳으로 돌아온다</a:t>
            </a:r>
            <a:r>
              <a:rPr lang="en-US" altLang="ko-KR" sz="1800" dirty="0"/>
              <a:t>.</a:t>
            </a:r>
          </a:p>
          <a:p>
            <a:pPr marL="41148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784ED3-EDEF-9D31-2707-D8D69073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3" y="3151022"/>
            <a:ext cx="6228795" cy="3341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73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__name__ </a:t>
            </a:r>
            <a:r>
              <a:rPr lang="ko-KR" altLang="en-US" sz="2000" dirty="0"/>
              <a:t>변수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인터프리터가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프로그램을 입력 받아서 실행하면 </a:t>
            </a:r>
            <a:r>
              <a:rPr lang="en-US" altLang="ko-KR" sz="1800" dirty="0"/>
              <a:t>__name__ </a:t>
            </a:r>
            <a:r>
              <a:rPr lang="ko-KR" altLang="en-US" sz="1800" dirty="0"/>
              <a:t>이라는 파이썬 내장변수 혹은 글로벌 변수의 값을 </a:t>
            </a:r>
            <a:r>
              <a:rPr lang="en-US" altLang="ko-KR" sz="1800" dirty="0"/>
              <a:t>“__main__”</a:t>
            </a:r>
            <a:r>
              <a:rPr lang="ko-KR" altLang="en-US" sz="1800" dirty="0"/>
              <a:t>으로 설정한다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marL="411480" lvl="1" indent="0">
              <a:buNone/>
            </a:pPr>
            <a:r>
              <a:rPr lang="en-US" altLang="ko-KR" sz="2100" dirty="0"/>
              <a:t># hello_message.py</a:t>
            </a:r>
          </a:p>
          <a:p>
            <a:pPr marL="411480" lvl="1" indent="0">
              <a:buNone/>
            </a:pPr>
            <a:endParaRPr lang="en-US" altLang="ko-KR" sz="2100" dirty="0"/>
          </a:p>
          <a:p>
            <a:pPr marL="411480" lvl="1" indent="0">
              <a:buNone/>
            </a:pPr>
            <a:r>
              <a:rPr lang="en-US" altLang="ko-KR" sz="2100" dirty="0"/>
              <a:t>def 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):</a:t>
            </a:r>
          </a:p>
          <a:p>
            <a:pPr marL="411480" lvl="1" indent="0">
              <a:buNone/>
            </a:pPr>
            <a:r>
              <a:rPr lang="en-US" altLang="ko-KR" sz="2100" dirty="0"/>
              <a:t>    	print(“Hello World”)</a:t>
            </a:r>
          </a:p>
          <a:p>
            <a:pPr marL="411480" lvl="1" indent="0">
              <a:buNone/>
            </a:pPr>
            <a:r>
              <a:rPr lang="en-US" altLang="ko-KR" sz="2100" dirty="0"/>
              <a:t>	print(“Hello World”)</a:t>
            </a:r>
          </a:p>
          <a:p>
            <a:pPr marL="411480" lvl="1" indent="0">
              <a:buNone/>
            </a:pPr>
            <a:r>
              <a:rPr lang="en-US" altLang="ko-KR" sz="2100" dirty="0"/>
              <a:t>	print(“Hello Word”)</a:t>
            </a:r>
          </a:p>
          <a:p>
            <a:pPr marL="411480" lvl="1" indent="0">
              <a:buNone/>
            </a:pPr>
            <a:r>
              <a:rPr lang="en-US" altLang="ko-KR" sz="2100" dirty="0"/>
              <a:t>	print(“Hello Python!”)</a:t>
            </a:r>
            <a:endParaRPr lang="ko-KR" altLang="en-US" sz="2100" dirty="0"/>
          </a:p>
          <a:p>
            <a:pPr marL="411480" lvl="1" indent="0">
              <a:buNone/>
            </a:pPr>
            <a:endParaRPr lang="en-US" altLang="ko-KR" sz="2100" dirty="0"/>
          </a:p>
          <a:p>
            <a:pPr marL="411480" lvl="1" indent="0">
              <a:buNone/>
            </a:pPr>
            <a:r>
              <a:rPr lang="en-US" altLang="ko-KR" sz="2100" dirty="0"/>
              <a:t>if __name__ == “__main__”:</a:t>
            </a:r>
          </a:p>
          <a:p>
            <a:pPr marL="411480" lvl="1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</a:t>
            </a:r>
          </a:p>
          <a:p>
            <a:pPr marL="411480" lvl="1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</a:t>
            </a:r>
          </a:p>
          <a:p>
            <a:pPr marL="411480" lvl="1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hello_message</a:t>
            </a:r>
            <a:r>
              <a:rPr lang="en-US" altLang="ko-KR" sz="2100" dirty="0"/>
              <a:t>( )</a:t>
            </a:r>
          </a:p>
          <a:p>
            <a:pPr lvl="1"/>
            <a:endParaRPr lang="en-US" altLang="ko-KR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7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인자와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실행할 때 외부로부터 인자를 받아서 처리할 수 있다</a:t>
            </a:r>
            <a:r>
              <a:rPr lang="en-US" altLang="ko-KR" dirty="0"/>
              <a:t>. </a:t>
            </a:r>
            <a:r>
              <a:rPr lang="ko-KR" altLang="en-US" dirty="0"/>
              <a:t>이렇게 외부로부터 넘어온 값은 함수 내부에서 자유롭게 사용이 가능하다</a:t>
            </a:r>
            <a:r>
              <a:rPr lang="en-US" altLang="ko-KR" dirty="0"/>
              <a:t>. </a:t>
            </a:r>
            <a:r>
              <a:rPr lang="ko-KR" altLang="en-US" dirty="0"/>
              <a:t>그리고 함수는 작업을 마친 후 호출한 지점으로 돌아갈 때 </a:t>
            </a:r>
            <a:r>
              <a:rPr lang="ko-KR" altLang="en-US" dirty="0" err="1"/>
              <a:t>반환값을</a:t>
            </a:r>
            <a:r>
              <a:rPr lang="ko-KR" altLang="en-US" dirty="0"/>
              <a:t> 되돌려 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return                 # </a:t>
            </a:r>
            <a:r>
              <a:rPr lang="ko-KR" altLang="en-US" dirty="0"/>
              <a:t>제어를 되돌리고 </a:t>
            </a:r>
            <a:r>
              <a:rPr lang="en-US" altLang="ko-KR" dirty="0"/>
              <a:t>None </a:t>
            </a:r>
            <a:r>
              <a:rPr lang="ko-KR" altLang="en-US" dirty="0"/>
              <a:t>값을 반환</a:t>
            </a:r>
            <a:r>
              <a:rPr lang="en-US" altLang="ko-KR" dirty="0"/>
              <a:t>         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r>
              <a:rPr lang="en-US" altLang="ko-KR" dirty="0"/>
              <a:t>        # </a:t>
            </a:r>
            <a:r>
              <a:rPr lang="ko-KR" altLang="en-US" dirty="0"/>
              <a:t>제어를 되돌리고 </a:t>
            </a:r>
            <a:r>
              <a:rPr lang="ko-KR" altLang="en-US" dirty="0" err="1"/>
              <a:t>반환값을</a:t>
            </a:r>
            <a:r>
              <a:rPr lang="ko-KR" altLang="en-US" dirty="0"/>
              <a:t> 반환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4088" lvl="2" indent="0">
              <a:buNone/>
            </a:pPr>
            <a:r>
              <a:rPr lang="en-US" altLang="ko-KR" dirty="0"/>
              <a:t># exception_divide1.py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int(input(“Enter number a: “)</a:t>
            </a:r>
          </a:p>
          <a:p>
            <a:pPr marL="704088" lvl="2" indent="0">
              <a:buNone/>
            </a:pPr>
            <a:r>
              <a:rPr lang="en-US" altLang="ko-KR" dirty="0"/>
              <a:t>b = int(input(“Enter number b: “)</a:t>
            </a:r>
          </a:p>
          <a:p>
            <a:pPr marL="704088" lvl="2" indent="0">
              <a:buNone/>
            </a:pPr>
            <a:r>
              <a:rPr lang="en-US" altLang="ko-KR" dirty="0"/>
              <a:t>result = a / b</a:t>
            </a:r>
          </a:p>
          <a:p>
            <a:pPr marL="704088" lvl="2" indent="0">
              <a:buNone/>
            </a:pPr>
            <a:r>
              <a:rPr lang="en-US" altLang="ko-KR" dirty="0"/>
              <a:t>print(f“{a} / {b} = ”, result)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AED16-A3BB-249E-FAD1-39521D66D4BA}"/>
              </a:ext>
            </a:extLst>
          </p:cNvPr>
          <p:cNvSpPr txBox="1"/>
          <p:nvPr/>
        </p:nvSpPr>
        <p:spPr>
          <a:xfrm>
            <a:off x="1258857" y="4252405"/>
            <a:ext cx="1009494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704088" lvl="2" indent="0">
              <a:buNone/>
            </a:pPr>
            <a:r>
              <a:rPr lang="en-US" altLang="ko-KR" dirty="0"/>
              <a:t>$ python3 exception_divide1.py</a:t>
            </a:r>
          </a:p>
          <a:p>
            <a:pPr marL="704088" lvl="2" indent="0">
              <a:buNone/>
            </a:pPr>
            <a:r>
              <a:rPr lang="en-US" altLang="ko-KR" dirty="0"/>
              <a:t>Enter number a: 3</a:t>
            </a:r>
          </a:p>
          <a:p>
            <a:pPr marL="704088" lvl="2" indent="0">
              <a:buNone/>
            </a:pPr>
            <a:r>
              <a:rPr lang="en-US" altLang="ko-KR" dirty="0"/>
              <a:t>Enter number b: 0</a:t>
            </a:r>
          </a:p>
          <a:p>
            <a:pPr marL="704088" lvl="2" indent="0">
              <a:buNone/>
            </a:pPr>
            <a:r>
              <a:rPr lang="en-US" altLang="ko-KR" dirty="0"/>
              <a:t>Traceback (most recent call last):</a:t>
            </a:r>
          </a:p>
          <a:p>
            <a:pPr marL="704088" lvl="2" indent="0">
              <a:buNone/>
            </a:pPr>
            <a:r>
              <a:rPr lang="en-US" altLang="ko-KR" dirty="0"/>
              <a:t>  File "D:\workplace\python_projs\exception_exams\except1.py", line 3, in &lt;module&gt;</a:t>
            </a:r>
          </a:p>
          <a:p>
            <a:pPr marL="704088" lvl="2" indent="0">
              <a:buNone/>
            </a:pPr>
            <a:r>
              <a:rPr lang="en-US" altLang="ko-KR" dirty="0"/>
              <a:t>    result = a / b</a:t>
            </a:r>
          </a:p>
          <a:p>
            <a:pPr marL="704088" lvl="2" indent="0">
              <a:buNone/>
            </a:pPr>
            <a:r>
              <a:rPr lang="en-US" altLang="ko-KR" dirty="0" err="1"/>
              <a:t>ZeroDivisionError</a:t>
            </a:r>
            <a:r>
              <a:rPr lang="en-US" altLang="ko-KR" dirty="0"/>
              <a:t>: division by zero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98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altLang="ko-KR" dirty="0"/>
              <a:t># hello_message_n.py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hello_message</a:t>
            </a:r>
            <a:r>
              <a:rPr lang="en-US" altLang="ko-KR" dirty="0"/>
              <a:t>( </a:t>
            </a:r>
            <a:r>
              <a:rPr lang="en-US" altLang="ko-KR" dirty="0" err="1"/>
              <a:t>repeat_count</a:t>
            </a:r>
            <a:r>
              <a:rPr lang="en-US" altLang="ko-KR" dirty="0"/>
              <a:t> ):</a:t>
            </a:r>
          </a:p>
          <a:p>
            <a:pPr marL="402336" lvl="1" indent="0">
              <a:buNone/>
            </a:pPr>
            <a:r>
              <a:rPr lang="en-US" altLang="ko-KR" dirty="0"/>
              <a:t>	for item in range(</a:t>
            </a:r>
            <a:r>
              <a:rPr lang="en-US" altLang="ko-KR" dirty="0" err="1"/>
              <a:t>repeat_count</a:t>
            </a:r>
            <a:r>
              <a:rPr lang="en-US" altLang="ko-KR" dirty="0"/>
              <a:t>):</a:t>
            </a:r>
          </a:p>
          <a:p>
            <a:pPr marL="402336" lvl="1" indent="0">
              <a:buNone/>
            </a:pPr>
            <a:r>
              <a:rPr lang="en-US" altLang="ko-KR" dirty="0"/>
              <a:t>	    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	print(“Hello</a:t>
            </a:r>
            <a:r>
              <a:rPr lang="ko-KR" altLang="en-US" dirty="0"/>
              <a:t> </a:t>
            </a:r>
            <a:r>
              <a:rPr lang="en-US" altLang="ko-KR" dirty="0"/>
              <a:t>Python!”)</a:t>
            </a:r>
            <a:endParaRPr lang="ko-KR" altLang="en-US" dirty="0"/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if __name__ == “__main__”:</a:t>
            </a:r>
          </a:p>
          <a:p>
            <a:pPr marL="402336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hello_message</a:t>
            </a:r>
            <a:r>
              <a:rPr lang="en-US" altLang="ko-KR" dirty="0"/>
              <a:t>(3)</a:t>
            </a:r>
          </a:p>
          <a:p>
            <a:pPr marL="402336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hello_message</a:t>
            </a:r>
            <a:r>
              <a:rPr lang="en-US" altLang="ko-KR" dirty="0"/>
              <a:t>(4)</a:t>
            </a:r>
          </a:p>
          <a:p>
            <a:pPr marL="402336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hello_message</a:t>
            </a:r>
            <a:r>
              <a:rPr lang="en-US" altLang="ko-KR" dirty="0"/>
              <a:t>(5)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373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>
              <a:buNone/>
            </a:pPr>
            <a:r>
              <a:rPr lang="en-US" altLang="ko-KR" dirty="0"/>
              <a:t># circle_function_1.py</a:t>
            </a:r>
          </a:p>
          <a:p>
            <a:pPr marL="667512" lvl="2" indent="0">
              <a:buNone/>
            </a:pPr>
            <a:endParaRPr lang="en-US" altLang="ko-KR" dirty="0"/>
          </a:p>
          <a:p>
            <a:pPr marL="667512" lvl="2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circle_area</a:t>
            </a:r>
            <a:r>
              <a:rPr lang="en-US" altLang="ko-KR" dirty="0"/>
              <a:t>(radius):</a:t>
            </a:r>
          </a:p>
          <a:p>
            <a:pPr marL="667512" lvl="2" indent="0">
              <a:buNone/>
            </a:pPr>
            <a:r>
              <a:rPr lang="en-US" altLang="ko-KR" dirty="0"/>
              <a:t>    area = 3.14 * (radius ** 2)</a:t>
            </a:r>
          </a:p>
          <a:p>
            <a:pPr marL="667512" lvl="2" indent="0">
              <a:buNone/>
            </a:pPr>
            <a:r>
              <a:rPr lang="en-US" altLang="ko-KR" dirty="0"/>
              <a:t>	 return area</a:t>
            </a:r>
          </a:p>
          <a:p>
            <a:pPr marL="667512" lvl="2" indent="0">
              <a:buNone/>
            </a:pPr>
            <a:endParaRPr lang="en-US" altLang="ko-KR" dirty="0"/>
          </a:p>
          <a:p>
            <a:pPr marL="667512" lvl="2" indent="0">
              <a:buNone/>
            </a:pPr>
            <a:r>
              <a:rPr lang="en-US" altLang="ko-KR" dirty="0"/>
              <a:t>if __name__ == “__main__”:</a:t>
            </a:r>
          </a:p>
          <a:p>
            <a:pPr marL="667512" lvl="2" indent="0">
              <a:buNone/>
            </a:pPr>
            <a:r>
              <a:rPr lang="en-US" altLang="ko-KR" dirty="0"/>
              <a:t>    print(“Radius: 3”, “Area:”, </a:t>
            </a:r>
            <a:r>
              <a:rPr lang="en-US" altLang="ko-KR" dirty="0" err="1"/>
              <a:t>circle_area</a:t>
            </a:r>
            <a:r>
              <a:rPr lang="en-US" altLang="ko-KR" dirty="0"/>
              <a:t>(3))</a:t>
            </a:r>
          </a:p>
          <a:p>
            <a:pPr marL="667512" lvl="2" indent="0">
              <a:buNone/>
            </a:pPr>
            <a:r>
              <a:rPr lang="en-US" altLang="ko-KR" dirty="0"/>
              <a:t>    print(“Radius: 4”, “Area:”, </a:t>
            </a:r>
            <a:r>
              <a:rPr lang="en-US" altLang="ko-KR" dirty="0" err="1"/>
              <a:t>circle_area</a:t>
            </a:r>
            <a:r>
              <a:rPr lang="en-US" altLang="ko-KR" dirty="0"/>
              <a:t>(4))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49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363272" cy="4325112"/>
          </a:xfrm>
        </p:spPr>
        <p:txBody>
          <a:bodyPr/>
          <a:lstStyle/>
          <a:p>
            <a:pPr marL="923544" lvl="3" indent="0">
              <a:buNone/>
            </a:pPr>
            <a:r>
              <a:rPr lang="en-US" altLang="ko-KR" sz="2000" dirty="0"/>
              <a:t># circle_function_2.py</a:t>
            </a:r>
          </a:p>
          <a:p>
            <a:pPr marL="923544" lvl="3" indent="0">
              <a:buNone/>
            </a:pPr>
            <a:endParaRPr lang="en-US" altLang="ko-KR" sz="2000" dirty="0"/>
          </a:p>
          <a:p>
            <a:pPr marL="923544" lvl="3" indent="0">
              <a:buNone/>
            </a:pPr>
            <a:r>
              <a:rPr lang="en-US" altLang="ko-KR" sz="2000" dirty="0"/>
              <a:t>def </a:t>
            </a:r>
            <a:r>
              <a:rPr lang="en-US" altLang="ko-KR" sz="2000" dirty="0" err="1"/>
              <a:t>circle_area</a:t>
            </a:r>
            <a:r>
              <a:rPr lang="en-US" altLang="ko-KR" sz="2000" dirty="0"/>
              <a:t>(radius, pi):</a:t>
            </a:r>
          </a:p>
          <a:p>
            <a:pPr marL="923544" lvl="3" indent="0">
              <a:buNone/>
            </a:pPr>
            <a:r>
              <a:rPr lang="en-US" altLang="ko-KR" sz="2000" dirty="0"/>
              <a:t>    area = pi * (radius ** 2)</a:t>
            </a:r>
          </a:p>
          <a:p>
            <a:pPr marL="923544" lvl="3" indent="0">
              <a:buNone/>
            </a:pPr>
            <a:r>
              <a:rPr lang="en-US" altLang="ko-KR" sz="2000" dirty="0"/>
              <a:t>    return area</a:t>
            </a:r>
          </a:p>
          <a:p>
            <a:pPr marL="923544" lvl="3" indent="0">
              <a:buNone/>
            </a:pPr>
            <a:endParaRPr lang="en-US" altLang="ko-KR" sz="2000" dirty="0"/>
          </a:p>
          <a:p>
            <a:pPr marL="923544" lvl="3" indent="0">
              <a:buNone/>
            </a:pPr>
            <a:r>
              <a:rPr lang="en-US" altLang="ko-KR" sz="2000" dirty="0"/>
              <a:t>if __name__ == “__main__”:</a:t>
            </a:r>
          </a:p>
          <a:p>
            <a:pPr marL="923544" lvl="3" indent="0">
              <a:buNone/>
            </a:pPr>
            <a:r>
              <a:rPr lang="en-US" altLang="ko-KR" sz="2000" dirty="0"/>
              <a:t>    print(“Radius:”, 3, “PI:”, 3.14, “Area:”, </a:t>
            </a:r>
            <a:r>
              <a:rPr lang="en-US" altLang="ko-KR" sz="2000" dirty="0" err="1"/>
              <a:t>circle_area</a:t>
            </a:r>
            <a:r>
              <a:rPr lang="en-US" altLang="ko-KR" sz="2000" dirty="0"/>
              <a:t>(3, 3.14))</a:t>
            </a:r>
          </a:p>
          <a:p>
            <a:pPr marL="923544" lvl="3" indent="0">
              <a:buNone/>
            </a:pPr>
            <a:r>
              <a:rPr lang="en-US" altLang="ko-KR" sz="2000" dirty="0"/>
              <a:t>    print(“Radius:”, 3, “PI:”, 3.1415, “Area:”, </a:t>
            </a:r>
            <a:r>
              <a:rPr lang="en-US" altLang="ko-KR" sz="2000" dirty="0" err="1"/>
              <a:t>circle_area</a:t>
            </a:r>
            <a:r>
              <a:rPr lang="en-US" altLang="ko-KR" sz="2000" dirty="0"/>
              <a:t>(3, 3.1415))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514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>
              <a:buNone/>
            </a:pPr>
            <a:r>
              <a:rPr lang="en-US" altLang="ko-KR" dirty="0"/>
              <a:t># circle_function_3.py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circle_area_circumference</a:t>
            </a:r>
            <a:r>
              <a:rPr lang="en-US" altLang="ko-KR" dirty="0"/>
              <a:t>(radius, pi):</a:t>
            </a:r>
          </a:p>
          <a:p>
            <a:pPr marL="402336" lvl="1" indent="0">
              <a:buNone/>
            </a:pPr>
            <a:r>
              <a:rPr lang="en-US" altLang="ko-KR" dirty="0"/>
              <a:t>	area = pi * (radius ** 2)</a:t>
            </a:r>
          </a:p>
          <a:p>
            <a:pPr marL="402336" lvl="1" indent="0">
              <a:buNone/>
            </a:pPr>
            <a:r>
              <a:rPr lang="en-US" altLang="ko-KR" dirty="0"/>
              <a:t>	circumference = 2 * pi * radius</a:t>
            </a:r>
          </a:p>
          <a:p>
            <a:pPr marL="402336" lvl="1" indent="0">
              <a:buNone/>
            </a:pPr>
            <a:r>
              <a:rPr lang="en-US" altLang="ko-KR" dirty="0"/>
              <a:t>	return area, circumference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if __name__ == “__main__”:</a:t>
            </a:r>
          </a:p>
          <a:p>
            <a:pPr marL="402336" lvl="1" indent="0">
              <a:buNone/>
            </a:pPr>
            <a:r>
              <a:rPr lang="en-US" altLang="ko-KR" dirty="0"/>
              <a:t>	result = </a:t>
            </a:r>
            <a:r>
              <a:rPr lang="en-US" altLang="ko-KR" dirty="0" err="1"/>
              <a:t>circle_area_circumference</a:t>
            </a:r>
            <a:r>
              <a:rPr lang="en-US" altLang="ko-KR" dirty="0"/>
              <a:t>(3, 3.14)</a:t>
            </a:r>
          </a:p>
          <a:p>
            <a:pPr marL="402336" lvl="1" indent="0">
              <a:buNone/>
            </a:pPr>
            <a:r>
              <a:rPr lang="en-US" altLang="ko-KR" dirty="0"/>
              <a:t>	print(“Radius:”, 3, “Area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Circumference:”, result)</a:t>
            </a:r>
          </a:p>
          <a:p>
            <a:pPr marL="402336" lvl="1" indent="0">
              <a:buNone/>
            </a:pPr>
            <a:r>
              <a:rPr lang="en-US" altLang="ko-KR" dirty="0"/>
              <a:t>	res1, res2 = </a:t>
            </a:r>
            <a:r>
              <a:rPr lang="en-US" altLang="ko-KR" dirty="0" err="1"/>
              <a:t>circle_area_circumference</a:t>
            </a:r>
            <a:r>
              <a:rPr lang="en-US" altLang="ko-KR" dirty="0"/>
              <a:t>(3, 3.14)</a:t>
            </a:r>
          </a:p>
          <a:p>
            <a:pPr marL="402336" lvl="1" indent="0">
              <a:buNone/>
            </a:pPr>
            <a:r>
              <a:rPr lang="en-US" altLang="ko-KR" dirty="0"/>
              <a:t>	print(“Radius:”, 3, “Area:”, res1, “Circumference: “, res2)</a:t>
            </a:r>
          </a:p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8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1E2C3-8986-52A8-C4AD-C27C4A0A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준비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353D4-8D5F-E579-3C6C-08124B05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에 계정 생성을 위해 신용 카드</a:t>
            </a:r>
            <a:r>
              <a:rPr lang="en-US" altLang="ko-KR" dirty="0"/>
              <a:t>(Visa 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  <a:r>
              <a:rPr lang="ko-KR" altLang="en-US" dirty="0"/>
              <a:t>를 하나 가져올 것</a:t>
            </a:r>
            <a:endParaRPr lang="en-US" altLang="ko-KR" dirty="0"/>
          </a:p>
          <a:p>
            <a:pPr lvl="1"/>
            <a:r>
              <a:rPr lang="en-US" altLang="ko-KR" dirty="0"/>
              <a:t>BC </a:t>
            </a:r>
            <a:r>
              <a:rPr lang="ko-KR" altLang="en-US" dirty="0"/>
              <a:t>카드는 안됨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7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7464" y="1772816"/>
            <a:ext cx="10049522" cy="136815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예외는 객체이다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오류 상황에 따라 발생하는 예외들이 미리 정의되어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예외들을 내장</a:t>
            </a:r>
            <a:r>
              <a:rPr lang="en-US" altLang="ko-KR" dirty="0"/>
              <a:t>(built-in) </a:t>
            </a:r>
            <a:r>
              <a:rPr lang="ko-KR" altLang="en-US" dirty="0"/>
              <a:t>예외라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22630"/>
              </p:ext>
            </p:extLst>
          </p:nvPr>
        </p:nvGraphicFramePr>
        <p:xfrm>
          <a:off x="2218419" y="3223096"/>
          <a:ext cx="7416824" cy="3299832"/>
        </p:xfrm>
        <a:graphic>
          <a:graphicData uri="http://schemas.openxmlformats.org/drawingml/2006/table">
            <a:tbl>
              <a:tblPr/>
              <a:tblGrid>
                <a:gridCol w="304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예외들의 루트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(root)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SystemExit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sys.exit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StopIteration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반복자의 중단에서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StandardError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내장 예외의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ArithmeticError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수치 예외의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FloatingPointError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부동소수점 연산의 오류에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OverflowError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오버플로우에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ZeroDvisionError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 나누거나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 나머지 연산을 할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5489" y="2761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22776" y="18171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51584" y="548681"/>
          <a:ext cx="7416824" cy="5583717"/>
        </p:xfrm>
        <a:graphic>
          <a:graphicData uri="http://schemas.openxmlformats.org/drawingml/2006/table">
            <a:tbl>
              <a:tblPr/>
              <a:tblGrid>
                <a:gridCol w="304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AssertionError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assert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문에의해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AttributeError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속성 이름이 잘못되었을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EnvironmentError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시스템 외부에서 발생하는 예외들의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IOError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I/O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나 파일 관련 에러들이다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OSError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운영체제 관련 에러들이다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EOFError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input()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함수가 어떤 데이터의 입력도 없이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EOF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만났을 경우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ImportError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import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문이 실패했을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KeyboradInterrupt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중단 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보통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Ctrl+C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의해 생성된다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LookupError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인덱싱과 키 에러들의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IndexError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순차데이터에서 영역을 벗어난 경우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KeyError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사전에서 존재하지 않는 키에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MemoryError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Out of Memory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NameError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사용된 이름이 지역 혹은 전역에서 발견되지 않을 때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UnboundLocalError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바운드되지 않은 지역 변수에서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ReferenceError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참조가 파괴된 후 사용된 약한 참조에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65489" y="1948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35560" y="1700809"/>
          <a:ext cx="7776864" cy="4530162"/>
        </p:xfrm>
        <a:graphic>
          <a:graphicData uri="http://schemas.openxmlformats.org/drawingml/2006/table">
            <a:tbl>
              <a:tblPr/>
              <a:tblGrid>
                <a:gridCol w="319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RuntimeError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분류되지 않은 실시간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NotImplementedError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구현되지 않은 요소에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SyntaxError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파서가 문법적 오류를 만났을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IndentationError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들여쓰기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TabError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일관적이지 않은 탭의 사용에 의한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인터프리터가 내부 오류를 발견했을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TypeError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부적절한 타입의 객체가 연산이나 함수에 사용된 경우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ValueError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부적절한 값이 연산이나 함수에 사용된 경우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오류에 대한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UnicodedDecodeError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디코딩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오류 시에 발생하는 에러이다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UnicodedEncodeError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인코딩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오류 시에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UnicodedTranslateError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번역 오류 시에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5489" y="2352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예외 처리는 예외가 발생 시에 프로그램이 비정상적으로 종료하는 하는 것을 방지하고 예외에 대한 알맞은 처리를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try: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코드 블록                                      </a:t>
            </a:r>
            <a:r>
              <a:rPr lang="en-US" altLang="ko-KR" dirty="0"/>
              <a:t>			// 1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except [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 </a:t>
            </a:r>
            <a:r>
              <a:rPr lang="en-US" altLang="ko-KR" dirty="0"/>
              <a:t>[ as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]]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 처리 코드</a:t>
            </a:r>
            <a:r>
              <a:rPr lang="en-US" altLang="ko-KR" dirty="0"/>
              <a:t>						// 2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[else: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예외가 발생하지 않은 경우 수행할 코드</a:t>
            </a:r>
            <a:r>
              <a:rPr lang="en-US" altLang="ko-KR" dirty="0"/>
              <a:t>			// 3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finally: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예외가 발생하든 하지 않든 </a:t>
            </a:r>
            <a:r>
              <a:rPr lang="en-US" altLang="ko-KR" dirty="0"/>
              <a:t>try </a:t>
            </a:r>
            <a:r>
              <a:rPr lang="ko-KR" altLang="en-US" dirty="0"/>
              <a:t>블록 이후 수행할 코드</a:t>
            </a:r>
            <a:r>
              <a:rPr lang="en-US" altLang="ko-KR" dirty="0"/>
              <a:t>]		// 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38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except</a:t>
            </a:r>
            <a:r>
              <a:rPr lang="ko-KR" altLang="en-US" dirty="0"/>
              <a:t>문은 예외처리 방식에 따라 다음의 세 가지 방식으로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타입의 예외를 처리할 경우</a:t>
            </a:r>
          </a:p>
          <a:p>
            <a:pPr lvl="2"/>
            <a:r>
              <a:rPr lang="en-US" altLang="ko-KR" dirty="0"/>
              <a:t>except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타입의 예외 객체를 예외</a:t>
            </a:r>
            <a:r>
              <a:rPr lang="en-US" altLang="ko-KR" dirty="0"/>
              <a:t>_</a:t>
            </a:r>
            <a:r>
              <a:rPr lang="ko-KR" altLang="en-US" dirty="0"/>
              <a:t>변수로 받아서 예외 처리에 사용할 경우</a:t>
            </a:r>
          </a:p>
          <a:p>
            <a:pPr lvl="2"/>
            <a:r>
              <a:rPr lang="en-US" altLang="ko-KR" dirty="0"/>
              <a:t>except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 </a:t>
            </a:r>
            <a:r>
              <a:rPr lang="en-US" altLang="ko-KR" dirty="0"/>
              <a:t>as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타입의 예외를 처리할 경우</a:t>
            </a:r>
          </a:p>
          <a:p>
            <a:pPr lvl="2"/>
            <a:r>
              <a:rPr lang="en-US" altLang="ko-KR" dirty="0"/>
              <a:t>except: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10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38.9|79.7|10.8|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9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7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2.5|15.8|53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8|1.6|163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|195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6|8.7|4.9|5.4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5.5|44.9|36.4|60.2|3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2641</Words>
  <Application>Microsoft Office PowerPoint</Application>
  <PresentationFormat>와이드스크린</PresentationFormat>
  <Paragraphs>442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Consolas</vt:lpstr>
      <vt:lpstr>Office 테마</vt:lpstr>
      <vt:lpstr>임베디드시스템 7주차 [복습]</vt:lpstr>
      <vt:lpstr>1. 예외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예외 처리</vt:lpstr>
      <vt:lpstr>PowerPoint 프레젠테이션</vt:lpstr>
      <vt:lpstr>PowerPoint 프레젠테이션</vt:lpstr>
      <vt:lpstr>PowerPoint 프레젠테이션</vt:lpstr>
      <vt:lpstr>1. 함수란 무엇인가?</vt:lpstr>
      <vt:lpstr>2. 기본 함수(Built-in 함수)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라이브러리(패키지)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사용자 정의 함수</vt:lpstr>
      <vt:lpstr>PowerPoint 프레젠테이션</vt:lpstr>
      <vt:lpstr>Nono에서 copy &amp; past 하기</vt:lpstr>
      <vt:lpstr>PowerPoint 프레젠테이션</vt:lpstr>
      <vt:lpstr>PowerPoint 프레젠테이션</vt:lpstr>
      <vt:lpstr>함수의 호출과 흐름</vt:lpstr>
      <vt:lpstr>PowerPoint 프레젠테이션</vt:lpstr>
      <vt:lpstr>함수의 인자와 반환값</vt:lpstr>
      <vt:lpstr>PowerPoint 프레젠테이션</vt:lpstr>
      <vt:lpstr>PowerPoint 프레젠테이션</vt:lpstr>
      <vt:lpstr>PowerPoint 프레젠테이션</vt:lpstr>
      <vt:lpstr>PowerPoint 프레젠테이션</vt:lpstr>
      <vt:lpstr>다음주 준비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178</cp:revision>
  <dcterms:created xsi:type="dcterms:W3CDTF">2020-03-12T00:34:35Z</dcterms:created>
  <dcterms:modified xsi:type="dcterms:W3CDTF">2022-10-22T06:13:42Z</dcterms:modified>
</cp:coreProperties>
</file>