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 dirty="0"/>
            </a:br>
            <a:r>
              <a:rPr lang="en-US" altLang="ko-KR" dirty="0"/>
              <a:t>7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객체지향 프로그래밍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0FE5-47AA-43D8-9F9B-940569E2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A2F3-F723-452E-8792-B998A0A4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객체지향 프로그래밍이란</a:t>
            </a:r>
            <a:endParaRPr lang="en-US" altLang="ko-KR" dirty="0"/>
          </a:p>
          <a:p>
            <a:r>
              <a:rPr lang="ko-KR" altLang="en-US"/>
              <a:t>객체와 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3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객체지향 프로그래밍이란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객체지향 프로그래밍</a:t>
            </a:r>
            <a:endParaRPr lang="en-US" altLang="ko-KR" sz="2400" dirty="0"/>
          </a:p>
          <a:p>
            <a:pPr lvl="1"/>
            <a:r>
              <a:rPr lang="ko-KR" altLang="en-US" sz="2000" dirty="0"/>
              <a:t>프로그램을 물건</a:t>
            </a:r>
            <a:r>
              <a:rPr lang="en-US" altLang="ko-KR" sz="2000" dirty="0"/>
              <a:t>(</a:t>
            </a:r>
            <a:r>
              <a:rPr lang="ko-KR" altLang="en-US" sz="2000" dirty="0"/>
              <a:t>객체</a:t>
            </a:r>
            <a:r>
              <a:rPr lang="en-US" altLang="ko-KR" sz="2000" dirty="0"/>
              <a:t>)</a:t>
            </a:r>
            <a:r>
              <a:rPr lang="ko-KR" altLang="en-US" sz="2000" dirty="0"/>
              <a:t>과 물건</a:t>
            </a:r>
            <a:r>
              <a:rPr lang="en-US" altLang="ko-KR" sz="2000" dirty="0"/>
              <a:t>(</a:t>
            </a:r>
            <a:r>
              <a:rPr lang="ko-KR" altLang="en-US" sz="2000" dirty="0"/>
              <a:t>객체</a:t>
            </a:r>
            <a:r>
              <a:rPr lang="en-US" altLang="ko-KR" sz="2000" dirty="0"/>
              <a:t>)</a:t>
            </a:r>
            <a:r>
              <a:rPr lang="ko-KR" altLang="en-US" sz="2000" dirty="0"/>
              <a:t>과의 상호 관계를 중심으로 작성하자는 것이 객체 지향 프로그래밍이다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82239336" descr="EMB000004e03f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723" y="3140968"/>
            <a:ext cx="570448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625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객체와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속성과 행위를 가지고 있으며 이름을 붙일 수 있는 물체</a:t>
            </a:r>
            <a:endParaRPr lang="en-US" altLang="ko-KR" dirty="0"/>
          </a:p>
          <a:p>
            <a:pPr lvl="2"/>
            <a:r>
              <a:rPr lang="ko-KR" altLang="en-US" dirty="0"/>
              <a:t>예를 들자면 자동차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스마트 폰</a:t>
            </a:r>
            <a:r>
              <a:rPr lang="en-US" altLang="ko-KR" dirty="0"/>
              <a:t>, </a:t>
            </a:r>
            <a:r>
              <a:rPr lang="ko-KR" altLang="en-US" dirty="0"/>
              <a:t>모니터</a:t>
            </a:r>
            <a:r>
              <a:rPr lang="en-US" altLang="ko-KR" dirty="0"/>
              <a:t>, </a:t>
            </a:r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형광등</a:t>
            </a:r>
            <a:r>
              <a:rPr lang="en-US" altLang="ko-KR" dirty="0"/>
              <a:t>, </a:t>
            </a:r>
            <a:r>
              <a:rPr lang="ko-KR" altLang="en-US" dirty="0"/>
              <a:t>책</a:t>
            </a:r>
            <a:r>
              <a:rPr lang="en-US" altLang="ko-KR" dirty="0"/>
              <a:t>, </a:t>
            </a:r>
            <a:r>
              <a:rPr lang="ko-KR" altLang="en-US" dirty="0"/>
              <a:t>리모컨 등 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객체를 만들기 위한 설계도</a:t>
            </a:r>
            <a:endParaRPr lang="en-US" altLang="ko-KR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925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772816"/>
            <a:ext cx="10515599" cy="4325112"/>
          </a:xfrm>
        </p:spPr>
        <p:txBody>
          <a:bodyPr>
            <a:normAutofit/>
          </a:bodyPr>
          <a:lstStyle/>
          <a:p>
            <a:r>
              <a:rPr lang="ko-KR" altLang="en-US" sz="2700" dirty="0" err="1"/>
              <a:t>인스턴스</a:t>
            </a:r>
            <a:r>
              <a:rPr lang="en-US" altLang="ko-KR" sz="2700" dirty="0"/>
              <a:t>(instance)</a:t>
            </a:r>
            <a:r>
              <a:rPr lang="ko-KR" altLang="en-US" sz="2700" dirty="0"/>
              <a:t>화 </a:t>
            </a:r>
            <a:r>
              <a:rPr lang="en-US" altLang="ko-KR" sz="2700" dirty="0"/>
              <a:t>= </a:t>
            </a:r>
            <a:r>
              <a:rPr lang="ko-KR" altLang="en-US" sz="2700" dirty="0"/>
              <a:t>실체화</a:t>
            </a:r>
            <a:endParaRPr lang="en-US" altLang="ko-KR" sz="2700" dirty="0"/>
          </a:p>
          <a:p>
            <a:r>
              <a:rPr lang="ko-KR" altLang="en-US" sz="2700" dirty="0"/>
              <a:t>클래스를 실체화 혹은 </a:t>
            </a:r>
            <a:r>
              <a:rPr lang="ko-KR" altLang="en-US" sz="2700" dirty="0" err="1"/>
              <a:t>인스턴스화</a:t>
            </a:r>
            <a:r>
              <a:rPr lang="ko-KR" altLang="en-US" sz="2700" dirty="0"/>
              <a:t> 시킨 것이 객체이다</a:t>
            </a:r>
            <a:r>
              <a:rPr lang="en-US" altLang="ko-KR" sz="2700" dirty="0"/>
              <a:t>.</a:t>
            </a:r>
            <a:endParaRPr lang="ko-KR" altLang="en-US" sz="27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82240056" descr="DRW000004e03f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3284984"/>
            <a:ext cx="555676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384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정의 문법</a:t>
            </a:r>
            <a:endParaRPr lang="en-US" altLang="ko-KR" dirty="0"/>
          </a:p>
          <a:p>
            <a:pPr marL="704088" lvl="2" indent="0">
              <a:buNone/>
            </a:pPr>
            <a:r>
              <a:rPr lang="en-US" altLang="ko-KR" dirty="0"/>
              <a:t>class </a:t>
            </a:r>
            <a:r>
              <a:rPr lang="ko-KR" altLang="en-US" dirty="0"/>
              <a:t>클래스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:</a:t>
            </a:r>
            <a:endParaRPr lang="ko-KR" altLang="en-US" dirty="0"/>
          </a:p>
          <a:p>
            <a:pPr marL="704088" lvl="2" indent="0">
              <a:buNone/>
            </a:pPr>
            <a:r>
              <a:rPr lang="ko-KR" altLang="en-US" dirty="0"/>
              <a:t>    클래스</a:t>
            </a:r>
            <a:r>
              <a:rPr lang="en-US" altLang="ko-KR" dirty="0"/>
              <a:t>_</a:t>
            </a:r>
            <a:r>
              <a:rPr lang="ko-KR" altLang="en-US" dirty="0"/>
              <a:t>본체</a:t>
            </a:r>
            <a:endParaRPr lang="en-US" altLang="ko-KR" dirty="0"/>
          </a:p>
          <a:p>
            <a:r>
              <a:rPr lang="en-US" altLang="ko-KR" dirty="0"/>
              <a:t>Car </a:t>
            </a:r>
            <a:r>
              <a:rPr lang="ko-KR" altLang="en-US" dirty="0"/>
              <a:t>클래스의 속성과 행위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639617" y="3524439"/>
          <a:ext cx="7128791" cy="2469698"/>
        </p:xfrm>
        <a:graphic>
          <a:graphicData uri="http://schemas.openxmlformats.org/drawingml/2006/table">
            <a:tbl>
              <a:tblPr/>
              <a:tblGrid>
                <a:gridCol w="153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295">
                <a:tc>
                  <a:txBody>
                    <a:bodyPr/>
                    <a:lstStyle/>
                    <a:p>
                      <a:pPr mar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맑은 고딕"/>
                        </a:rPr>
                        <a:t>구분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1797" marR="61797" marT="17085" marB="17085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맑은 고딕"/>
                        </a:rPr>
                        <a:t>코드</a:t>
                      </a:r>
                      <a:endParaRPr lang="ko-KR" altLang="en-US" sz="1200">
                        <a:effectLst/>
                      </a:endParaRPr>
                    </a:p>
                  </a:txBody>
                  <a:tcPr marL="61797" marR="61797" marT="17085" marB="17085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맑은 고딕"/>
                        </a:rPr>
                        <a:t>설명</a:t>
                      </a:r>
                      <a:endParaRPr lang="ko-KR" altLang="en-US" sz="1200">
                        <a:effectLst/>
                      </a:endParaRPr>
                    </a:p>
                  </a:txBody>
                  <a:tcPr marL="61797" marR="61797" marT="17085" marB="17085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11">
                <a:tc>
                  <a:txBody>
                    <a:bodyPr/>
                    <a:lstStyle/>
                    <a:p>
                      <a:pPr mar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맑은 고딕"/>
                        </a:rPr>
                        <a:t>클래스 이름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1797" marR="61797" marT="17085" marB="17085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ea typeface="맑은 고딕"/>
                        </a:rPr>
                        <a:t>Car</a:t>
                      </a:r>
                      <a:endParaRPr lang="en-US" sz="1200" dirty="0">
                        <a:effectLst/>
                      </a:endParaRPr>
                    </a:p>
                  </a:txBody>
                  <a:tcPr marL="61797" marR="61797" marT="17085" marB="17085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맑은 고딕"/>
                        </a:rPr>
                        <a:t>자동차 클래스 이름</a:t>
                      </a:r>
                      <a:endParaRPr lang="ko-KR" altLang="en-US" sz="1200">
                        <a:effectLst/>
                      </a:endParaRPr>
                    </a:p>
                  </a:txBody>
                  <a:tcPr marL="61797" marR="61797" marT="17085" marB="17085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711">
                <a:tc>
                  <a:txBody>
                    <a:bodyPr/>
                    <a:lstStyle/>
                    <a:p>
                      <a:pPr mar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맑은 고딕"/>
                        </a:rPr>
                        <a:t>속성</a:t>
                      </a:r>
                      <a:endParaRPr lang="ko-KR" altLang="en-US" sz="1200">
                        <a:effectLst/>
                      </a:endParaRPr>
                    </a:p>
                  </a:txBody>
                  <a:tcPr marL="61797" marR="61797" marT="17085" marB="17085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ea typeface="맑은 고딕"/>
                        </a:rPr>
                        <a:t>_speed</a:t>
                      </a:r>
                      <a:endParaRPr lang="en-US" sz="1200" dirty="0">
                        <a:effectLst/>
                      </a:endParaRPr>
                    </a:p>
                  </a:txBody>
                  <a:tcPr marL="61797" marR="61797" marT="17085" marB="17085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맑은 고딕"/>
                        </a:rPr>
                        <a:t>속도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1797" marR="61797" marT="17085" marB="17085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0490">
                <a:tc>
                  <a:txBody>
                    <a:bodyPr/>
                    <a:lstStyle/>
                    <a:p>
                      <a:pPr mar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맑은 고딕"/>
                        </a:rPr>
                        <a:t>기능</a:t>
                      </a:r>
                      <a:endParaRPr lang="ko-KR" altLang="en-US" sz="1200">
                        <a:effectLst/>
                      </a:endParaRPr>
                    </a:p>
                  </a:txBody>
                  <a:tcPr marL="61797" marR="61797" marT="17085" marB="17085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ea typeface="맑은 고딕"/>
                        </a:rPr>
                        <a:t>get_speed</a:t>
                      </a:r>
                      <a:endParaRPr lang="en-US" sz="1200">
                        <a:effectLst/>
                      </a:endParaRPr>
                    </a:p>
                    <a:p>
                      <a:pPr mar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ea typeface="맑은 고딕"/>
                        </a:rPr>
                        <a:t>start</a:t>
                      </a:r>
                      <a:endParaRPr lang="en-US" sz="1200">
                        <a:effectLst/>
                      </a:endParaRPr>
                    </a:p>
                    <a:p>
                      <a:pPr mar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ea typeface="맑은 고딕"/>
                        </a:rPr>
                        <a:t>accelerate</a:t>
                      </a:r>
                      <a:endParaRPr lang="en-US" sz="1200">
                        <a:effectLst/>
                      </a:endParaRPr>
                    </a:p>
                    <a:p>
                      <a:pPr mar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ea typeface="맑은 고딕"/>
                        </a:rPr>
                        <a:t>stop</a:t>
                      </a:r>
                      <a:endParaRPr lang="en-US" sz="1200">
                        <a:effectLst/>
                      </a:endParaRPr>
                    </a:p>
                  </a:txBody>
                  <a:tcPr marL="61797" marR="61797" marT="17085" marB="17085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맑은 고딕"/>
                        </a:rPr>
                        <a:t>속도 가져오기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mar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맑은 고딕"/>
                        </a:rPr>
                        <a:t>출발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mar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맑은 고딕"/>
                        </a:rPr>
                        <a:t>가속</a:t>
                      </a:r>
                      <a:endParaRPr lang="ko-KR" altLang="en-US" sz="1200" dirty="0">
                        <a:effectLst/>
                      </a:endParaRPr>
                    </a:p>
                    <a:p>
                      <a:pPr marL="0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  <a:latin typeface="맑은 고딕"/>
                        </a:rPr>
                        <a:t>정지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61797" marR="61797" marT="17085" marB="17085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92564" y="18171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5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548680"/>
            <a:ext cx="8229600" cy="5549248"/>
          </a:xfrm>
        </p:spPr>
        <p:txBody>
          <a:bodyPr>
            <a:normAutofit fontScale="85000" lnSpcReduction="20000"/>
          </a:bodyPr>
          <a:lstStyle/>
          <a:p>
            <a:pPr marL="704088" lvl="2" indent="0">
              <a:buNone/>
            </a:pPr>
            <a:r>
              <a:rPr lang="en-US" altLang="ko-KR" dirty="0"/>
              <a:t># car_example1.py</a:t>
            </a:r>
          </a:p>
          <a:p>
            <a:pPr marL="704088" lvl="2" indent="0">
              <a:buNone/>
            </a:pPr>
            <a:endParaRPr lang="en-US" altLang="ko-KR" dirty="0"/>
          </a:p>
          <a:p>
            <a:pPr marL="704088" lvl="2" indent="0">
              <a:buNone/>
            </a:pPr>
            <a:r>
              <a:rPr lang="en-US" altLang="ko-KR" dirty="0"/>
              <a:t>class Car:</a:t>
            </a:r>
          </a:p>
          <a:p>
            <a:pPr marL="704088" lvl="2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pPr marL="704088" lvl="2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self._speed</a:t>
            </a:r>
            <a:r>
              <a:rPr lang="en-US" altLang="ko-KR" dirty="0"/>
              <a:t> = 0</a:t>
            </a:r>
          </a:p>
          <a:p>
            <a:pPr marL="704088" lvl="2" indent="0">
              <a:buNone/>
            </a:pPr>
            <a:r>
              <a:rPr lang="en-US" altLang="ko-KR" dirty="0"/>
              <a:t>        print(“Car</a:t>
            </a:r>
            <a:r>
              <a:rPr lang="ko-KR" altLang="en-US" dirty="0"/>
              <a:t> </a:t>
            </a:r>
            <a:r>
              <a:rPr lang="en-US" altLang="ko-KR" dirty="0"/>
              <a:t>initialization”)</a:t>
            </a:r>
            <a:endParaRPr lang="ko-KR" altLang="en-US" dirty="0"/>
          </a:p>
          <a:p>
            <a:pPr marL="704088" lvl="2" indent="0">
              <a:buNone/>
            </a:pPr>
            <a:endParaRPr lang="en-US" altLang="ko-KR" dirty="0"/>
          </a:p>
          <a:p>
            <a:pPr marL="704088" lvl="2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get_speed</a:t>
            </a:r>
            <a:r>
              <a:rPr lang="en-US" altLang="ko-KR" dirty="0"/>
              <a:t>(self):</a:t>
            </a:r>
          </a:p>
          <a:p>
            <a:pPr marL="704088" lvl="2" indent="0">
              <a:buNone/>
            </a:pPr>
            <a:r>
              <a:rPr lang="en-US" altLang="ko-KR" dirty="0"/>
              <a:t>        return </a:t>
            </a:r>
            <a:r>
              <a:rPr lang="en-US" altLang="ko-KR" dirty="0" err="1"/>
              <a:t>self._speed</a:t>
            </a:r>
            <a:endParaRPr lang="en-US" altLang="ko-KR" dirty="0"/>
          </a:p>
          <a:p>
            <a:pPr marL="704088" lvl="2" indent="0">
              <a:buNone/>
            </a:pPr>
            <a:endParaRPr lang="en-US" altLang="ko-KR" dirty="0"/>
          </a:p>
          <a:p>
            <a:pPr marL="704088" lvl="2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start(self):</a:t>
            </a:r>
          </a:p>
          <a:p>
            <a:pPr marL="704088" lvl="2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self._speed</a:t>
            </a:r>
            <a:r>
              <a:rPr lang="en-US" altLang="ko-KR" dirty="0"/>
              <a:t> = 20</a:t>
            </a:r>
          </a:p>
          <a:p>
            <a:pPr marL="704088" lvl="2" indent="0">
              <a:buNone/>
            </a:pPr>
            <a:r>
              <a:rPr lang="en-US" altLang="ko-KR" dirty="0"/>
              <a:t>        print(“Car</a:t>
            </a:r>
            <a:r>
              <a:rPr lang="ko-KR" altLang="en-US" dirty="0"/>
              <a:t> </a:t>
            </a:r>
            <a:r>
              <a:rPr lang="en-US" altLang="ko-KR" dirty="0"/>
              <a:t>start”)</a:t>
            </a:r>
            <a:endParaRPr lang="ko-KR" altLang="en-US" dirty="0"/>
          </a:p>
          <a:p>
            <a:pPr marL="704088" lvl="2" indent="0">
              <a:buNone/>
            </a:pPr>
            <a:endParaRPr lang="en-US" altLang="ko-KR" dirty="0"/>
          </a:p>
          <a:p>
            <a:pPr marL="704088" lvl="2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accelerate(self):</a:t>
            </a:r>
          </a:p>
          <a:p>
            <a:pPr marL="704088" lvl="2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self._speed</a:t>
            </a:r>
            <a:r>
              <a:rPr lang="en-US" altLang="ko-KR" dirty="0"/>
              <a:t> = </a:t>
            </a:r>
            <a:r>
              <a:rPr lang="en-US" altLang="ko-KR" dirty="0" err="1"/>
              <a:t>self._speed</a:t>
            </a:r>
            <a:r>
              <a:rPr lang="en-US" altLang="ko-KR" dirty="0"/>
              <a:t> + 30</a:t>
            </a:r>
          </a:p>
          <a:p>
            <a:pPr marL="704088" lvl="2" indent="0">
              <a:buNone/>
            </a:pPr>
            <a:r>
              <a:rPr lang="en-US" altLang="ko-KR" dirty="0"/>
              <a:t>        print(“Car</a:t>
            </a:r>
            <a:r>
              <a:rPr lang="ko-KR" altLang="en-US" dirty="0"/>
              <a:t> </a:t>
            </a:r>
            <a:r>
              <a:rPr lang="en-US" altLang="ko-KR" dirty="0"/>
              <a:t>accelerate”)</a:t>
            </a:r>
            <a:endParaRPr lang="ko-KR" altLang="en-US" dirty="0"/>
          </a:p>
          <a:p>
            <a:pPr marL="704088" lvl="2" indent="0">
              <a:buNone/>
            </a:pPr>
            <a:endParaRPr lang="en-US" altLang="ko-KR" dirty="0"/>
          </a:p>
          <a:p>
            <a:pPr marL="704088" lvl="2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stop(self):</a:t>
            </a:r>
          </a:p>
          <a:p>
            <a:pPr marL="704088" lvl="2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self._speed</a:t>
            </a:r>
            <a:r>
              <a:rPr lang="en-US" altLang="ko-KR" dirty="0"/>
              <a:t> = 0</a:t>
            </a:r>
          </a:p>
          <a:p>
            <a:pPr marL="704088" lvl="2" indent="0">
              <a:buNone/>
            </a:pPr>
            <a:r>
              <a:rPr lang="en-US" altLang="ko-KR" dirty="0"/>
              <a:t>        print(“Car</a:t>
            </a:r>
            <a:r>
              <a:rPr lang="ko-KR" altLang="en-US" dirty="0"/>
              <a:t> </a:t>
            </a:r>
            <a:r>
              <a:rPr lang="en-US" altLang="ko-KR" dirty="0"/>
              <a:t>stop”)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27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7986" y="1932157"/>
            <a:ext cx="5968014" cy="4351338"/>
          </a:xfrm>
        </p:spPr>
        <p:txBody>
          <a:bodyPr/>
          <a:lstStyle/>
          <a:p>
            <a:pPr marL="704088" lvl="2" indent="0">
              <a:buNone/>
            </a:pPr>
            <a:r>
              <a:rPr lang="en-US" altLang="ko-KR" dirty="0"/>
              <a:t>if __name__ == “__main__”:</a:t>
            </a:r>
          </a:p>
          <a:p>
            <a:pPr marL="704088" lvl="2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my_car</a:t>
            </a:r>
            <a:r>
              <a:rPr lang="en-US" altLang="ko-KR" dirty="0"/>
              <a:t> = Car( )                          # 1</a:t>
            </a:r>
          </a:p>
          <a:p>
            <a:pPr marL="704088" lvl="2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my_car.start</a:t>
            </a:r>
            <a:r>
              <a:rPr lang="en-US" altLang="ko-KR" dirty="0"/>
              <a:t>()                             # 2</a:t>
            </a:r>
          </a:p>
          <a:p>
            <a:pPr marL="704088" lvl="2" indent="0">
              <a:buNone/>
            </a:pPr>
            <a:r>
              <a:rPr lang="en-US" altLang="ko-KR" dirty="0"/>
              <a:t>    print(“Speed:”, </a:t>
            </a:r>
            <a:r>
              <a:rPr lang="en-US" altLang="ko-KR" dirty="0" err="1"/>
              <a:t>my_car.get_speed</a:t>
            </a:r>
            <a:r>
              <a:rPr lang="en-US" altLang="ko-KR" dirty="0"/>
              <a:t>())    # 3</a:t>
            </a:r>
          </a:p>
          <a:p>
            <a:pPr marL="704088" lvl="2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my_car.accelerate</a:t>
            </a:r>
            <a:r>
              <a:rPr lang="en-US" altLang="ko-KR" dirty="0"/>
              <a:t>()                      # 4</a:t>
            </a:r>
          </a:p>
          <a:p>
            <a:pPr marL="704088" lvl="2" indent="0">
              <a:buNone/>
            </a:pPr>
            <a:r>
              <a:rPr lang="en-US" altLang="ko-KR" dirty="0"/>
              <a:t>    print(“Speed:”, </a:t>
            </a:r>
            <a:r>
              <a:rPr lang="en-US" altLang="ko-KR" dirty="0" err="1"/>
              <a:t>my_car.get_speed</a:t>
            </a:r>
            <a:r>
              <a:rPr lang="en-US" altLang="ko-KR" dirty="0"/>
              <a:t>()) </a:t>
            </a:r>
          </a:p>
          <a:p>
            <a:pPr marL="704088" lvl="2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my_car.stop</a:t>
            </a:r>
            <a:r>
              <a:rPr lang="en-US" altLang="ko-KR" dirty="0"/>
              <a:t>()                             # 5</a:t>
            </a:r>
          </a:p>
          <a:p>
            <a:pPr marL="704088" lvl="2" indent="0">
              <a:buNone/>
            </a:pPr>
            <a:r>
              <a:rPr lang="en-US" altLang="ko-KR" dirty="0"/>
              <a:t>    print(“Speed:”, </a:t>
            </a:r>
            <a:r>
              <a:rPr lang="en-US" altLang="ko-KR" dirty="0" err="1"/>
              <a:t>my_car.get_speed</a:t>
            </a:r>
            <a:r>
              <a:rPr lang="en-US" altLang="ko-KR" dirty="0"/>
              <a:t>())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B82C93A-E480-4401-9C63-1399601EC4BD}"/>
              </a:ext>
            </a:extLst>
          </p:cNvPr>
          <p:cNvSpPr txBox="1">
            <a:spLocks/>
          </p:cNvSpPr>
          <p:nvPr/>
        </p:nvSpPr>
        <p:spPr>
          <a:xfrm>
            <a:off x="6096000" y="1932157"/>
            <a:ext cx="6096000" cy="4325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900" dirty="0"/>
              <a:t>#1: Car </a:t>
            </a:r>
            <a:r>
              <a:rPr lang="ko-KR" altLang="en-US" sz="1900" dirty="0"/>
              <a:t>객체를 생성</a:t>
            </a:r>
            <a:r>
              <a:rPr lang="en-US" altLang="ko-KR" sz="1900" dirty="0"/>
              <a:t>, </a:t>
            </a:r>
            <a:r>
              <a:rPr lang="en-US" altLang="ko-KR" sz="1900" dirty="0" err="1"/>
              <a:t>my_car</a:t>
            </a:r>
            <a:r>
              <a:rPr lang="ko-KR" altLang="en-US" sz="1900" dirty="0"/>
              <a:t>라는 이름을 부여한다</a:t>
            </a:r>
            <a:r>
              <a:rPr lang="en-US" altLang="ko-KR" sz="1900" dirty="0"/>
              <a:t>.</a:t>
            </a:r>
            <a:endParaRPr lang="ko-KR" altLang="en-US" sz="1900" dirty="0"/>
          </a:p>
          <a:p>
            <a:r>
              <a:rPr lang="en-US" altLang="ko-KR" sz="1900" dirty="0"/>
              <a:t>#2: </a:t>
            </a:r>
            <a:r>
              <a:rPr lang="en-US" altLang="ko-KR" sz="1900" dirty="0" err="1"/>
              <a:t>my_car</a:t>
            </a:r>
            <a:r>
              <a:rPr lang="ko-KR" altLang="en-US" sz="1900" dirty="0"/>
              <a:t>가 가진 </a:t>
            </a:r>
            <a:r>
              <a:rPr lang="en-US" altLang="ko-KR" sz="1900" dirty="0"/>
              <a:t>start </a:t>
            </a:r>
            <a:r>
              <a:rPr lang="ko-KR" altLang="en-US" sz="1900" dirty="0"/>
              <a:t>메서드를 호출한다</a:t>
            </a:r>
            <a:r>
              <a:rPr lang="en-US" altLang="ko-KR" sz="1900" dirty="0"/>
              <a:t>. </a:t>
            </a:r>
            <a:endParaRPr lang="ko-KR" altLang="en-US" sz="1900" dirty="0"/>
          </a:p>
          <a:p>
            <a:r>
              <a:rPr lang="en-US" altLang="ko-KR" sz="1900" dirty="0"/>
              <a:t>#3:</a:t>
            </a:r>
            <a:r>
              <a:rPr lang="ko-KR" altLang="en-US" sz="1900" dirty="0"/>
              <a:t> </a:t>
            </a:r>
            <a:r>
              <a:rPr lang="en-US" altLang="ko-KR" sz="1900" dirty="0" err="1"/>
              <a:t>get_speed</a:t>
            </a:r>
            <a:r>
              <a:rPr lang="en-US" altLang="ko-KR" sz="1900" dirty="0"/>
              <a:t> </a:t>
            </a:r>
            <a:r>
              <a:rPr lang="ko-KR" altLang="en-US" sz="1900" dirty="0"/>
              <a:t>메서드를 호출하여 </a:t>
            </a:r>
            <a:r>
              <a:rPr lang="en-US" altLang="ko-KR" sz="1900" dirty="0"/>
              <a:t>_speed </a:t>
            </a:r>
            <a:r>
              <a:rPr lang="ko-KR" altLang="en-US" sz="1900" dirty="0"/>
              <a:t>값을 반환 받아 화면에 출력</a:t>
            </a:r>
          </a:p>
          <a:p>
            <a:r>
              <a:rPr lang="en-US" altLang="ko-KR" sz="1900" dirty="0"/>
              <a:t>#4:</a:t>
            </a:r>
            <a:r>
              <a:rPr lang="ko-KR" altLang="en-US" sz="1900" dirty="0"/>
              <a:t> </a:t>
            </a:r>
            <a:r>
              <a:rPr lang="en-US" altLang="ko-KR" sz="1900" dirty="0"/>
              <a:t>accelerate </a:t>
            </a:r>
            <a:r>
              <a:rPr lang="ko-KR" altLang="en-US" sz="1900" dirty="0"/>
              <a:t>메서드를 호출하여 </a:t>
            </a:r>
            <a:r>
              <a:rPr lang="en-US" altLang="ko-KR" sz="1900" dirty="0"/>
              <a:t>_speed</a:t>
            </a:r>
            <a:r>
              <a:rPr lang="ko-KR" altLang="en-US" sz="1900" dirty="0"/>
              <a:t>값을 </a:t>
            </a:r>
            <a:r>
              <a:rPr lang="en-US" altLang="ko-KR" sz="1900" dirty="0"/>
              <a:t>30</a:t>
            </a:r>
            <a:r>
              <a:rPr lang="ko-KR" altLang="en-US" sz="1900" dirty="0"/>
              <a:t>만큼 증가</a:t>
            </a:r>
          </a:p>
          <a:p>
            <a:r>
              <a:rPr lang="en-US" altLang="ko-KR" sz="1900" dirty="0"/>
              <a:t>#5:</a:t>
            </a:r>
            <a:r>
              <a:rPr lang="ko-KR" altLang="en-US" sz="1900" dirty="0"/>
              <a:t> </a:t>
            </a:r>
            <a:r>
              <a:rPr lang="en-US" altLang="ko-KR" sz="1900" dirty="0"/>
              <a:t>stop </a:t>
            </a:r>
            <a:r>
              <a:rPr lang="ko-KR" altLang="en-US" sz="1900" dirty="0"/>
              <a:t>메서드를 호출하여 </a:t>
            </a:r>
            <a:r>
              <a:rPr lang="en-US" altLang="ko-KR" sz="1900" dirty="0"/>
              <a:t>_speed </a:t>
            </a:r>
            <a:r>
              <a:rPr lang="ko-KR" altLang="en-US" sz="1900" dirty="0"/>
              <a:t>값을 </a:t>
            </a:r>
            <a:r>
              <a:rPr lang="en-US" altLang="ko-KR" sz="1900" dirty="0"/>
              <a:t>0</a:t>
            </a:r>
            <a:r>
              <a:rPr lang="ko-KR" altLang="en-US" sz="1900" dirty="0"/>
              <a:t>으로 설정</a:t>
            </a:r>
          </a:p>
          <a:p>
            <a:pPr marL="109728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6228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7.4|8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|16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31.1|39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34.2|68.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386</Words>
  <Application>Microsoft Office PowerPoint</Application>
  <PresentationFormat>와이드스크린</PresentationFormat>
  <Paragraphs>72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임베디드시스템 7주차 [객체지향 프로그래밍]</vt:lpstr>
      <vt:lpstr>수업 목표</vt:lpstr>
      <vt:lpstr>1. 객체지향 프로그래밍이란?</vt:lpstr>
      <vt:lpstr>2. 객체와 클래스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kaus</cp:lastModifiedBy>
  <cp:revision>177</cp:revision>
  <dcterms:created xsi:type="dcterms:W3CDTF">2020-03-12T00:34:35Z</dcterms:created>
  <dcterms:modified xsi:type="dcterms:W3CDTF">2022-10-16T13:36:12Z</dcterms:modified>
</cp:coreProperties>
</file>