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92" r:id="rId5"/>
    <p:sldId id="264" r:id="rId6"/>
    <p:sldId id="287" r:id="rId7"/>
    <p:sldId id="288" r:id="rId8"/>
    <p:sldId id="289" r:id="rId9"/>
    <p:sldId id="290" r:id="rId10"/>
    <p:sldId id="286" r:id="rId11"/>
    <p:sldId id="29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2FB23C-F8B9-28DE-EF5D-C0EA3C254703}" v="2" dt="2022-09-24T09:36:25.2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남오" userId="S::209324@ms.kmu.ac.kr::a00b3978-0e9c-43f4-a757-7a2abcd99c03" providerId="AD" clId="Web-{492FB23C-F8B9-28DE-EF5D-C0EA3C254703}"/>
    <pc:docChg chg="modSld">
      <pc:chgData name="강남오" userId="S::209324@ms.kmu.ac.kr::a00b3978-0e9c-43f4-a757-7a2abcd99c03" providerId="AD" clId="Web-{492FB23C-F8B9-28DE-EF5D-C0EA3C254703}" dt="2022-09-24T09:36:25.246" v="1" actId="20577"/>
      <pc:docMkLst>
        <pc:docMk/>
      </pc:docMkLst>
      <pc:sldChg chg="modSp">
        <pc:chgData name="강남오" userId="S::209324@ms.kmu.ac.kr::a00b3978-0e9c-43f4-a757-7a2abcd99c03" providerId="AD" clId="Web-{492FB23C-F8B9-28DE-EF5D-C0EA3C254703}" dt="2022-09-24T09:36:25.246" v="1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492FB23C-F8B9-28DE-EF5D-C0EA3C254703}" dt="2022-09-24T09:36:25.246" v="1" actId="20577"/>
          <ac:spMkLst>
            <pc:docMk/>
            <pc:sldMk cId="1701211024" sldId="256"/>
            <ac:spMk id="2" creationId="{5DA39010-0DEF-4137-B4E3-BA686A0878C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51049-675E-46DB-8747-CEA7340AB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C437EB-11E3-4744-9E9D-FCE68D461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F36C3-B041-40D9-898C-AFD0943F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AB0DB-1963-4721-8E10-15674B75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33DE-8E7C-48D4-AA1C-59DC0F0D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6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AA39E-F148-46AD-B264-AC123DEA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72281D-CA00-4D5D-8098-BEC4DCBC7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25329-4E4F-4338-BABD-8C700AC5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907B8-EFAD-4472-836F-FBE97B0B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63D21-8575-4F25-860F-E44D4681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7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BE9C15-4B44-4466-8632-1057D222A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85C0BC-1826-49A9-8CF9-0F99530E9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22150-81AF-4223-9FDD-26769979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425CB-608F-47FF-8BEC-AFD22B47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963DC-B6B8-4AC7-A4D9-20F0E730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7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5312D-3176-4623-BDA2-775294DE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C45AE-6A22-46E7-BF68-E08D529E3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66F42-21D6-4BBF-B882-0385AF0E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882E2-6683-4696-B28C-D7B84274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AD0CE-E065-4472-83CE-6AE83C36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2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6B362-27CD-461C-BC1A-6FD23800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5EC5E6-BB5E-47D6-B3A1-6B8BDA972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6293E-6110-475D-973B-9020E3CC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E6A58-B0CE-461B-84BF-E098E8D4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FCECD-CC19-4AE5-AD4D-127EE8B0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0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AE5B4-3315-42DB-99AE-7D7FD5E2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A3CC8-AE69-4586-80E5-B98773836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9EF7AA-A6A6-4C3F-989A-8A45BE4D6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6A42DA-FAAB-41ED-BDFD-26FED315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A941C4-5417-4899-AE14-5C9594D7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A4997C-7419-40C4-9399-150B44C6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9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B4374-70B3-4B88-8F63-9496B5DF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187F0-A166-4B7B-A79E-AC163984A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D9D053-ED1B-49BA-ABDC-2FA7E7687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6C2248-2C6D-44CF-9F2E-024E62216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917EF3-4430-4CA7-846D-E93700CB3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DC619F-CAF2-4E32-8143-561D6EC2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050961-ECF0-4A03-9738-83EFEBB3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8F0065-8D1B-4586-8792-6FFA528A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9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6D102-0345-4CCE-B0ED-5AD3DCB3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FC40CE-F6B6-4D43-B818-618BB8E6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3C05CD-6383-4E49-A2B6-F7E36C99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BA9DF7-4D2A-4D56-8441-DB3728C3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96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E5EE44-82EF-4CC5-8079-8AF220C8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045F6A-A4FC-44D5-8B2B-95EF3C2D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A8CF88-F4E8-4060-8C67-7FEF5FB6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17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B2A08-98B8-4449-9C83-9A45293E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FDEE9-23CF-4BA7-ACB3-25D0F91AA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EAF426-BD6A-478D-8D2D-F445DC27F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35BE54-FDDF-4887-B116-96632A39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BB7CB0-1B33-4870-B025-96CBDD82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315F25-F06D-45A1-960E-CE5B1094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99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AC95D-9988-46D3-81F3-36C1A751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4F2CBE-8D58-47AE-9965-05D7F61AF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A3E75A-E17D-4D60-A4E7-98A4DFF4E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86A22B-5D4E-462F-839C-32B1F1AB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96BFE7-1736-440A-A766-1D45EF0D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CEC7F7-BE38-4360-B4BB-FF911563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67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86254C-31EA-4097-AF2F-E804F236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DDBDBA-B784-47C3-AA5F-CF6B64C7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6A83E-2B76-4AE3-A7FE-E026F9E64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5F69-82FE-4F0F-B318-A5ACACDF19A1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2E925-3297-4C3F-8107-B5045BE7A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014A1-03C8-4A78-87EA-F40F5B265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39010-0DEF-4137-B4E3-BA686A087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>
                <a:ea typeface="맑은 고딕"/>
              </a:rPr>
              <a:t>임베디드시스템</a:t>
            </a:r>
            <a:br>
              <a:rPr lang="en-US" altLang="ko-KR" dirty="0"/>
            </a:br>
            <a:r>
              <a:rPr lang="ko-KR" altLang="en-US" dirty="0">
                <a:ea typeface="맑은 고딕"/>
              </a:rPr>
              <a:t>4주차</a:t>
            </a:r>
            <a:br>
              <a:rPr lang="en-US" altLang="ko-KR" dirty="0"/>
            </a:br>
            <a:r>
              <a:rPr lang="en-US" altLang="ko-KR" dirty="0">
                <a:ea typeface="맑은 고딕"/>
              </a:rPr>
              <a:t>[</a:t>
            </a:r>
            <a:r>
              <a:rPr lang="ko-KR" altLang="en-US" dirty="0">
                <a:ea typeface="맑은 고딕"/>
              </a:rPr>
              <a:t>데이터 타입 </a:t>
            </a:r>
            <a:r>
              <a:rPr lang="en-US" altLang="ko-KR" dirty="0">
                <a:ea typeface="맑은 고딕"/>
              </a:rPr>
              <a:t>1]</a:t>
            </a:r>
            <a:endParaRPr lang="ko-KR" altLang="en-US" dirty="0">
              <a:ea typeface="맑은 고딕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808D4B-1AD5-4E4B-B949-D8A714A83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11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불린</a:t>
            </a:r>
            <a:r>
              <a:rPr lang="en-US" altLang="ko-KR" dirty="0"/>
              <a:t>(</a:t>
            </a:r>
            <a:r>
              <a:rPr lang="en-US" altLang="ko-KR" dirty="0" err="1"/>
              <a:t>boolean</a:t>
            </a:r>
            <a:r>
              <a:rPr lang="en-US" altLang="ko-KR" dirty="0"/>
              <a:t>) </a:t>
            </a:r>
            <a:r>
              <a:rPr lang="ko-KR" altLang="en-US" dirty="0"/>
              <a:t>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파이썬에는</a:t>
            </a:r>
            <a:r>
              <a:rPr lang="ko-KR" altLang="en-US" dirty="0"/>
              <a:t> </a:t>
            </a:r>
            <a:r>
              <a:rPr lang="en-US" altLang="ko-KR" dirty="0"/>
              <a:t>True</a:t>
            </a:r>
            <a:r>
              <a:rPr lang="ko-KR" altLang="en-US" dirty="0"/>
              <a:t>와 </a:t>
            </a:r>
            <a:r>
              <a:rPr lang="en-US" altLang="ko-KR" dirty="0"/>
              <a:t>False </a:t>
            </a:r>
            <a:r>
              <a:rPr lang="ko-KR" altLang="en-US" dirty="0" err="1"/>
              <a:t>두개의</a:t>
            </a:r>
            <a:r>
              <a:rPr lang="ko-KR" altLang="en-US" dirty="0"/>
              <a:t> 불린</a:t>
            </a:r>
            <a:r>
              <a:rPr lang="en-US" altLang="ko-KR" dirty="0"/>
              <a:t>(</a:t>
            </a:r>
            <a:r>
              <a:rPr lang="en-US" altLang="ko-KR" dirty="0" err="1"/>
              <a:t>boolean</a:t>
            </a:r>
            <a:r>
              <a:rPr lang="en-US" altLang="ko-KR" dirty="0"/>
              <a:t>)</a:t>
            </a:r>
            <a:r>
              <a:rPr lang="ko-KR" altLang="en-US" dirty="0"/>
              <a:t>형 데이터를 제공한다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True</a:t>
            </a:r>
            <a:r>
              <a:rPr lang="ko-KR" altLang="en-US" dirty="0"/>
              <a:t>는 참을 표현하고 </a:t>
            </a:r>
            <a:r>
              <a:rPr lang="en-US" altLang="ko-KR" dirty="0"/>
              <a:t>False</a:t>
            </a:r>
            <a:r>
              <a:rPr lang="ko-KR" altLang="en-US" dirty="0"/>
              <a:t>는 거짓을 표현하기 위해 사용한다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pPr marL="411480" lvl="1" indent="0" fontAlgn="base">
              <a:buNone/>
            </a:pPr>
            <a:r>
              <a:rPr lang="en-US" altLang="ko-KR" dirty="0"/>
              <a:t>&gt;&gt;&gt; True</a:t>
            </a:r>
          </a:p>
          <a:p>
            <a:pPr marL="411480" lvl="1" indent="0" fontAlgn="base">
              <a:buNone/>
            </a:pPr>
            <a:r>
              <a:rPr lang="en-US" altLang="ko-KR" dirty="0"/>
              <a:t>True</a:t>
            </a:r>
          </a:p>
          <a:p>
            <a:pPr marL="411480" lvl="1" indent="0" fontAlgn="base">
              <a:buNone/>
            </a:pPr>
            <a:r>
              <a:rPr lang="en-US" altLang="ko-KR" dirty="0"/>
              <a:t>&gt;&gt;&gt; True and True</a:t>
            </a:r>
          </a:p>
          <a:p>
            <a:pPr marL="411480" lvl="1" indent="0" fontAlgn="base">
              <a:buNone/>
            </a:pPr>
            <a:r>
              <a:rPr lang="en-US" altLang="ko-KR" dirty="0"/>
              <a:t>True</a:t>
            </a:r>
          </a:p>
          <a:p>
            <a:pPr marL="411480" lvl="1" indent="0" fontAlgn="base">
              <a:buNone/>
            </a:pPr>
            <a:r>
              <a:rPr lang="en-US" altLang="ko-KR" dirty="0"/>
              <a:t>&gt;&gt;&gt; True and False</a:t>
            </a:r>
          </a:p>
          <a:p>
            <a:pPr marL="411480" lvl="1" indent="0" fontAlgn="base">
              <a:buNone/>
            </a:pPr>
            <a:r>
              <a:rPr lang="en-US" altLang="ko-KR" dirty="0"/>
              <a:t>False</a:t>
            </a:r>
          </a:p>
          <a:p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251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CFB4C-69AB-4C80-863A-12B174732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표현하기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4E50FD-3092-4111-B9D6-AE07760D2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다음과 같은 </a:t>
            </a:r>
            <a:r>
              <a:rPr lang="ko-KR" altLang="en-US" dirty="0" err="1"/>
              <a:t>대상체를</a:t>
            </a:r>
            <a:r>
              <a:rPr lang="ko-KR" altLang="en-US" dirty="0"/>
              <a:t> </a:t>
            </a:r>
            <a:r>
              <a:rPr lang="ko-KR" altLang="en-US" dirty="0" err="1"/>
              <a:t>표현하시오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학생의 이름은 홍길동</a:t>
            </a:r>
            <a:r>
              <a:rPr lang="en-US" altLang="ko-KR" dirty="0"/>
              <a:t>, </a:t>
            </a:r>
            <a:r>
              <a:rPr lang="ko-KR" altLang="en-US" dirty="0"/>
              <a:t>전화번호는 </a:t>
            </a:r>
            <a:r>
              <a:rPr lang="en-US" altLang="ko-KR" dirty="0"/>
              <a:t>01012345678, </a:t>
            </a:r>
            <a:r>
              <a:rPr lang="ko-KR" altLang="en-US" dirty="0" err="1"/>
              <a:t>국어점수</a:t>
            </a:r>
            <a:r>
              <a:rPr lang="ko-KR" altLang="en-US" dirty="0"/>
              <a:t> </a:t>
            </a:r>
            <a:r>
              <a:rPr lang="en-US" altLang="ko-KR" dirty="0"/>
              <a:t>80, </a:t>
            </a:r>
            <a:r>
              <a:rPr lang="ko-KR" altLang="en-US" dirty="0"/>
              <a:t>영어점수 </a:t>
            </a:r>
            <a:r>
              <a:rPr lang="en-US" altLang="ko-KR" dirty="0"/>
              <a:t>85, </a:t>
            </a:r>
            <a:r>
              <a:rPr lang="ko-KR" altLang="en-US" dirty="0" err="1"/>
              <a:t>수학점수는</a:t>
            </a:r>
            <a:r>
              <a:rPr lang="ko-KR" altLang="en-US" dirty="0"/>
              <a:t> </a:t>
            </a:r>
            <a:r>
              <a:rPr lang="en-US" altLang="ko-KR" dirty="0"/>
              <a:t>90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442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0FE5-47AA-43D8-9F9B-940569E2E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40A2F3-F723-452E-8792-B998A0A43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데이터 타입 소개</a:t>
            </a:r>
            <a:endParaRPr lang="en-US" altLang="ko-KR" dirty="0"/>
          </a:p>
          <a:p>
            <a:r>
              <a:rPr lang="ko-KR" altLang="en-US" dirty="0" err="1"/>
              <a:t>변수명</a:t>
            </a:r>
            <a:endParaRPr lang="en-US" altLang="ko-KR" dirty="0"/>
          </a:p>
          <a:p>
            <a:r>
              <a:rPr lang="ko-KR" altLang="en-US" dirty="0"/>
              <a:t>숫자 데이터</a:t>
            </a:r>
            <a:endParaRPr lang="en-US" altLang="ko-KR" dirty="0"/>
          </a:p>
          <a:p>
            <a:r>
              <a:rPr lang="ko-KR" altLang="en-US" dirty="0"/>
              <a:t>문자열 데이터</a:t>
            </a:r>
            <a:endParaRPr lang="en-US" altLang="ko-KR" dirty="0"/>
          </a:p>
          <a:p>
            <a:r>
              <a:rPr lang="ko-KR" altLang="en-US" dirty="0"/>
              <a:t>불린 데이터</a:t>
            </a:r>
            <a:endParaRPr lang="en-US" altLang="ko-KR" dirty="0"/>
          </a:p>
          <a:p>
            <a:r>
              <a:rPr lang="ko-KR" altLang="en-US" dirty="0" err="1"/>
              <a:t>튜플</a:t>
            </a:r>
            <a:r>
              <a:rPr lang="ko-KR" altLang="en-US" dirty="0"/>
              <a:t> 데이터</a:t>
            </a:r>
            <a:endParaRPr lang="en-US" altLang="ko-KR" dirty="0"/>
          </a:p>
          <a:p>
            <a:r>
              <a:rPr lang="ko-KR" altLang="en-US" dirty="0"/>
              <a:t>리스트 데이터</a:t>
            </a:r>
            <a:endParaRPr lang="en-US" altLang="ko-KR" dirty="0"/>
          </a:p>
          <a:p>
            <a:r>
              <a:rPr lang="ko-KR" altLang="en-US" dirty="0"/>
              <a:t>사전 데이터</a:t>
            </a:r>
            <a:endParaRPr lang="en-US" altLang="ko-KR" dirty="0"/>
          </a:p>
          <a:p>
            <a:r>
              <a:rPr lang="ko-KR" altLang="en-US" dirty="0"/>
              <a:t>집합 데이터</a:t>
            </a:r>
            <a:endParaRPr lang="en-US" altLang="ko-KR" dirty="0"/>
          </a:p>
          <a:p>
            <a:r>
              <a:rPr lang="ko-KR" altLang="en-US" dirty="0"/>
              <a:t>데이터 표현 예제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69314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 타입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동일한 특성을 가진 데이터들의 집합</a:t>
            </a:r>
            <a:endParaRPr lang="en-US" altLang="ko-KR" dirty="0"/>
          </a:p>
          <a:p>
            <a:pPr lvl="1"/>
            <a:r>
              <a:rPr lang="ko-KR" altLang="en-US" dirty="0"/>
              <a:t>숫자</a:t>
            </a:r>
            <a:endParaRPr lang="en-US" altLang="ko-KR" dirty="0"/>
          </a:p>
          <a:p>
            <a:pPr lvl="2"/>
            <a:r>
              <a:rPr lang="ko-KR" altLang="en-US" dirty="0"/>
              <a:t>정수</a:t>
            </a:r>
            <a:endParaRPr lang="en-US" altLang="ko-KR" dirty="0"/>
          </a:p>
          <a:p>
            <a:pPr lvl="2"/>
            <a:r>
              <a:rPr lang="ko-KR" altLang="en-US" dirty="0"/>
              <a:t>실수</a:t>
            </a:r>
            <a:endParaRPr lang="en-US" altLang="ko-KR" dirty="0"/>
          </a:p>
          <a:p>
            <a:pPr lvl="2"/>
            <a:r>
              <a:rPr lang="ko-KR" altLang="en-US" dirty="0"/>
              <a:t>복소수</a:t>
            </a:r>
            <a:endParaRPr lang="en-US" altLang="ko-KR" dirty="0"/>
          </a:p>
          <a:p>
            <a:pPr lvl="1"/>
            <a:r>
              <a:rPr lang="ko-KR" altLang="en-US" dirty="0"/>
              <a:t>문자열</a:t>
            </a:r>
            <a:endParaRPr lang="en-US" altLang="ko-KR" dirty="0"/>
          </a:p>
          <a:p>
            <a:pPr lvl="1"/>
            <a:r>
              <a:rPr lang="ko-KR" altLang="en-US" dirty="0"/>
              <a:t>불린</a:t>
            </a:r>
            <a:endParaRPr lang="en-US" altLang="ko-KR" dirty="0"/>
          </a:p>
          <a:p>
            <a:pPr lvl="1"/>
            <a:r>
              <a:rPr lang="ko-KR" altLang="en-US" dirty="0" err="1"/>
              <a:t>튜플</a:t>
            </a:r>
            <a:endParaRPr lang="en-US" altLang="ko-KR" dirty="0"/>
          </a:p>
          <a:p>
            <a:pPr lvl="1"/>
            <a:r>
              <a:rPr lang="ko-KR" altLang="en-US" dirty="0"/>
              <a:t>리스트</a:t>
            </a:r>
            <a:endParaRPr lang="en-US" altLang="ko-KR" dirty="0"/>
          </a:p>
          <a:p>
            <a:pPr lvl="1"/>
            <a:r>
              <a:rPr lang="ko-KR" altLang="en-US" dirty="0"/>
              <a:t>사전</a:t>
            </a:r>
            <a:endParaRPr lang="en-US" altLang="ko-KR" dirty="0"/>
          </a:p>
          <a:p>
            <a:pPr lvl="1"/>
            <a:r>
              <a:rPr lang="ko-KR" altLang="en-US" dirty="0"/>
              <a:t>집합</a:t>
            </a:r>
            <a:endParaRPr lang="en-US" altLang="ko-KR" dirty="0"/>
          </a:p>
          <a:p>
            <a:r>
              <a:rPr lang="ko-KR" altLang="en-US" dirty="0" err="1"/>
              <a:t>파이썬은</a:t>
            </a:r>
            <a:r>
              <a:rPr lang="ko-KR" altLang="en-US" dirty="0"/>
              <a:t> 풍부한 데이터 타입을 제공한다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데이터의 타입을 알고 싶으면 </a:t>
            </a:r>
            <a:r>
              <a:rPr lang="en-US" altLang="ko-KR" dirty="0"/>
              <a:t>type </a:t>
            </a:r>
            <a:r>
              <a:rPr lang="ko-KR" altLang="en-US" dirty="0"/>
              <a:t>함수를 이용한다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type(</a:t>
            </a:r>
            <a:r>
              <a:rPr lang="ko-KR" altLang="en-US" dirty="0"/>
              <a:t>값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022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변수명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데이터의 식별을 위해 붙여 둔 </a:t>
            </a:r>
            <a:r>
              <a:rPr lang="ko-KR" altLang="en-US" dirty="0">
                <a:solidFill>
                  <a:srgbClr val="FF0000"/>
                </a:solidFill>
              </a:rPr>
              <a:t>이름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err="1">
                <a:solidFill>
                  <a:srgbClr val="FF0000"/>
                </a:solidFill>
              </a:rPr>
              <a:t>파이썬에서</a:t>
            </a:r>
            <a:r>
              <a:rPr lang="ko-KR" altLang="en-US" dirty="0">
                <a:solidFill>
                  <a:srgbClr val="FF0000"/>
                </a:solidFill>
              </a:rPr>
              <a:t> 데이터는 객체이다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err="1"/>
              <a:t>변수명</a:t>
            </a:r>
            <a:r>
              <a:rPr lang="ko-KR" altLang="en-US" dirty="0"/>
              <a:t> 생성 규칙</a:t>
            </a:r>
            <a:endParaRPr lang="en-US" altLang="ko-KR" dirty="0"/>
          </a:p>
          <a:p>
            <a:pPr lvl="1" fontAlgn="base" latinLnBrk="0"/>
            <a:r>
              <a:rPr lang="ko-KR" altLang="en-US" dirty="0"/>
              <a:t>첫째</a:t>
            </a:r>
            <a:r>
              <a:rPr lang="en-US" altLang="ko-KR" dirty="0"/>
              <a:t>: </a:t>
            </a:r>
            <a:r>
              <a:rPr lang="ko-KR" altLang="en-US" dirty="0" err="1"/>
              <a:t>식별자는</a:t>
            </a:r>
            <a:r>
              <a:rPr lang="ko-KR" altLang="en-US" dirty="0"/>
              <a:t> 문자나 밑줄</a:t>
            </a:r>
            <a:r>
              <a:rPr lang="en-US" altLang="ko-KR" dirty="0"/>
              <a:t>( _ )</a:t>
            </a:r>
            <a:r>
              <a:rPr lang="ko-KR" altLang="en-US" dirty="0"/>
              <a:t>로 시작한다</a:t>
            </a:r>
            <a:r>
              <a:rPr lang="en-US" altLang="ko-KR" dirty="0"/>
              <a:t>. (</a:t>
            </a:r>
            <a:r>
              <a:rPr lang="ko-KR" altLang="en-US" dirty="0"/>
              <a:t>대소문자를 구분하며</a:t>
            </a:r>
            <a:r>
              <a:rPr lang="en-US" altLang="ko-KR" dirty="0"/>
              <a:t>, </a:t>
            </a:r>
            <a:r>
              <a:rPr lang="ko-KR" altLang="en-US" dirty="0"/>
              <a:t>한글을 사용해도 된다</a:t>
            </a:r>
            <a:r>
              <a:rPr lang="en-US" altLang="ko-KR" dirty="0"/>
              <a:t>.)</a:t>
            </a:r>
            <a:endParaRPr lang="ko-KR" altLang="en-US" dirty="0"/>
          </a:p>
          <a:p>
            <a:pPr lvl="1" fontAlgn="base" latinLnBrk="0"/>
            <a:r>
              <a:rPr lang="ko-KR" altLang="en-US" dirty="0"/>
              <a:t>둘째</a:t>
            </a:r>
            <a:r>
              <a:rPr lang="en-US" altLang="ko-KR" dirty="0"/>
              <a:t>: </a:t>
            </a:r>
            <a:r>
              <a:rPr lang="ko-KR" altLang="en-US" dirty="0" err="1"/>
              <a:t>식별자는</a:t>
            </a:r>
            <a:r>
              <a:rPr lang="ko-KR" altLang="en-US" dirty="0"/>
              <a:t> 숫자로 시작해서는 안 된다</a:t>
            </a:r>
            <a:r>
              <a:rPr lang="en-US" altLang="ko-KR" dirty="0"/>
              <a:t>.</a:t>
            </a:r>
          </a:p>
          <a:p>
            <a:pPr lvl="1" fontAlgn="base" latinLnBrk="0"/>
            <a:r>
              <a:rPr lang="en-US" altLang="ko-KR" dirty="0"/>
              <a:t>_</a:t>
            </a:r>
            <a:r>
              <a:rPr lang="ko-KR" altLang="en-US" dirty="0"/>
              <a:t>이외의 특수문자는 허용되지 않는다</a:t>
            </a:r>
            <a:r>
              <a:rPr lang="en-US" altLang="ko-KR" dirty="0"/>
              <a:t>.</a:t>
            </a:r>
          </a:p>
          <a:p>
            <a:pPr lvl="1" fontAlgn="base" latinLnBrk="0"/>
            <a:endParaRPr lang="en-US" altLang="ko-KR" dirty="0"/>
          </a:p>
          <a:p>
            <a:pPr marL="0" indent="0" fontAlgn="base" latinLnBrk="0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num</a:t>
            </a:r>
            <a:r>
              <a:rPr lang="en-US" altLang="ko-KR" dirty="0"/>
              <a:t> = 10</a:t>
            </a:r>
          </a:p>
          <a:p>
            <a:pPr marL="0" indent="0" fontAlgn="base" latinLnBrk="0">
              <a:buNone/>
            </a:pPr>
            <a:r>
              <a:rPr lang="en-US" altLang="ko-KR" dirty="0"/>
              <a:t>&gt;&gt;&gt; </a:t>
            </a:r>
            <a:r>
              <a:rPr lang="ko-KR" altLang="en-US" dirty="0"/>
              <a:t>이름 </a:t>
            </a:r>
            <a:r>
              <a:rPr lang="en-US" altLang="ko-KR" dirty="0"/>
              <a:t>= “</a:t>
            </a:r>
            <a:r>
              <a:rPr lang="ko-KR" altLang="en-US" dirty="0"/>
              <a:t>홍길동</a:t>
            </a:r>
            <a:r>
              <a:rPr lang="en-US" altLang="ko-KR" dirty="0"/>
              <a:t>“</a:t>
            </a:r>
          </a:p>
          <a:p>
            <a:pPr marL="0" indent="0" fontAlgn="base" latinLnBrk="0">
              <a:buNone/>
            </a:pPr>
            <a:r>
              <a:rPr lang="en-US" altLang="ko-KR" dirty="0"/>
              <a:t>&gt;&gt;&gt; 1abc = 3 // ERROR</a:t>
            </a:r>
            <a:endParaRPr lang="ko-KR" altLang="en-US" dirty="0"/>
          </a:p>
          <a:p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809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FD77DC-CDAE-4C9A-83B2-BDD34DB91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숫자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03C9F7-ECC4-4F45-A82A-C64006098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정수</a:t>
            </a:r>
            <a:r>
              <a:rPr lang="en-US" altLang="ko-KR" dirty="0"/>
              <a:t>(int)</a:t>
            </a:r>
          </a:p>
          <a:p>
            <a:pPr lvl="1"/>
            <a:r>
              <a:rPr lang="ko-KR" altLang="en-US" dirty="0"/>
              <a:t>일상 생활에서 사용하는 정수의 표현이 가능</a:t>
            </a:r>
            <a:endParaRPr lang="en-US" altLang="ko-KR" dirty="0"/>
          </a:p>
          <a:p>
            <a:pPr lvl="1"/>
            <a:r>
              <a:rPr lang="ko-KR" altLang="en-US" dirty="0"/>
              <a:t>메모리가 허용하는 한 가능</a:t>
            </a:r>
            <a:endParaRPr lang="en-US" altLang="ko-KR" dirty="0"/>
          </a:p>
          <a:p>
            <a:pPr lvl="1"/>
            <a:r>
              <a:rPr lang="en-US" altLang="ko-KR" dirty="0"/>
              <a:t>12345678910330294433556452743545</a:t>
            </a:r>
          </a:p>
          <a:p>
            <a:r>
              <a:rPr lang="ko-KR" altLang="en-US" dirty="0"/>
              <a:t>실수</a:t>
            </a:r>
            <a:r>
              <a:rPr lang="en-US" altLang="ko-KR" dirty="0"/>
              <a:t>(float)</a:t>
            </a:r>
          </a:p>
          <a:p>
            <a:pPr lvl="1"/>
            <a:r>
              <a:rPr lang="ko-KR" altLang="en-US" dirty="0"/>
              <a:t>소수점을 포함하는 숫자 데이터</a:t>
            </a:r>
            <a:endParaRPr lang="en-US" altLang="ko-KR" dirty="0"/>
          </a:p>
          <a:p>
            <a:pPr lvl="1"/>
            <a:r>
              <a:rPr lang="en-US" altLang="ko-KR" dirty="0"/>
              <a:t>3.14</a:t>
            </a:r>
          </a:p>
          <a:p>
            <a:r>
              <a:rPr lang="ko-KR" altLang="en-US" dirty="0"/>
              <a:t>복소수</a:t>
            </a:r>
            <a:r>
              <a:rPr lang="en-US" altLang="ko-KR" dirty="0"/>
              <a:t>(complex)</a:t>
            </a:r>
          </a:p>
          <a:p>
            <a:pPr lvl="1"/>
            <a:r>
              <a:rPr lang="ko-KR" altLang="en-US" dirty="0"/>
              <a:t>복소수는 실수부와 허수부로 이루어진 수</a:t>
            </a:r>
            <a:r>
              <a:rPr lang="en-US" altLang="ko-KR" dirty="0"/>
              <a:t>, </a:t>
            </a:r>
            <a:r>
              <a:rPr lang="ko-KR" altLang="en-US" dirty="0"/>
              <a:t>공학적 연산에서 많이 이용된다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파이썬에서는</a:t>
            </a:r>
            <a:r>
              <a:rPr lang="ko-KR" altLang="en-US" dirty="0"/>
              <a:t> 허수부를 표현할 때 “</a:t>
            </a:r>
            <a:r>
              <a:rPr lang="en-US" altLang="ko-KR" dirty="0" err="1"/>
              <a:t>i</a:t>
            </a:r>
            <a:r>
              <a:rPr lang="en-US" altLang="ko-KR" dirty="0"/>
              <a:t>”</a:t>
            </a:r>
            <a:r>
              <a:rPr lang="ko-KR" altLang="en-US" dirty="0"/>
              <a:t>를 사용하지 않고 “</a:t>
            </a:r>
            <a:r>
              <a:rPr lang="en-US" altLang="ko-KR" dirty="0"/>
              <a:t>j”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3 + 4j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677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문자열</a:t>
            </a:r>
            <a:r>
              <a:rPr lang="en-US" altLang="ko-KR" dirty="0"/>
              <a:t>(str) </a:t>
            </a:r>
            <a:r>
              <a:rPr lang="ko-KR" altLang="en-US" dirty="0"/>
              <a:t>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파이썬에서는</a:t>
            </a:r>
            <a:r>
              <a:rPr lang="ko-KR" altLang="en-US" dirty="0"/>
              <a:t> 인용부호로 문자들을 감싸서 문자열을 표현한다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411480" lvl="1" indent="0" fontAlgn="base">
              <a:buNone/>
            </a:pPr>
            <a:r>
              <a:rPr lang="en-US" altLang="ko-KR" dirty="0"/>
              <a:t>&gt;&gt;&gt; “Hello World”</a:t>
            </a:r>
            <a:endParaRPr lang="ko-KR" altLang="en-US" dirty="0"/>
          </a:p>
          <a:p>
            <a:pPr marL="411480" lvl="1" indent="0" fontAlgn="base">
              <a:buNone/>
            </a:pPr>
            <a:r>
              <a:rPr lang="en-US" altLang="ko-KR" dirty="0"/>
              <a:t>‘Hello World’</a:t>
            </a:r>
            <a:endParaRPr lang="ko-KR" altLang="en-US" dirty="0"/>
          </a:p>
          <a:p>
            <a:pPr marL="411480" lvl="1" indent="0" fontAlgn="base">
              <a:buNone/>
            </a:pPr>
            <a:r>
              <a:rPr lang="en-US" altLang="ko-KR" dirty="0"/>
              <a:t>&gt;&gt;&gt; “</a:t>
            </a:r>
            <a:r>
              <a:rPr lang="ko-KR" altLang="en-US" dirty="0"/>
              <a:t>안녕 </a:t>
            </a:r>
            <a:r>
              <a:rPr lang="ko-KR" altLang="en-US" dirty="0" err="1"/>
              <a:t>파이썬</a:t>
            </a:r>
            <a:r>
              <a:rPr lang="en-US" altLang="ko-KR" dirty="0"/>
              <a:t>!”</a:t>
            </a:r>
            <a:endParaRPr lang="ko-KR" altLang="en-US" dirty="0"/>
          </a:p>
          <a:p>
            <a:pPr marL="411480" lvl="1" indent="0" fontAlgn="base">
              <a:buNone/>
            </a:pPr>
            <a:r>
              <a:rPr lang="en-US" altLang="ko-KR" dirty="0"/>
              <a:t>‘</a:t>
            </a:r>
            <a:r>
              <a:rPr lang="ko-KR" altLang="en-US" dirty="0"/>
              <a:t>안녕 </a:t>
            </a:r>
            <a:r>
              <a:rPr lang="ko-KR" altLang="en-US" dirty="0" err="1"/>
              <a:t>파이썬</a:t>
            </a:r>
            <a:r>
              <a:rPr lang="en-US" altLang="ko-KR" dirty="0"/>
              <a:t>!’</a:t>
            </a:r>
            <a:endParaRPr lang="ko-KR" altLang="en-US" dirty="0"/>
          </a:p>
          <a:p>
            <a:pPr marL="411480" lvl="1" indent="0" fontAlgn="base">
              <a:buNone/>
            </a:pPr>
            <a:r>
              <a:rPr lang="en-US" altLang="ko-KR" dirty="0"/>
              <a:t>&gt;&gt;&gt; “3.14”</a:t>
            </a:r>
            <a:endParaRPr lang="ko-KR" altLang="en-US" dirty="0"/>
          </a:p>
          <a:p>
            <a:pPr marL="411480" lvl="1" indent="0" fontAlgn="base">
              <a:buNone/>
            </a:pPr>
            <a:r>
              <a:rPr lang="en-US" altLang="ko-KR" dirty="0"/>
              <a:t>‘3.14’</a:t>
            </a:r>
            <a:endParaRPr lang="ko-KR" altLang="en-US" dirty="0"/>
          </a:p>
          <a:p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01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문자열</a:t>
            </a:r>
            <a:r>
              <a:rPr lang="en-US" altLang="ko-KR" dirty="0"/>
              <a:t>(str) </a:t>
            </a:r>
            <a:r>
              <a:rPr lang="ko-KR" altLang="en-US" dirty="0"/>
              <a:t>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문자열 내에 인용부호 포함시키기</a:t>
            </a:r>
          </a:p>
          <a:p>
            <a:pPr lvl="1" fontAlgn="base"/>
            <a:r>
              <a:rPr lang="ko-KR" altLang="en-US" dirty="0"/>
              <a:t>만약 단일 인용부호가 포함된 문자열의 경우는 이중 인용부호</a:t>
            </a:r>
            <a:r>
              <a:rPr lang="en-US" altLang="ko-KR" dirty="0"/>
              <a:t>(“)</a:t>
            </a:r>
            <a:r>
              <a:rPr lang="ko-KR" altLang="en-US" dirty="0"/>
              <a:t>로 감싼다</a:t>
            </a:r>
            <a:r>
              <a:rPr lang="en-US" altLang="ko-KR" dirty="0"/>
              <a:t>.</a:t>
            </a:r>
          </a:p>
          <a:p>
            <a:pPr lvl="1" fontAlgn="base"/>
            <a:r>
              <a:rPr lang="ko-KR" altLang="en-US" dirty="0"/>
              <a:t>만약 이중 인용부호가 포함된 문자열의 경우는 단일 인용부호</a:t>
            </a:r>
            <a:r>
              <a:rPr lang="en-US" altLang="ko-KR" dirty="0"/>
              <a:t>(‘)</a:t>
            </a:r>
            <a:r>
              <a:rPr lang="ko-KR" altLang="en-US" dirty="0"/>
              <a:t>로 감싼다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base"/>
            <a:endParaRPr lang="en-US" altLang="ko-KR" dirty="0"/>
          </a:p>
          <a:p>
            <a:pPr marL="411480" lvl="1" indent="0" fontAlgn="base">
              <a:buNone/>
            </a:pPr>
            <a:r>
              <a:rPr lang="en-US" altLang="ko-KR" dirty="0"/>
              <a:t>&gt;&gt;&gt; ‘He shouted “Help me!”’</a:t>
            </a:r>
          </a:p>
          <a:p>
            <a:pPr marL="411480" lvl="1" indent="0" fontAlgn="base">
              <a:buNone/>
            </a:pPr>
            <a:r>
              <a:rPr lang="en-US" altLang="ko-KR" dirty="0"/>
              <a:t>‘He shouted “Help me!”’</a:t>
            </a:r>
          </a:p>
          <a:p>
            <a:pPr marL="411480" lvl="1" indent="0" fontAlgn="base">
              <a:buNone/>
            </a:pPr>
            <a:r>
              <a:rPr lang="en-US" altLang="ko-KR" dirty="0"/>
              <a:t>&gt;&gt;&gt; “He doesn’t like it.”</a:t>
            </a:r>
          </a:p>
          <a:p>
            <a:pPr marL="411480" lvl="1" indent="0" fontAlgn="base">
              <a:buNone/>
            </a:pPr>
            <a:r>
              <a:rPr lang="en-US" altLang="ko-KR" dirty="0"/>
              <a:t>“He doesn’t like it.”</a:t>
            </a:r>
          </a:p>
          <a:p>
            <a:pPr fontAlgn="base"/>
            <a:endParaRPr lang="ko-KR" altLang="en-US" dirty="0"/>
          </a:p>
          <a:p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161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문자열</a:t>
            </a:r>
            <a:r>
              <a:rPr lang="en-US" altLang="ko-KR" dirty="0"/>
              <a:t>(str) </a:t>
            </a:r>
            <a:r>
              <a:rPr lang="ko-KR" altLang="en-US" dirty="0"/>
              <a:t>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0584" lvl="1" indent="-256032">
              <a:buClr>
                <a:schemeClr val="accent3"/>
              </a:buClr>
              <a:buFont typeface="Georgia"/>
              <a:buChar char="•"/>
            </a:pPr>
            <a:r>
              <a:rPr lang="ko-KR" altLang="en-US" sz="2800" dirty="0"/>
              <a:t>여러 줄의 문자열 표현하기</a:t>
            </a:r>
          </a:p>
          <a:p>
            <a:pPr marL="411480" lvl="1" indent="0">
              <a:buNone/>
            </a:pPr>
            <a:r>
              <a:rPr lang="ko-KR" altLang="en-US" dirty="0"/>
              <a:t>단일 인용부호</a:t>
            </a:r>
            <a:r>
              <a:rPr lang="en-US" altLang="ko-KR" dirty="0"/>
              <a:t>(‘)</a:t>
            </a:r>
            <a:r>
              <a:rPr lang="ko-KR" altLang="en-US" dirty="0"/>
              <a:t>나 다중 인용부호</a:t>
            </a:r>
            <a:r>
              <a:rPr lang="en-US" altLang="ko-KR" dirty="0"/>
              <a:t>(“) </a:t>
            </a:r>
            <a:r>
              <a:rPr lang="ko-KR" altLang="en-US" dirty="0"/>
              <a:t>세 개를 사용하여 감싸주면 </a:t>
            </a:r>
            <a:r>
              <a:rPr lang="ko-KR" altLang="en-US" dirty="0" err="1"/>
              <a:t>파이썬</a:t>
            </a:r>
            <a:r>
              <a:rPr lang="ko-KR" altLang="en-US" dirty="0"/>
              <a:t> 인터프리터는 이를 문자열로 인식한다</a:t>
            </a:r>
            <a:r>
              <a:rPr lang="en-US" altLang="ko-KR" dirty="0"/>
              <a:t>.</a:t>
            </a:r>
          </a:p>
          <a:p>
            <a:pPr marL="411480" lvl="1" indent="0">
              <a:buNone/>
            </a:pPr>
            <a:endParaRPr lang="en-US" altLang="ko-KR" dirty="0"/>
          </a:p>
          <a:p>
            <a:pPr marL="411480" lvl="1" indent="0" fontAlgn="base">
              <a:buNone/>
            </a:pPr>
            <a:r>
              <a:rPr lang="en-US" altLang="ko-KR" dirty="0"/>
              <a:t>&gt;&gt;&gt; “””Hello World</a:t>
            </a:r>
            <a:endParaRPr lang="ko-KR" altLang="en-US" dirty="0"/>
          </a:p>
          <a:p>
            <a:pPr marL="411480" lvl="1" indent="0" fontAlgn="base">
              <a:buNone/>
            </a:pPr>
            <a:r>
              <a:rPr lang="en-US" altLang="ko-KR" dirty="0"/>
              <a:t>... Hello Korea</a:t>
            </a:r>
            <a:endParaRPr lang="ko-KR" altLang="en-US" dirty="0"/>
          </a:p>
          <a:p>
            <a:pPr marL="411480" lvl="1" indent="0" fontAlgn="base">
              <a:buNone/>
            </a:pPr>
            <a:r>
              <a:rPr lang="en-US" altLang="ko-KR" dirty="0"/>
              <a:t>... </a:t>
            </a:r>
            <a:r>
              <a:rPr lang="ko-KR" altLang="en-US" dirty="0"/>
              <a:t>안녕 </a:t>
            </a:r>
            <a:r>
              <a:rPr lang="ko-KR" altLang="en-US" dirty="0" err="1"/>
              <a:t>파이썬</a:t>
            </a:r>
            <a:r>
              <a:rPr lang="en-US" altLang="ko-KR" dirty="0"/>
              <a:t>!”””</a:t>
            </a:r>
            <a:endParaRPr lang="ko-KR" altLang="en-US" dirty="0"/>
          </a:p>
          <a:p>
            <a:pPr marL="411480" lvl="1" indent="0" fontAlgn="base">
              <a:buNone/>
            </a:pPr>
            <a:r>
              <a:rPr lang="en-US" altLang="ko-KR" dirty="0"/>
              <a:t>‘Hello World\</a:t>
            </a:r>
            <a:r>
              <a:rPr lang="en-US" altLang="ko-KR" dirty="0" err="1"/>
              <a:t>nHello</a:t>
            </a:r>
            <a:r>
              <a:rPr lang="en-US" altLang="ko-KR" dirty="0"/>
              <a:t> Korea\n</a:t>
            </a:r>
            <a:r>
              <a:rPr lang="ko-KR" altLang="en-US" dirty="0"/>
              <a:t>안녕 </a:t>
            </a:r>
            <a:r>
              <a:rPr lang="ko-KR" altLang="en-US" dirty="0" err="1"/>
              <a:t>파이썬</a:t>
            </a:r>
            <a:r>
              <a:rPr lang="en-US" altLang="ko-KR" dirty="0"/>
              <a:t>!’</a:t>
            </a:r>
            <a:endParaRPr lang="ko-KR" altLang="en-US" dirty="0"/>
          </a:p>
          <a:p>
            <a:pPr marL="411480" lvl="1" indent="0" fontAlgn="base">
              <a:buNone/>
            </a:pPr>
            <a:r>
              <a:rPr lang="en-US" altLang="ko-KR" dirty="0"/>
              <a:t>&gt;&gt;&gt; ‘’’Hello World</a:t>
            </a:r>
            <a:endParaRPr lang="ko-KR" altLang="en-US" dirty="0"/>
          </a:p>
          <a:p>
            <a:pPr marL="411480" lvl="1" indent="0" fontAlgn="base">
              <a:buNone/>
            </a:pPr>
            <a:r>
              <a:rPr lang="en-US" altLang="ko-KR" dirty="0"/>
              <a:t>... Hello Korea</a:t>
            </a:r>
            <a:endParaRPr lang="ko-KR" altLang="en-US" dirty="0"/>
          </a:p>
          <a:p>
            <a:pPr marL="411480" lvl="1" indent="0" fontAlgn="base">
              <a:buNone/>
            </a:pPr>
            <a:r>
              <a:rPr lang="en-US" altLang="ko-KR" dirty="0"/>
              <a:t>... </a:t>
            </a:r>
            <a:r>
              <a:rPr lang="ko-KR" altLang="en-US" dirty="0"/>
              <a:t>안녕 </a:t>
            </a:r>
            <a:r>
              <a:rPr lang="ko-KR" altLang="en-US" dirty="0" err="1"/>
              <a:t>파이썬</a:t>
            </a:r>
            <a:r>
              <a:rPr lang="en-US" altLang="ko-KR" dirty="0"/>
              <a:t>!’’’</a:t>
            </a:r>
            <a:endParaRPr lang="ko-KR" altLang="en-US" dirty="0"/>
          </a:p>
          <a:p>
            <a:pPr marL="411480" lvl="1" indent="0" fontAlgn="base">
              <a:buNone/>
            </a:pPr>
            <a:r>
              <a:rPr lang="en-US" altLang="ko-KR" dirty="0"/>
              <a:t>‘Hello World\</a:t>
            </a:r>
            <a:r>
              <a:rPr lang="en-US" altLang="ko-KR" dirty="0" err="1"/>
              <a:t>nHello</a:t>
            </a:r>
            <a:r>
              <a:rPr lang="en-US" altLang="ko-KR" dirty="0"/>
              <a:t> Korea\n</a:t>
            </a:r>
            <a:r>
              <a:rPr lang="ko-KR" altLang="en-US" dirty="0"/>
              <a:t>안녕 </a:t>
            </a:r>
            <a:r>
              <a:rPr lang="ko-KR" altLang="en-US" dirty="0" err="1"/>
              <a:t>파이썬</a:t>
            </a:r>
            <a:r>
              <a:rPr lang="en-US" altLang="ko-KR" dirty="0"/>
              <a:t>’</a:t>
            </a:r>
            <a:endParaRPr lang="ko-KR" altLang="en-US" dirty="0"/>
          </a:p>
          <a:p>
            <a:pPr marL="411480" lvl="1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444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문자열</a:t>
            </a:r>
            <a:r>
              <a:rPr lang="en-US" altLang="ko-KR" dirty="0"/>
              <a:t>(str) </a:t>
            </a:r>
            <a:r>
              <a:rPr lang="ko-KR" altLang="en-US" dirty="0"/>
              <a:t>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772816"/>
            <a:ext cx="8229600" cy="1440160"/>
          </a:xfrm>
        </p:spPr>
        <p:txBody>
          <a:bodyPr>
            <a:normAutofit lnSpcReduction="10000"/>
          </a:bodyPr>
          <a:lstStyle/>
          <a:p>
            <a:pPr marL="0" indent="-448056"/>
            <a:r>
              <a:rPr lang="ko-KR" altLang="en-US" dirty="0"/>
              <a:t>문자열 내 이스케이프 문자 사용하기</a:t>
            </a:r>
          </a:p>
          <a:p>
            <a:pPr marL="411480" lvl="1" indent="0">
              <a:buNone/>
            </a:pPr>
            <a:r>
              <a:rPr lang="ko-KR" altLang="en-US" sz="2200" dirty="0"/>
              <a:t>이스케이프 문자는 역 </a:t>
            </a:r>
            <a:r>
              <a:rPr lang="ko-KR" altLang="en-US" sz="2200" dirty="0" err="1"/>
              <a:t>슬러시</a:t>
            </a:r>
            <a:r>
              <a:rPr lang="ko-KR" altLang="en-US" sz="2200" dirty="0"/>
              <a:t> 문자</a:t>
            </a:r>
            <a:r>
              <a:rPr lang="en-US" altLang="ko-KR" sz="2200" dirty="0"/>
              <a:t>(\)</a:t>
            </a:r>
            <a:r>
              <a:rPr lang="ko-KR" altLang="en-US" sz="2200" dirty="0"/>
              <a:t>를 이용해서 표현한 특수문자이다</a:t>
            </a:r>
            <a:r>
              <a:rPr lang="en-US" altLang="ko-KR" sz="2200" dirty="0"/>
              <a:t>. </a:t>
            </a:r>
            <a:r>
              <a:rPr lang="ko-KR" altLang="en-US" sz="2200" dirty="0"/>
              <a:t>이는 출력물을 보기 좋게 정렬하거나 그 외의 특별한 용도로 자주 이용된다</a:t>
            </a:r>
            <a:r>
              <a:rPr lang="en-US" altLang="ko-KR" sz="2200" dirty="0"/>
              <a:t>.</a:t>
            </a:r>
            <a:endParaRPr lang="ko-KR" altLang="en-US" sz="2200" dirty="0"/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335630"/>
              </p:ext>
            </p:extLst>
          </p:nvPr>
        </p:nvGraphicFramePr>
        <p:xfrm>
          <a:off x="2559595" y="3212976"/>
          <a:ext cx="5774779" cy="3393180"/>
        </p:xfrm>
        <a:graphic>
          <a:graphicData uri="http://schemas.openxmlformats.org/drawingml/2006/table">
            <a:tbl>
              <a:tblPr/>
              <a:tblGrid>
                <a:gridCol w="2517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7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76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이스케이프 문자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설명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76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\n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줄바꿈</a:t>
                      </a:r>
                      <a:r>
                        <a:rPr lang="en-US" altLang="ko-KR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개행</a:t>
                      </a:r>
                      <a:r>
                        <a:rPr lang="en-US" altLang="ko-KR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76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\v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수직 탭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76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\t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수평 탭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76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\r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캐리지 리턴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76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\f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폼피드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76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\a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비프음 </a:t>
                      </a:r>
                      <a:r>
                        <a:rPr lang="en-US" altLang="ko-KR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삑 소리</a:t>
                      </a:r>
                      <a:r>
                        <a:rPr lang="en-US" altLang="ko-KR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76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\b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백스페이스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76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\000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널문자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76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\\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“</a:t>
                      </a:r>
                      <a:r>
                        <a:rPr lang="en-US" altLang="ko-KR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\” </a:t>
                      </a: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문자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76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\’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단일 인용부호</a:t>
                      </a:r>
                      <a:r>
                        <a:rPr lang="en-US" altLang="ko-KR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(‘)</a:t>
                      </a: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276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\”</a:t>
                      </a:r>
                      <a:endParaRPr 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이중 인용부호</a:t>
                      </a:r>
                      <a:r>
                        <a:rPr lang="en-US" altLang="ko-KR" sz="10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(“)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910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4|122.7|56.7|30|31.8|25.4|19.1|21.9|13.2|188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108.2|12.7|59.2|32.1|10.4|9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9|45.5|35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|8.1|16.5|8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85.1|12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18.1|46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9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|30.4|8.1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524</Words>
  <Application>Microsoft Office PowerPoint</Application>
  <PresentationFormat>와이드스크린</PresentationFormat>
  <Paragraphs>121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임베디드시스템 4주차 [데이터 타입 1]</vt:lpstr>
      <vt:lpstr>수업 목표</vt:lpstr>
      <vt:lpstr>1. 데이터 타입 소개</vt:lpstr>
      <vt:lpstr>2. 변수명</vt:lpstr>
      <vt:lpstr>3. 숫자 데이터</vt:lpstr>
      <vt:lpstr>4. 문자열(str) 데이터</vt:lpstr>
      <vt:lpstr>4. 문자열(str) 데이터</vt:lpstr>
      <vt:lpstr>4. 문자열(str) 데이터</vt:lpstr>
      <vt:lpstr>4. 문자열(str) 데이터</vt:lpstr>
      <vt:lpstr>5. 불린(boolean) 타입</vt:lpstr>
      <vt:lpstr>데이터 표현하기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인문IT입문 1주차</dc:title>
  <dc:creator>Kang Namoh</dc:creator>
  <cp:lastModifiedBy>kaus</cp:lastModifiedBy>
  <cp:revision>98</cp:revision>
  <dcterms:created xsi:type="dcterms:W3CDTF">2020-03-12T00:34:35Z</dcterms:created>
  <dcterms:modified xsi:type="dcterms:W3CDTF">2022-09-24T09:36:25Z</dcterms:modified>
</cp:coreProperties>
</file>