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29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0970B-C1E1-08D7-B8B9-DEF9C9ED500F}" v="2" dt="2022-09-24T09:56:14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D7C0970B-C1E1-08D7-B8B9-DEF9C9ED500F}"/>
    <pc:docChg chg="modSld">
      <pc:chgData name="강남오" userId="S::209324@ms.kmu.ac.kr::a00b3978-0e9c-43f4-a757-7a2abcd99c03" providerId="AD" clId="Web-{D7C0970B-C1E1-08D7-B8B9-DEF9C9ED500F}" dt="2022-09-24T09:56:13.057" v="0" actId="20577"/>
      <pc:docMkLst>
        <pc:docMk/>
      </pc:docMkLst>
      <pc:sldChg chg="modSp">
        <pc:chgData name="강남오" userId="S::209324@ms.kmu.ac.kr::a00b3978-0e9c-43f4-a757-7a2abcd99c03" providerId="AD" clId="Web-{D7C0970B-C1E1-08D7-B8B9-DEF9C9ED500F}" dt="2022-09-24T09:56:13.05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7C0970B-C1E1-08D7-B8B9-DEF9C9ED500F}" dt="2022-09-24T09:56:13.057" v="0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ea typeface="맑은 고딕"/>
              </a:rPr>
              <a:t>임베디드시스템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4주차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ko-KR" altLang="en-US" dirty="0">
                <a:ea typeface="맑은 고딕"/>
              </a:rPr>
              <a:t>데이터 타입 </a:t>
            </a:r>
            <a:r>
              <a:rPr lang="en-US" altLang="ko-KR" dirty="0">
                <a:ea typeface="맑은 고딕"/>
              </a:rPr>
              <a:t>2]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사전</a:t>
            </a:r>
            <a:r>
              <a:rPr lang="en-US" altLang="ko-KR" dirty="0"/>
              <a:t>(</a:t>
            </a:r>
            <a:r>
              <a:rPr lang="en-US" altLang="ko-KR" dirty="0" err="1"/>
              <a:t>dict</a:t>
            </a:r>
            <a:r>
              <a:rPr lang="en-US" altLang="ko-KR" dirty="0"/>
              <a:t>) </a:t>
            </a:r>
            <a:r>
              <a:rPr lang="ko-KR" altLang="en-US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사전 타입은 키</a:t>
            </a:r>
            <a:r>
              <a:rPr lang="en-US" altLang="ko-KR" dirty="0"/>
              <a:t>-</a:t>
            </a:r>
            <a:r>
              <a:rPr lang="ko-KR" altLang="en-US" dirty="0"/>
              <a:t>값의 쌍으로 된 집합이다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사전 타입의 경우 키에 의해 데이터 값에 접근할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사전 타입 데이터의 생성은 키</a:t>
            </a:r>
            <a:r>
              <a:rPr lang="en-US" altLang="ko-KR" dirty="0"/>
              <a:t>-</a:t>
            </a:r>
            <a:r>
              <a:rPr lang="ko-KR" altLang="en-US" dirty="0"/>
              <a:t>값의 쌍을 중괄호</a:t>
            </a:r>
            <a:r>
              <a:rPr lang="en-US" altLang="ko-KR" dirty="0"/>
              <a:t>({ })</a:t>
            </a:r>
            <a:r>
              <a:rPr lang="ko-KR" altLang="en-US" dirty="0"/>
              <a:t>로 묶어주면 된다</a:t>
            </a:r>
            <a:r>
              <a:rPr lang="en-US" altLang="ko-KR" dirty="0"/>
              <a:t>. </a:t>
            </a:r>
          </a:p>
          <a:p>
            <a:pPr fontAlgn="base"/>
            <a:endParaRPr lang="ko-KR" altLang="en-US" dirty="0"/>
          </a:p>
          <a:p>
            <a:pPr marL="704088" lvl="2" indent="0">
              <a:buNone/>
            </a:pPr>
            <a:r>
              <a:rPr lang="en-US" altLang="ko-KR" b="1" dirty="0"/>
              <a:t>{</a:t>
            </a:r>
            <a:r>
              <a:rPr lang="ko-KR" altLang="en-US" b="1" dirty="0"/>
              <a:t>키</a:t>
            </a:r>
            <a:r>
              <a:rPr lang="en-US" altLang="ko-KR" b="1" dirty="0"/>
              <a:t>: </a:t>
            </a:r>
            <a:r>
              <a:rPr lang="ko-KR" altLang="en-US" b="1" dirty="0"/>
              <a:t>값</a:t>
            </a:r>
            <a:r>
              <a:rPr lang="en-US" altLang="ko-KR" b="1" dirty="0"/>
              <a:t>, . . . }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98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base">
              <a:buNone/>
            </a:pPr>
            <a:r>
              <a:rPr lang="en-US" altLang="ko-KR" sz="1600" dirty="0"/>
              <a:t>&gt;&gt;&gt; d = {1: “Hello World”, “</a:t>
            </a:r>
            <a:r>
              <a:rPr lang="ko-KR" altLang="en-US" sz="1600" dirty="0"/>
              <a:t>인사</a:t>
            </a:r>
            <a:r>
              <a:rPr lang="en-US" altLang="ko-KR" sz="1600" dirty="0"/>
              <a:t>”:”</a:t>
            </a:r>
            <a:r>
              <a:rPr lang="ko-KR" altLang="en-US" sz="1600" dirty="0"/>
              <a:t>안녕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!”, “pi”:3.14}</a:t>
            </a:r>
          </a:p>
          <a:p>
            <a:pPr marL="109728" indent="0" fontAlgn="base">
              <a:buNone/>
            </a:pPr>
            <a:r>
              <a:rPr lang="en-US" altLang="ko-KR" sz="1600" dirty="0"/>
              <a:t>&gt;&gt;&gt; d</a:t>
            </a:r>
          </a:p>
          <a:p>
            <a:pPr marL="109728" indent="0" fontAlgn="base">
              <a:buNone/>
            </a:pPr>
            <a:r>
              <a:rPr lang="en-US" altLang="ko-KR" sz="1600" dirty="0"/>
              <a:t>{1: ‘Hello World’, ‘pi’: 3.14, ‘</a:t>
            </a:r>
            <a:r>
              <a:rPr lang="ko-KR" altLang="en-US" sz="1600" dirty="0"/>
              <a:t>인사’</a:t>
            </a:r>
            <a:r>
              <a:rPr lang="en-US" altLang="ko-KR" sz="1600" dirty="0"/>
              <a:t>: ‘</a:t>
            </a:r>
            <a:r>
              <a:rPr lang="ko-KR" altLang="en-US" sz="1600" dirty="0"/>
              <a:t>안녕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!’}</a:t>
            </a:r>
            <a:endParaRPr lang="ko-KR" altLang="en-US" sz="1600" dirty="0"/>
          </a:p>
          <a:p>
            <a:pPr marL="109728" indent="0" fontAlgn="base">
              <a:buNone/>
            </a:pPr>
            <a:r>
              <a:rPr lang="en-US" altLang="ko-KR" sz="1600" dirty="0"/>
              <a:t>&gt;&gt;&gt; d[1]</a:t>
            </a:r>
          </a:p>
          <a:p>
            <a:pPr marL="109728" indent="0" fontAlgn="base">
              <a:buNone/>
            </a:pPr>
            <a:r>
              <a:rPr lang="en-US" altLang="ko-KR" sz="1600" dirty="0"/>
              <a:t>‘Hello World’</a:t>
            </a:r>
          </a:p>
          <a:p>
            <a:pPr marL="109728" indent="0" fontAlgn="base">
              <a:buNone/>
            </a:pPr>
            <a:r>
              <a:rPr lang="en-US" altLang="ko-KR" sz="1600" dirty="0"/>
              <a:t>&gt;&gt;&gt; d[‘</a:t>
            </a:r>
            <a:r>
              <a:rPr lang="ko-KR" altLang="en-US" sz="1600" dirty="0"/>
              <a:t>인사</a:t>
            </a:r>
            <a:r>
              <a:rPr lang="en-US" altLang="ko-KR" sz="1600" dirty="0"/>
              <a:t>’]</a:t>
            </a:r>
            <a:endParaRPr lang="ko-KR" altLang="en-US" sz="1600" dirty="0"/>
          </a:p>
          <a:p>
            <a:pPr marL="109728" indent="0" fontAlgn="base">
              <a:buNone/>
            </a:pPr>
            <a:r>
              <a:rPr lang="en-US" altLang="ko-KR" sz="1600" dirty="0"/>
              <a:t>‘</a:t>
            </a:r>
            <a:r>
              <a:rPr lang="ko-KR" altLang="en-US" sz="1600" dirty="0"/>
              <a:t>안녕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!’</a:t>
            </a:r>
            <a:endParaRPr lang="ko-KR" altLang="en-US" sz="1600" dirty="0"/>
          </a:p>
          <a:p>
            <a:pPr marL="109728" indent="0" fontAlgn="base">
              <a:buNone/>
            </a:pPr>
            <a:r>
              <a:rPr lang="en-US" altLang="ko-KR" sz="1600" dirty="0"/>
              <a:t>&gt;&gt;&gt; d[‘pi’]</a:t>
            </a:r>
          </a:p>
          <a:p>
            <a:pPr marL="109728" indent="0" fontAlgn="base">
              <a:buNone/>
            </a:pPr>
            <a:r>
              <a:rPr lang="en-US" altLang="ko-KR" sz="1600" dirty="0"/>
              <a:t>3.14</a:t>
            </a:r>
          </a:p>
          <a:p>
            <a:pPr fontAlgn="base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83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CFB4C-69AB-4C80-863A-12B17473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E50FD-3092-4111-B9D6-AE07760D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</a:t>
            </a:r>
            <a:r>
              <a:rPr lang="ko-KR" altLang="en-US" dirty="0" err="1"/>
              <a:t>대상체를</a:t>
            </a:r>
            <a:r>
              <a:rPr lang="ko-KR" altLang="en-US" dirty="0"/>
              <a:t> </a:t>
            </a:r>
            <a:r>
              <a:rPr lang="ko-KR" altLang="en-US" dirty="0" err="1"/>
              <a:t>표현하시오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학생의 이름은 홍길동</a:t>
            </a:r>
            <a:r>
              <a:rPr lang="en-US" altLang="ko-KR" dirty="0"/>
              <a:t>, </a:t>
            </a:r>
            <a:r>
              <a:rPr lang="ko-KR" altLang="en-US" dirty="0"/>
              <a:t>전화번호는 </a:t>
            </a:r>
            <a:r>
              <a:rPr lang="en-US" altLang="ko-KR" dirty="0"/>
              <a:t>01012345678, </a:t>
            </a:r>
            <a:r>
              <a:rPr lang="ko-KR" altLang="en-US" dirty="0" err="1"/>
              <a:t>국어점수</a:t>
            </a:r>
            <a:r>
              <a:rPr lang="ko-KR" altLang="en-US" dirty="0"/>
              <a:t> </a:t>
            </a:r>
            <a:r>
              <a:rPr lang="en-US" altLang="ko-KR" dirty="0"/>
              <a:t>80, </a:t>
            </a:r>
            <a:r>
              <a:rPr lang="ko-KR" altLang="en-US" dirty="0"/>
              <a:t>영어점수 </a:t>
            </a:r>
            <a:r>
              <a:rPr lang="en-US" altLang="ko-KR" dirty="0"/>
              <a:t>85, </a:t>
            </a:r>
            <a:r>
              <a:rPr lang="ko-KR" altLang="en-US" dirty="0" err="1"/>
              <a:t>수학점수는</a:t>
            </a:r>
            <a:r>
              <a:rPr lang="ko-KR" altLang="en-US" dirty="0"/>
              <a:t> </a:t>
            </a:r>
            <a:r>
              <a:rPr lang="en-US" altLang="ko-KR" dirty="0"/>
              <a:t>90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4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 데이터</a:t>
            </a:r>
            <a:endParaRPr lang="en-US" altLang="ko-KR" dirty="0"/>
          </a:p>
          <a:p>
            <a:r>
              <a:rPr lang="ko-KR" altLang="en-US" dirty="0" err="1"/>
              <a:t>튜플</a:t>
            </a:r>
            <a:r>
              <a:rPr lang="ko-KR" altLang="en-US" dirty="0"/>
              <a:t> 데이터</a:t>
            </a:r>
            <a:endParaRPr lang="en-US" altLang="ko-KR" dirty="0"/>
          </a:p>
          <a:p>
            <a:r>
              <a:rPr lang="ko-KR" altLang="en-US" dirty="0"/>
              <a:t>사전 데이터</a:t>
            </a:r>
            <a:endParaRPr lang="en-US" altLang="ko-KR" dirty="0"/>
          </a:p>
          <a:p>
            <a:r>
              <a:rPr lang="ko-KR" altLang="en-US" dirty="0"/>
              <a:t>데이터 표현 예제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리스트</a:t>
            </a:r>
            <a:r>
              <a:rPr lang="en-US" altLang="ko-KR" dirty="0"/>
              <a:t>(list) </a:t>
            </a:r>
            <a:r>
              <a:rPr lang="ko-KR" altLang="en-US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 타입은 다양한 데이터 타입들을 주어진 순서에 따라 저장할 수 있는 데이터 타입이다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리스트 데이터를 만드는 방법은 </a:t>
            </a:r>
            <a:r>
              <a:rPr lang="ko-KR" altLang="en-US" dirty="0" err="1"/>
              <a:t>꺽쇠</a:t>
            </a:r>
            <a:r>
              <a:rPr lang="ko-KR" altLang="en-US" dirty="0"/>
              <a:t> 괄호</a:t>
            </a:r>
            <a:r>
              <a:rPr lang="en-US" altLang="ko-KR" dirty="0"/>
              <a:t>([ ]) </a:t>
            </a:r>
            <a:r>
              <a:rPr lang="ko-KR" altLang="en-US" dirty="0"/>
              <a:t>안에 데이터들을 넣어 주면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411480" lvl="1" indent="0" fontAlgn="base">
              <a:buNone/>
            </a:pPr>
            <a:r>
              <a:rPr lang="en-US" altLang="ko-KR" sz="2100" dirty="0"/>
              <a:t>&gt;&gt;&gt; [1, 2, 3.14, True, “Hello World”, “</a:t>
            </a:r>
            <a:r>
              <a:rPr lang="ko-KR" altLang="en-US" sz="2100" dirty="0"/>
              <a:t>안녕 </a:t>
            </a:r>
            <a:r>
              <a:rPr lang="ko-KR" altLang="en-US" sz="2100" dirty="0" err="1"/>
              <a:t>파이썬</a:t>
            </a:r>
            <a:r>
              <a:rPr lang="en-US" altLang="ko-KR" sz="2100" dirty="0"/>
              <a:t>!”]</a:t>
            </a:r>
            <a:endParaRPr lang="ko-KR" altLang="en-US" sz="2100" dirty="0"/>
          </a:p>
          <a:p>
            <a:pPr marL="411480" lvl="1" indent="0" fontAlgn="base">
              <a:buNone/>
            </a:pPr>
            <a:r>
              <a:rPr lang="en-US" altLang="ko-KR" sz="2100" dirty="0"/>
              <a:t>[1, 2, 3.14, True, ‘Hello World’, ‘</a:t>
            </a:r>
            <a:r>
              <a:rPr lang="ko-KR" altLang="en-US" sz="2100" dirty="0"/>
              <a:t>안녕 </a:t>
            </a:r>
            <a:r>
              <a:rPr lang="ko-KR" altLang="en-US" sz="2100" dirty="0" err="1"/>
              <a:t>파이썬</a:t>
            </a:r>
            <a:r>
              <a:rPr lang="en-US" altLang="ko-KR" sz="2100" dirty="0"/>
              <a:t>!’]</a:t>
            </a:r>
            <a:endParaRPr lang="ko-KR" altLang="en-US" sz="2100" dirty="0"/>
          </a:p>
          <a:p>
            <a:pPr marL="411480" lvl="1" indent="0" fontAlgn="base">
              <a:buNone/>
            </a:pPr>
            <a:r>
              <a:rPr lang="en-US" altLang="ko-KR" sz="2100" dirty="0"/>
              <a:t>&gt;&gt;&gt; [1, 2, [1, 2], [“Hello World”, True]]</a:t>
            </a:r>
          </a:p>
          <a:p>
            <a:pPr marL="411480" lvl="1" indent="0" fontAlgn="base">
              <a:buNone/>
            </a:pPr>
            <a:r>
              <a:rPr lang="en-US" altLang="ko-KR" sz="2100" dirty="0"/>
              <a:t>[1, 2, [1, 2], [“Hello World”, True]]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8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23875"/>
            <a:ext cx="10896600" cy="565308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리스트 타입은 순서화된 데이터 타입으로써 </a:t>
            </a:r>
            <a:r>
              <a:rPr lang="en-US" altLang="ko-KR" dirty="0"/>
              <a:t>0</a:t>
            </a:r>
            <a:r>
              <a:rPr lang="ko-KR" altLang="en-US" dirty="0"/>
              <a:t>으로부터 시작하는 인덱스 값으로 각 요소들을 지목할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sz="2000" dirty="0"/>
              <a:t>&gt;&gt;&gt; [1, 2, 3.14, True, “Hello World”, “</a:t>
            </a:r>
            <a:r>
              <a:rPr lang="ko-KR" altLang="en-US" sz="2000" dirty="0"/>
              <a:t>안녕 </a:t>
            </a:r>
            <a:r>
              <a:rPr lang="ko-KR" altLang="en-US" sz="2000" dirty="0" err="1"/>
              <a:t>파이썬</a:t>
            </a:r>
            <a:r>
              <a:rPr lang="en-US" altLang="ko-KR" sz="2000" dirty="0"/>
              <a:t>!”][0]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1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&gt;&gt;&gt; [1, 2, 3.14, True, “Hello World”, “</a:t>
            </a:r>
            <a:r>
              <a:rPr lang="ko-KR" altLang="en-US" sz="2000" dirty="0"/>
              <a:t>안녕 </a:t>
            </a:r>
            <a:r>
              <a:rPr lang="ko-KR" altLang="en-US" sz="2000" dirty="0" err="1"/>
              <a:t>파이썬</a:t>
            </a:r>
            <a:r>
              <a:rPr lang="en-US" altLang="ko-KR" sz="2000" dirty="0"/>
              <a:t>!”][3]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True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&gt;&gt;&gt; [1, 2, 3.14, True, "Hello World", “</a:t>
            </a:r>
            <a:r>
              <a:rPr lang="ko-KR" altLang="en-US" sz="2000" dirty="0"/>
              <a:t>안녕 </a:t>
            </a:r>
            <a:r>
              <a:rPr lang="ko-KR" altLang="en-US" sz="2000" dirty="0" err="1"/>
              <a:t>파이썬</a:t>
            </a:r>
            <a:r>
              <a:rPr lang="en-US" altLang="ko-KR" sz="2000" dirty="0"/>
              <a:t>!”][5]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‘</a:t>
            </a:r>
            <a:r>
              <a:rPr lang="ko-KR" altLang="en-US" sz="2000" dirty="0"/>
              <a:t>안녕 </a:t>
            </a:r>
            <a:r>
              <a:rPr lang="ko-KR" altLang="en-US" sz="2000" dirty="0" err="1"/>
              <a:t>파이썬</a:t>
            </a:r>
            <a:r>
              <a:rPr lang="en-US" altLang="ko-KR" sz="2000" dirty="0"/>
              <a:t>!’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([1, 2, 3.14, True, “Hello World”, “</a:t>
            </a:r>
            <a:r>
              <a:rPr lang="ko-KR" altLang="en-US" sz="2000" dirty="0"/>
              <a:t>안녕 </a:t>
            </a:r>
            <a:r>
              <a:rPr lang="ko-KR" altLang="en-US" sz="2000" dirty="0" err="1"/>
              <a:t>파이썬</a:t>
            </a:r>
            <a:r>
              <a:rPr lang="en-US" altLang="ko-KR" sz="2000" dirty="0"/>
              <a:t>”])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6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([1, 3, 5])</a:t>
            </a:r>
            <a:endParaRPr lang="ko-KR" altLang="en-US" sz="2000" dirty="0"/>
          </a:p>
          <a:p>
            <a:pPr marL="411480" lvl="1" indent="0" fontAlgn="base">
              <a:buNone/>
            </a:pPr>
            <a:r>
              <a:rPr lang="en-US" altLang="ko-KR" sz="2000" dirty="0"/>
              <a:t>3</a:t>
            </a:r>
            <a:endParaRPr lang="ko-KR" altLang="en-US" sz="2000" dirty="0"/>
          </a:p>
          <a:p>
            <a:endParaRPr lang="en-US" altLang="ko-KR" dirty="0"/>
          </a:p>
          <a:p>
            <a:r>
              <a:rPr lang="ko-KR" altLang="en-US" dirty="0"/>
              <a:t>리스트 타입의 크기를 구하기 위해서는 </a:t>
            </a:r>
            <a:r>
              <a:rPr lang="en-US" altLang="ko-KR" dirty="0" err="1"/>
              <a:t>len</a:t>
            </a:r>
            <a:r>
              <a:rPr lang="en-US" altLang="ko-KR" dirty="0"/>
              <a:t> </a:t>
            </a:r>
            <a:r>
              <a:rPr lang="ko-KR" altLang="en-US" dirty="0"/>
              <a:t>함수를 이용하면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8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23875"/>
            <a:ext cx="10515600" cy="5653088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 인덱스의 시작이 </a:t>
            </a:r>
            <a:r>
              <a:rPr lang="en-US" altLang="ko-KR" dirty="0"/>
              <a:t>1</a:t>
            </a:r>
            <a:r>
              <a:rPr lang="ko-KR" altLang="en-US" dirty="0" err="1"/>
              <a:t>이아니라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따라서 리스트의 마지막 인덱스는 </a:t>
            </a:r>
            <a:r>
              <a:rPr lang="en-US" altLang="ko-KR" b="1" dirty="0"/>
              <a:t>“</a:t>
            </a:r>
            <a:r>
              <a:rPr lang="ko-KR" altLang="en-US" b="1" dirty="0"/>
              <a:t>리스트의</a:t>
            </a:r>
            <a:r>
              <a:rPr lang="en-US" altLang="ko-KR" b="1" dirty="0"/>
              <a:t>_</a:t>
            </a:r>
            <a:r>
              <a:rPr lang="ko-KR" altLang="en-US" b="1" dirty="0"/>
              <a:t>크기 </a:t>
            </a:r>
            <a:r>
              <a:rPr lang="en-US" altLang="ko-KR" b="1" dirty="0"/>
              <a:t>– 1”</a:t>
            </a:r>
            <a:r>
              <a:rPr lang="ko-KR" altLang="en-US" b="1" dirty="0"/>
              <a:t>이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리스트 인덱스의 특이한 점은 리스트를 마지막 요소부터 접근이 가능하다는 것이다</a:t>
            </a:r>
            <a:r>
              <a:rPr lang="en-US" altLang="ko-KR" dirty="0"/>
              <a:t>. </a:t>
            </a:r>
            <a:r>
              <a:rPr lang="ko-KR" altLang="en-US" dirty="0"/>
              <a:t>항상 리스트의 마지막 요소에 대한 인덱스는 </a:t>
            </a:r>
            <a:r>
              <a:rPr lang="en-US" altLang="ko-KR" dirty="0"/>
              <a:t>“-1”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그리고 역순으로 내려오면서 인덱스 값이 줄어든다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09114"/>
              </p:ext>
            </p:extLst>
          </p:nvPr>
        </p:nvGraphicFramePr>
        <p:xfrm>
          <a:off x="2743623" y="2253981"/>
          <a:ext cx="5734387" cy="1096438"/>
        </p:xfrm>
        <a:graphic>
          <a:graphicData uri="http://schemas.openxmlformats.org/drawingml/2006/table">
            <a:tbl>
              <a:tblPr/>
              <a:tblGrid>
                <a:gridCol w="440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15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3.14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“Hello World”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“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안녕 </a:t>
                      </a:r>
                      <a:r>
                        <a:rPr lang="ko-KR" alt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파이썬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!”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[0]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[1]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[2]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[3]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[4]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[5]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[-6]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[-5]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[-4]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[-3]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[-2]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[-1]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7228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fontAlgn="base">
              <a:buNone/>
            </a:pPr>
            <a:r>
              <a:rPr lang="en-US" altLang="ko-KR" sz="1700" dirty="0"/>
              <a:t>&gt;&gt;&gt; [1, 2, 3.14, True, “Hello World”, “</a:t>
            </a:r>
            <a:r>
              <a:rPr lang="ko-KR" altLang="en-US" sz="1700" dirty="0"/>
              <a:t>안녕 </a:t>
            </a:r>
            <a:r>
              <a:rPr lang="ko-KR" altLang="en-US" sz="1700" dirty="0" err="1"/>
              <a:t>파이썬</a:t>
            </a:r>
            <a:r>
              <a:rPr lang="en-US" altLang="ko-KR" sz="1700" dirty="0"/>
              <a:t>!”][-1]</a:t>
            </a:r>
            <a:endParaRPr lang="ko-KR" altLang="en-US" sz="1700" dirty="0"/>
          </a:p>
          <a:p>
            <a:pPr marL="109728" indent="0" fontAlgn="base">
              <a:buNone/>
            </a:pPr>
            <a:r>
              <a:rPr lang="en-US" altLang="ko-KR" sz="1700" dirty="0"/>
              <a:t>‘</a:t>
            </a:r>
            <a:r>
              <a:rPr lang="ko-KR" altLang="en-US" sz="1700" dirty="0"/>
              <a:t>안녕 </a:t>
            </a:r>
            <a:r>
              <a:rPr lang="ko-KR" altLang="en-US" sz="1700" dirty="0" err="1"/>
              <a:t>파이썬</a:t>
            </a:r>
            <a:r>
              <a:rPr lang="en-US" altLang="ko-KR" sz="1700" dirty="0"/>
              <a:t>!’</a:t>
            </a:r>
            <a:endParaRPr lang="ko-KR" altLang="en-US" sz="1700" dirty="0"/>
          </a:p>
          <a:p>
            <a:pPr marL="109728" indent="0" fontAlgn="base">
              <a:buNone/>
            </a:pPr>
            <a:r>
              <a:rPr lang="en-US" altLang="ko-KR" sz="1700" dirty="0"/>
              <a:t>&gt;&gt;&gt; [1, 2, 3.14, True, “Hello World”, “</a:t>
            </a:r>
            <a:r>
              <a:rPr lang="ko-KR" altLang="en-US" sz="1700" dirty="0"/>
              <a:t>안녕 </a:t>
            </a:r>
            <a:r>
              <a:rPr lang="ko-KR" altLang="en-US" sz="1700" dirty="0" err="1"/>
              <a:t>파이썬</a:t>
            </a:r>
            <a:r>
              <a:rPr lang="en-US" altLang="ko-KR" sz="1700" dirty="0"/>
              <a:t>!”][-2]</a:t>
            </a:r>
            <a:endParaRPr lang="ko-KR" altLang="en-US" sz="1700" dirty="0"/>
          </a:p>
          <a:p>
            <a:pPr marL="109728" indent="0" fontAlgn="base">
              <a:buNone/>
            </a:pPr>
            <a:r>
              <a:rPr lang="ko-KR" altLang="en-US" sz="1700" dirty="0"/>
              <a:t>‘</a:t>
            </a:r>
            <a:r>
              <a:rPr lang="en-US" altLang="ko-KR" sz="1700" dirty="0"/>
              <a:t>Hello World’</a:t>
            </a:r>
            <a:endParaRPr lang="ko-KR" altLang="en-US" sz="1700" dirty="0"/>
          </a:p>
          <a:p>
            <a:pPr marL="109728" indent="0" fontAlgn="base">
              <a:buNone/>
            </a:pPr>
            <a:r>
              <a:rPr lang="en-US" altLang="ko-KR" sz="1700" dirty="0"/>
              <a:t>&gt;&gt;&gt; [1, 2, 3.14, True, “Hello World”, “</a:t>
            </a:r>
            <a:r>
              <a:rPr lang="ko-KR" altLang="en-US" sz="1700" dirty="0"/>
              <a:t>안녕 </a:t>
            </a:r>
            <a:r>
              <a:rPr lang="ko-KR" altLang="en-US" sz="1700" dirty="0" err="1"/>
              <a:t>파이썬</a:t>
            </a:r>
            <a:r>
              <a:rPr lang="en-US" altLang="ko-KR" sz="1700" dirty="0"/>
              <a:t>!”][-3]</a:t>
            </a:r>
            <a:endParaRPr lang="ko-KR" altLang="en-US" sz="1700" dirty="0"/>
          </a:p>
          <a:p>
            <a:pPr marL="109728" indent="0" fontAlgn="base">
              <a:buNone/>
            </a:pPr>
            <a:r>
              <a:rPr lang="en-US" altLang="ko-KR" sz="1700" dirty="0"/>
              <a:t>True</a:t>
            </a:r>
            <a:endParaRPr lang="ko-KR" altLang="en-US" sz="1700" dirty="0"/>
          </a:p>
          <a:p>
            <a:pPr marL="109728" indent="0" fontAlgn="base">
              <a:buNone/>
            </a:pPr>
            <a:r>
              <a:rPr lang="en-US" altLang="ko-KR" sz="1700" dirty="0"/>
              <a:t>&gt;&gt;&gt; [1, 2, 3.14, True, “Hello World”, “</a:t>
            </a:r>
            <a:r>
              <a:rPr lang="ko-KR" altLang="en-US" sz="1700" dirty="0"/>
              <a:t>안녕 </a:t>
            </a:r>
            <a:r>
              <a:rPr lang="ko-KR" altLang="en-US" sz="1700" dirty="0" err="1"/>
              <a:t>파이썬</a:t>
            </a:r>
            <a:r>
              <a:rPr lang="en-US" altLang="ko-KR" sz="1700" dirty="0"/>
              <a:t>!”][-6]</a:t>
            </a:r>
            <a:endParaRPr lang="ko-KR" altLang="en-US" sz="1700" dirty="0"/>
          </a:p>
          <a:p>
            <a:pPr marL="109728" indent="0" fontAlgn="base">
              <a:buNone/>
            </a:pPr>
            <a:r>
              <a:rPr lang="en-US" altLang="ko-KR" sz="1700" dirty="0"/>
              <a:t>1</a:t>
            </a:r>
            <a:endParaRPr lang="ko-KR" altLang="en-US" sz="1700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튜플</a:t>
            </a:r>
            <a:r>
              <a:rPr lang="en-US" altLang="ko-KR" dirty="0"/>
              <a:t>(tuple) </a:t>
            </a:r>
            <a:r>
              <a:rPr lang="ko-KR" altLang="en-US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타입은 다양한 데이터 타입들을 주어진 순서에 따라 저장할 수 있는 데이터 타입이다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튜플</a:t>
            </a:r>
            <a:r>
              <a:rPr lang="ko-KR" altLang="en-US" dirty="0"/>
              <a:t> 데이터 타입을 만드는 방법은 괄호</a:t>
            </a:r>
            <a:r>
              <a:rPr lang="en-US" altLang="ko-KR" dirty="0"/>
              <a:t>( ( ) )</a:t>
            </a:r>
            <a:r>
              <a:rPr lang="ko-KR" altLang="en-US" dirty="0"/>
              <a:t>안에 데이터를 넣어 주면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리스트와 </a:t>
            </a:r>
            <a:r>
              <a:rPr lang="ko-KR" altLang="en-US" dirty="0" err="1"/>
              <a:t>튜플</a:t>
            </a:r>
            <a:r>
              <a:rPr lang="ko-KR" altLang="en-US" dirty="0"/>
              <a:t> 타입의 차이점은 리스트 타입은 내용의 변경이 가능하지만 </a:t>
            </a:r>
            <a:r>
              <a:rPr lang="en-US" altLang="ko-KR" dirty="0"/>
              <a:t>(mutable</a:t>
            </a:r>
            <a:r>
              <a:rPr lang="ko-KR" altLang="en-US" dirty="0"/>
              <a:t>하다라고 한다</a:t>
            </a:r>
            <a:r>
              <a:rPr lang="en-US" altLang="ko-KR" dirty="0"/>
              <a:t>) </a:t>
            </a:r>
            <a:r>
              <a:rPr lang="ko-KR" altLang="en-US" dirty="0" err="1"/>
              <a:t>튜플의</a:t>
            </a:r>
            <a:r>
              <a:rPr lang="ko-KR" altLang="en-US" dirty="0"/>
              <a:t> 경우 내용의 변경이 안 된다</a:t>
            </a:r>
            <a:r>
              <a:rPr lang="en-US" altLang="ko-KR" dirty="0"/>
              <a:t>(immutable</a:t>
            </a:r>
            <a:r>
              <a:rPr lang="ko-KR" altLang="en-US" dirty="0"/>
              <a:t>하다라고 한다</a:t>
            </a:r>
            <a:r>
              <a:rPr lang="en-US" altLang="ko-KR" dirty="0"/>
              <a:t>). </a:t>
            </a:r>
          </a:p>
          <a:p>
            <a:r>
              <a:rPr lang="ko-KR" altLang="en-US" dirty="0"/>
              <a:t>속도 면에서 </a:t>
            </a:r>
            <a:r>
              <a:rPr lang="ko-KR" altLang="en-US" dirty="0" err="1"/>
              <a:t>튜플이</a:t>
            </a:r>
            <a:r>
              <a:rPr lang="ko-KR" altLang="en-US" dirty="0"/>
              <a:t> 좀 더 빠르다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44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fontAlgn="base">
              <a:buNone/>
            </a:pPr>
            <a:r>
              <a:rPr lang="en-US" altLang="ko-KR" sz="1800" dirty="0"/>
              <a:t>&gt;&gt;&gt; (1, 2, 3.14, True, “Hello World”, “</a:t>
            </a:r>
            <a:r>
              <a:rPr lang="ko-KR" altLang="en-US" sz="1800" dirty="0"/>
              <a:t>안녕 </a:t>
            </a:r>
            <a:r>
              <a:rPr lang="ko-KR" altLang="en-US" sz="1800" dirty="0" err="1"/>
              <a:t>파이썬</a:t>
            </a:r>
            <a:r>
              <a:rPr lang="en-US" altLang="ko-KR" sz="1800" dirty="0"/>
              <a:t>!”)</a:t>
            </a:r>
            <a:endParaRPr lang="ko-KR" altLang="en-US" sz="1800" dirty="0"/>
          </a:p>
          <a:p>
            <a:pPr marL="109728" indent="0" fontAlgn="base">
              <a:buNone/>
            </a:pPr>
            <a:r>
              <a:rPr lang="en-US" altLang="ko-KR" sz="1800" dirty="0"/>
              <a:t>(1, 2, 3.14, True, ‘Hello World’, ‘</a:t>
            </a:r>
            <a:r>
              <a:rPr lang="ko-KR" altLang="en-US" sz="1800" dirty="0"/>
              <a:t>안녕 </a:t>
            </a:r>
            <a:r>
              <a:rPr lang="ko-KR" altLang="en-US" sz="1800" dirty="0" err="1"/>
              <a:t>파이썬</a:t>
            </a:r>
            <a:r>
              <a:rPr lang="en-US" altLang="ko-KR" sz="1800" dirty="0"/>
              <a:t>!’)</a:t>
            </a:r>
            <a:endParaRPr lang="ko-KR" altLang="en-US" sz="1800" dirty="0"/>
          </a:p>
          <a:p>
            <a:pPr marL="109728" indent="0" fontAlgn="base">
              <a:buNone/>
            </a:pPr>
            <a:r>
              <a:rPr lang="en-US" altLang="ko-KR" sz="1800" dirty="0"/>
              <a:t>&gt;&gt;&gt; (1, 2, (1, 2), (“Hello World”, True))</a:t>
            </a:r>
          </a:p>
          <a:p>
            <a:pPr marL="109728" indent="0" fontAlgn="base">
              <a:buNone/>
            </a:pPr>
            <a:r>
              <a:rPr lang="en-US" altLang="ko-KR" sz="1800" dirty="0"/>
              <a:t>(1, 2, (1, 2), (‘Hello World’, True))</a:t>
            </a:r>
          </a:p>
          <a:p>
            <a:pPr marL="109728" indent="0" fontAlgn="base">
              <a:buNone/>
            </a:pPr>
            <a:r>
              <a:rPr lang="en-US" altLang="ko-KR" sz="1800" dirty="0"/>
              <a:t>&gt;&gt;&gt; x = [1, 2, 3.14, True, ‘Hello World’, “</a:t>
            </a:r>
            <a:r>
              <a:rPr lang="ko-KR" altLang="en-US" sz="1800" dirty="0"/>
              <a:t>안녕 </a:t>
            </a:r>
            <a:r>
              <a:rPr lang="ko-KR" altLang="en-US" sz="1800" dirty="0" err="1"/>
              <a:t>파이썬</a:t>
            </a:r>
            <a:r>
              <a:rPr lang="en-US" altLang="ko-KR" sz="1800" dirty="0"/>
              <a:t>!”]</a:t>
            </a:r>
            <a:endParaRPr lang="ko-KR" altLang="en-US" sz="1800" dirty="0"/>
          </a:p>
          <a:p>
            <a:pPr marL="109728" indent="0" fontAlgn="base">
              <a:buNone/>
            </a:pPr>
            <a:r>
              <a:rPr lang="en-US" altLang="ko-KR" sz="1800" dirty="0"/>
              <a:t>&gt;&gt;&gt; x[2] = 3</a:t>
            </a:r>
          </a:p>
          <a:p>
            <a:pPr marL="109728" indent="0" fontAlgn="base">
              <a:buNone/>
            </a:pPr>
            <a:r>
              <a:rPr lang="en-US" altLang="ko-KR" sz="1800" dirty="0"/>
              <a:t>&gt;&gt;&gt; print(x)</a:t>
            </a:r>
          </a:p>
          <a:p>
            <a:pPr marL="109728" indent="0" fontAlgn="base">
              <a:buNone/>
            </a:pPr>
            <a:r>
              <a:rPr lang="en-US" altLang="ko-KR" sz="1800" dirty="0"/>
              <a:t>[1, 2, 3, True, ‘Hello World’, “</a:t>
            </a:r>
            <a:r>
              <a:rPr lang="ko-KR" altLang="en-US" sz="1800" dirty="0"/>
              <a:t>안녕 </a:t>
            </a:r>
            <a:r>
              <a:rPr lang="ko-KR" altLang="en-US" sz="1800" dirty="0" err="1"/>
              <a:t>파이썬</a:t>
            </a:r>
            <a:r>
              <a:rPr lang="en-US" altLang="ko-KR" sz="1800" dirty="0"/>
              <a:t>!”]</a:t>
            </a:r>
            <a:endParaRPr lang="ko-KR" altLang="en-US" sz="1800" dirty="0"/>
          </a:p>
          <a:p>
            <a:pPr marL="109728" indent="0" fontAlgn="base">
              <a:buNone/>
            </a:pPr>
            <a:r>
              <a:rPr lang="en-US" altLang="ko-KR" sz="1800" dirty="0"/>
              <a:t>&gt;&gt;&gt; y = (1, 2, 3.14, True, "Hello World", “</a:t>
            </a:r>
            <a:r>
              <a:rPr lang="ko-KR" altLang="en-US" sz="1800" dirty="0"/>
              <a:t>안녕 </a:t>
            </a:r>
            <a:r>
              <a:rPr lang="ko-KR" altLang="en-US" sz="1800" dirty="0" err="1"/>
              <a:t>파이썬</a:t>
            </a:r>
            <a:r>
              <a:rPr lang="en-US" altLang="ko-KR" sz="1800" dirty="0"/>
              <a:t>!”)</a:t>
            </a:r>
            <a:endParaRPr lang="ko-KR" altLang="en-US" sz="1800" dirty="0"/>
          </a:p>
          <a:p>
            <a:pPr marL="109728" indent="0" fontAlgn="base">
              <a:buNone/>
            </a:pPr>
            <a:r>
              <a:rPr lang="en-US" altLang="ko-KR" sz="1800" dirty="0"/>
              <a:t>&gt;&gt;&gt; y[2] = 3</a:t>
            </a:r>
          </a:p>
          <a:p>
            <a:pPr marL="109728" indent="0" fontAlgn="base">
              <a:buNone/>
            </a:pPr>
            <a:r>
              <a:rPr lang="en-US" altLang="ko-KR" sz="1800" dirty="0" err="1"/>
              <a:t>Traceback</a:t>
            </a:r>
            <a:r>
              <a:rPr lang="en-US" altLang="ko-KR" sz="1800" dirty="0"/>
              <a:t> (most recent call last):</a:t>
            </a:r>
          </a:p>
          <a:p>
            <a:pPr marL="109728" indent="0" fontAlgn="base">
              <a:buNone/>
            </a:pPr>
            <a:r>
              <a:rPr lang="en-US" altLang="ko-KR" sz="1800" dirty="0"/>
              <a:t>File “&lt;</a:t>
            </a:r>
            <a:r>
              <a:rPr lang="en-US" altLang="ko-KR" sz="1800" dirty="0" err="1"/>
              <a:t>stdin</a:t>
            </a:r>
            <a:r>
              <a:rPr lang="en-US" altLang="ko-KR" sz="1800" dirty="0"/>
              <a:t>&gt;”, line 1, in &lt;module&gt;</a:t>
            </a:r>
          </a:p>
          <a:p>
            <a:pPr marL="109728" indent="0" fontAlgn="base">
              <a:buNone/>
            </a:pPr>
            <a:r>
              <a:rPr lang="en-US" altLang="ko-KR" sz="1800" dirty="0" err="1"/>
              <a:t>TypeError</a:t>
            </a:r>
            <a:r>
              <a:rPr lang="en-US" altLang="ko-KR" sz="1800" dirty="0"/>
              <a:t>: ‘tuple’ object does not support item assignment</a:t>
            </a:r>
          </a:p>
          <a:p>
            <a:pPr marL="109728" indent="0" fontAlgn="base">
              <a:buNone/>
            </a:pP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280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인덱싱도 리스트의 인덱싱과 같은 방식이다</a:t>
            </a:r>
            <a:r>
              <a:rPr lang="en-US" altLang="ko-KR" dirty="0"/>
              <a:t>. </a:t>
            </a:r>
            <a:r>
              <a:rPr lang="ko-KR" altLang="en-US" dirty="0"/>
              <a:t>즉 인덱스 값은 </a:t>
            </a:r>
            <a:r>
              <a:rPr lang="en-US" altLang="ko-KR" dirty="0"/>
              <a:t>0</a:t>
            </a:r>
            <a:r>
              <a:rPr lang="ko-KR" altLang="en-US" dirty="0"/>
              <a:t>부터 시작하며 마지막 인덱스 값은 </a:t>
            </a:r>
            <a:r>
              <a:rPr lang="en-US" altLang="ko-KR" b="1" dirty="0"/>
              <a:t>“</a:t>
            </a:r>
            <a:r>
              <a:rPr lang="ko-KR" altLang="en-US" b="1" dirty="0" err="1"/>
              <a:t>튜플의</a:t>
            </a:r>
            <a:r>
              <a:rPr lang="en-US" altLang="ko-KR" b="1" dirty="0"/>
              <a:t>_</a:t>
            </a:r>
            <a:r>
              <a:rPr lang="ko-KR" altLang="en-US" b="1" dirty="0"/>
              <a:t>크기 </a:t>
            </a:r>
            <a:r>
              <a:rPr lang="en-US" altLang="ko-KR" b="1" dirty="0"/>
              <a:t>-1”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역순으로의 인덱싱도 가능하다</a:t>
            </a:r>
            <a:r>
              <a:rPr lang="en-US" altLang="ko-KR" dirty="0"/>
              <a:t>. </a:t>
            </a:r>
            <a:r>
              <a:rPr lang="ko-KR" altLang="en-US" dirty="0"/>
              <a:t>즉 마지막 요소에 대해 인덱스 값을 </a:t>
            </a:r>
            <a:r>
              <a:rPr lang="en-US" altLang="ko-KR" b="1" dirty="0"/>
              <a:t>“-1”</a:t>
            </a:r>
            <a:r>
              <a:rPr lang="ko-KR" altLang="en-US" dirty="0"/>
              <a:t>로 해서 접근해도 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튜플의</a:t>
            </a:r>
            <a:r>
              <a:rPr lang="ko-KR" altLang="en-US" dirty="0"/>
              <a:t> 크기를 구하기 위해 리스트와 같이 </a:t>
            </a:r>
            <a:r>
              <a:rPr lang="en-US" altLang="ko-KR" dirty="0" err="1"/>
              <a:t>len</a:t>
            </a:r>
            <a:r>
              <a:rPr lang="en-US" altLang="ko-KR" dirty="0"/>
              <a:t> </a:t>
            </a:r>
            <a:r>
              <a:rPr lang="ko-KR" altLang="en-US" dirty="0"/>
              <a:t>함수를 쓰면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078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7.4|1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76.2|6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9.6|5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6|11.7|20.4|8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26.8|1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95.7|51.7|12.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873</Words>
  <Application>Microsoft Office PowerPoint</Application>
  <PresentationFormat>와이드스크린</PresentationFormat>
  <Paragraphs>111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임베디드시스템 4주차 [데이터 타입 2]</vt:lpstr>
      <vt:lpstr>수업 목표</vt:lpstr>
      <vt:lpstr>1. 리스트(list) 타입</vt:lpstr>
      <vt:lpstr>PowerPoint 프레젠테이션</vt:lpstr>
      <vt:lpstr>PowerPoint 프레젠테이션</vt:lpstr>
      <vt:lpstr>PowerPoint 프레젠테이션</vt:lpstr>
      <vt:lpstr>2. 튜플(tuple) 타입</vt:lpstr>
      <vt:lpstr>PowerPoint 프레젠테이션</vt:lpstr>
      <vt:lpstr>PowerPoint 프레젠테이션</vt:lpstr>
      <vt:lpstr>3. 사전(dict) 타입</vt:lpstr>
      <vt:lpstr>PowerPoint 프레젠테이션</vt:lpstr>
      <vt:lpstr>데이터 표현하기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106</cp:revision>
  <dcterms:created xsi:type="dcterms:W3CDTF">2020-03-12T00:34:35Z</dcterms:created>
  <dcterms:modified xsi:type="dcterms:W3CDTF">2022-09-24T09:56:23Z</dcterms:modified>
</cp:coreProperties>
</file>