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95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DE299-6842-2BFF-9BD0-9302AF475BD2}" v="8" dt="2022-09-24T10:06:5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578DE299-6842-2BFF-9BD0-9302AF475BD2}"/>
    <pc:docChg chg="modSld">
      <pc:chgData name="강남오" userId="S::209324@ms.kmu.ac.kr::a00b3978-0e9c-43f4-a757-7a2abcd99c03" providerId="AD" clId="Web-{578DE299-6842-2BFF-9BD0-9302AF475BD2}" dt="2022-09-24T10:06:43.581" v="7" actId="20577"/>
      <pc:docMkLst>
        <pc:docMk/>
      </pc:docMkLst>
      <pc:sldChg chg="modSp">
        <pc:chgData name="강남오" userId="S::209324@ms.kmu.ac.kr::a00b3978-0e9c-43f4-a757-7a2abcd99c03" providerId="AD" clId="Web-{578DE299-6842-2BFF-9BD0-9302AF475BD2}" dt="2022-09-24T10:06:43.581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78DE299-6842-2BFF-9BD0-9302AF475BD2}" dt="2022-09-24T10:06:43.581" v="7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임베디드시스템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4주차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ko-KR" altLang="en-US" dirty="0">
                <a:ea typeface="맑은 고딕"/>
              </a:rPr>
              <a:t>연산자 </a:t>
            </a:r>
            <a:r>
              <a:rPr lang="en-US" altLang="ko-KR" dirty="0">
                <a:ea typeface="맑은 고딕"/>
              </a:rPr>
              <a:t>1]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66928" indent="-457200" fontAlgn="base"/>
            <a:r>
              <a:rPr lang="ko-KR" altLang="en-US" sz="3200" dirty="0">
                <a:solidFill>
                  <a:srgbClr val="FF0000"/>
                </a:solidFill>
              </a:rPr>
              <a:t>파이썬에서의 범위 확인은 일반적인 수학 표현을 사용할 수 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pPr marL="402336" lvl="1" indent="0" fontAlgn="base">
              <a:buNone/>
            </a:pPr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student_score</a:t>
            </a:r>
            <a:r>
              <a:rPr lang="en-US" altLang="ko-KR" dirty="0"/>
              <a:t> = 95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90 &lt;= </a:t>
            </a:r>
            <a:r>
              <a:rPr lang="en-US" altLang="ko-KR" dirty="0" err="1"/>
              <a:t>student_score</a:t>
            </a:r>
            <a:r>
              <a:rPr lang="en-US" altLang="ko-KR" dirty="0"/>
              <a:t> &lt;= 100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student_score</a:t>
            </a:r>
            <a:r>
              <a:rPr lang="en-US" altLang="ko-KR" dirty="0"/>
              <a:t> = 70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90 &lt;= </a:t>
            </a:r>
            <a:r>
              <a:rPr lang="en-US" altLang="ko-KR" dirty="0" err="1"/>
              <a:t>student_score</a:t>
            </a:r>
            <a:r>
              <a:rPr lang="en-US" altLang="ko-KR" dirty="0"/>
              <a:t> &lt;= 100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student_score</a:t>
            </a:r>
            <a:r>
              <a:rPr lang="en-US" altLang="ko-KR" dirty="0"/>
              <a:t> = 110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90 &lt;= </a:t>
            </a:r>
            <a:r>
              <a:rPr lang="en-US" altLang="ko-KR" dirty="0" err="1"/>
              <a:t>student_score</a:t>
            </a:r>
            <a:r>
              <a:rPr lang="en-US" altLang="ko-KR" dirty="0"/>
              <a:t> &lt;= 100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35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 </a:t>
            </a:r>
            <a:r>
              <a:rPr lang="ko-KR" altLang="en-US" dirty="0"/>
              <a:t>논리 연산자</a:t>
            </a:r>
            <a:r>
              <a:rPr lang="en-US" altLang="ko-KR" dirty="0"/>
              <a:t>(Logical Operators)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783632" y="2420888"/>
          <a:ext cx="6624736" cy="1783336"/>
        </p:xfrm>
        <a:graphic>
          <a:graphicData uri="http://schemas.openxmlformats.org/drawingml/2006/table">
            <a:tbl>
              <a:tblPr/>
              <a:tblGrid>
                <a:gridCol w="148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 연산자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</a:t>
                      </a:r>
                      <a:endParaRPr lang="en-US" sz="16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논리곱 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(and) 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</a:t>
                      </a:r>
                      <a:endParaRPr lang="en-US" sz="16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논리합 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(or) 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</a:t>
                      </a:r>
                      <a:endParaRPr lang="en-US" sz="16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 부정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(not) 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연산을 수행한다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6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5640" y="2276872"/>
          <a:ext cx="6624736" cy="2664294"/>
        </p:xfrm>
        <a:graphic>
          <a:graphicData uri="http://schemas.openxmlformats.org/drawingml/2006/table">
            <a:tbl>
              <a:tblPr/>
              <a:tblGrid>
                <a:gridCol w="111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049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입력 값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논리연산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and B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or B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not A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4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4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16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>
              <a:buNone/>
            </a:pPr>
            <a:r>
              <a:rPr lang="en-US" altLang="ko-KR" dirty="0"/>
              <a:t>&gt;&gt;&gt; grade = 4.3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register = 7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(4.0 &lt;= grade) and (register &gt;= 5)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3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수치연산자</a:t>
            </a:r>
            <a:endParaRPr lang="en-US" altLang="ko-KR" dirty="0"/>
          </a:p>
          <a:p>
            <a:r>
              <a:rPr lang="ko-KR" altLang="en-US" dirty="0"/>
              <a:t>대입연산자</a:t>
            </a:r>
            <a:endParaRPr lang="en-US" altLang="ko-KR" dirty="0"/>
          </a:p>
          <a:p>
            <a:r>
              <a:rPr lang="ko-KR" altLang="en-US" dirty="0" err="1"/>
              <a:t>비교연산자</a:t>
            </a:r>
            <a:endParaRPr lang="en-US" altLang="ko-KR" dirty="0"/>
          </a:p>
          <a:p>
            <a:r>
              <a:rPr lang="ko-KR" altLang="en-US" dirty="0" err="1"/>
              <a:t>논리연산자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수치 연산자</a:t>
            </a:r>
            <a:r>
              <a:rPr lang="en-US" altLang="ko-KR" dirty="0"/>
              <a:t>(Arithmetic Operators)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33938"/>
              </p:ext>
            </p:extLst>
          </p:nvPr>
        </p:nvGraphicFramePr>
        <p:xfrm>
          <a:off x="2855640" y="1916832"/>
          <a:ext cx="7128792" cy="3744416"/>
        </p:xfrm>
        <a:graphic>
          <a:graphicData uri="http://schemas.openxmlformats.org/drawingml/2006/table">
            <a:tbl>
              <a:tblPr/>
              <a:tblGrid>
                <a:gridCol w="1597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수치연산자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덧셈을 수행한다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       1 + 2  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3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뺄셈을 수행한다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       2 – 1  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1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 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곱셈을 수행한다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       2 *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3  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6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나눗셈을 수행한다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    3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/ 2  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1.5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거듭제곱을 수행한다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 3 ** 2 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9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//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나눗셈의 몫을 구한다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      3 // 2 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1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나눗셈의 나머지를 구한다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        3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% 2 </a:t>
                      </a:r>
                      <a:r>
                        <a:rPr lang="en-US" altLang="ko-KR" sz="1200" kern="100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anose="05000000000000000000" pitchFamily="2" charset="2"/>
                        </a:rPr>
                        <a:t> 1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02336" lvl="1" indent="0" fontAlgn="base">
              <a:buNone/>
            </a:pPr>
            <a:r>
              <a:rPr lang="en-US" altLang="ko-KR" dirty="0"/>
              <a:t>&gt;&gt;&gt; 2 + 3</a:t>
            </a:r>
          </a:p>
          <a:p>
            <a:pPr marL="402336" lvl="1" indent="0" fontAlgn="base">
              <a:buNone/>
            </a:pPr>
            <a:r>
              <a:rPr lang="en-US" altLang="ko-KR" dirty="0"/>
              <a:t>5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3 – 2</a:t>
            </a:r>
          </a:p>
          <a:p>
            <a:pPr marL="402336" lvl="1" indent="0" fontAlgn="base">
              <a:buNone/>
            </a:pPr>
            <a:r>
              <a:rPr lang="en-US" altLang="ko-KR" dirty="0"/>
              <a:t>1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2 * 3</a:t>
            </a:r>
          </a:p>
          <a:p>
            <a:pPr marL="402336" lvl="1" indent="0" fontAlgn="base">
              <a:buNone/>
            </a:pPr>
            <a:r>
              <a:rPr lang="en-US" altLang="ko-KR" dirty="0"/>
              <a:t>6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3 / 2</a:t>
            </a:r>
          </a:p>
          <a:p>
            <a:pPr marL="402336" lvl="1" indent="0" fontAlgn="base">
              <a:buNone/>
            </a:pPr>
            <a:r>
              <a:rPr lang="en-US" altLang="ko-KR" dirty="0"/>
              <a:t>1.5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2 ** 3</a:t>
            </a:r>
          </a:p>
          <a:p>
            <a:pPr marL="402336" lvl="1" indent="0" fontAlgn="base">
              <a:buNone/>
            </a:pPr>
            <a:r>
              <a:rPr lang="en-US" altLang="ko-KR" dirty="0"/>
              <a:t>8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3.14 ** 2</a:t>
            </a:r>
          </a:p>
          <a:p>
            <a:pPr marL="402336" lvl="1" indent="0" fontAlgn="base">
              <a:buNone/>
            </a:pPr>
            <a:r>
              <a:rPr lang="en-US" altLang="ko-KR" dirty="0"/>
              <a:t>9.8596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2 ** 0.5</a:t>
            </a:r>
          </a:p>
          <a:p>
            <a:pPr marL="402336" lvl="1" indent="0" fontAlgn="base">
              <a:buNone/>
            </a:pPr>
            <a:r>
              <a:rPr lang="en-US" altLang="ko-KR" dirty="0"/>
              <a:t>1.4142135623730951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3 // 2</a:t>
            </a:r>
          </a:p>
          <a:p>
            <a:pPr marL="402336" lvl="1" indent="0" fontAlgn="base">
              <a:buNone/>
            </a:pPr>
            <a:r>
              <a:rPr lang="en-US" altLang="ko-KR" dirty="0"/>
              <a:t>1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3 % 2</a:t>
            </a:r>
          </a:p>
          <a:p>
            <a:pPr marL="402336" lvl="1" indent="0" fontAlgn="base">
              <a:buNone/>
            </a:pPr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3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대입 연산자</a:t>
            </a:r>
            <a:r>
              <a:rPr lang="en-US" altLang="ko-KR" dirty="0"/>
              <a:t>(Assignment Operators)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7609" y="1700808"/>
          <a:ext cx="7200799" cy="4358680"/>
        </p:xfrm>
        <a:graphic>
          <a:graphicData uri="http://schemas.openxmlformats.org/drawingml/2006/table">
            <a:tbl>
              <a:tblPr/>
              <a:tblGrid>
                <a:gridCol w="121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0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대입 연산자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기본 대입 연산자이다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(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사실 파이썬에서는 좌변의 변수명을 우변 데이터에 부여하는 기능을 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.)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우변의 데이터를 좌변에 더한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+=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+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좌변에 뺀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-=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-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좌변에 곱한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*=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*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좌변에 나눈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/=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/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좌변에 거듭 곱셈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**=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**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//=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좌변에 나누어 몫을 구한 후 좌변의 변수에 대입한다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//=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// b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%=</a:t>
                      </a:r>
                      <a:endParaRPr 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우변을 좌변으로 나눈 나머지를 구해 좌변의 변수에 대입한다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%= b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 = a % b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와 동일한 표현이다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39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+=, -=, *=, /=, **=, //=, %=</a:t>
            </a:r>
            <a:r>
              <a:rPr lang="ko-KR" altLang="en-US" dirty="0"/>
              <a:t>은 축약된 대입연산자이다</a:t>
            </a:r>
            <a:r>
              <a:rPr lang="en-US" altLang="ko-KR" dirty="0"/>
              <a:t>. </a:t>
            </a:r>
            <a:r>
              <a:rPr lang="ko-KR" altLang="en-US" dirty="0"/>
              <a:t>즉 다음과 같은 경우 축약해서 사용이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a = a + b</a:t>
            </a:r>
          </a:p>
          <a:p>
            <a:pPr lvl="1" fontAlgn="base"/>
            <a:endParaRPr lang="ko-KR" altLang="en-US" dirty="0"/>
          </a:p>
          <a:p>
            <a:pPr fontAlgn="base"/>
            <a:r>
              <a:rPr lang="ko-KR" altLang="en-US" dirty="0"/>
              <a:t>즉 좌변과 우변에 동일한 </a:t>
            </a:r>
            <a:r>
              <a:rPr lang="ko-KR" altLang="en-US" dirty="0" err="1"/>
              <a:t>변수명이</a:t>
            </a:r>
            <a:r>
              <a:rPr lang="ko-KR" altLang="en-US" dirty="0"/>
              <a:t> 사용된 경우 우변의 </a:t>
            </a:r>
            <a:r>
              <a:rPr lang="ko-KR" altLang="en-US" dirty="0" err="1"/>
              <a:t>변수명을</a:t>
            </a:r>
            <a:r>
              <a:rPr lang="ko-KR" altLang="en-US" dirty="0"/>
              <a:t> 생략시키고 </a:t>
            </a:r>
            <a:r>
              <a:rPr lang="ko-KR" altLang="en-US" dirty="0" err="1"/>
              <a:t>축약형을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dirty="0"/>
              <a:t>a += b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16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550" cy="4351338"/>
          </a:xfrm>
        </p:spPr>
        <p:txBody>
          <a:bodyPr>
            <a:normAutofit fontScale="92500" lnSpcReduction="10000"/>
          </a:bodyPr>
          <a:lstStyle/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student_number</a:t>
            </a:r>
            <a:r>
              <a:rPr lang="en-US" altLang="ko-KR" dirty="0"/>
              <a:t> = 20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student_number</a:t>
            </a:r>
            <a:r>
              <a:rPr lang="en-US" altLang="ko-KR" dirty="0"/>
              <a:t> += 5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student_number</a:t>
            </a:r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25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student_number</a:t>
            </a:r>
            <a:r>
              <a:rPr lang="en-US" altLang="ko-KR" dirty="0"/>
              <a:t> -= 10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student_number</a:t>
            </a:r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15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student_number</a:t>
            </a:r>
            <a:r>
              <a:rPr lang="en-US" altLang="ko-KR" dirty="0"/>
              <a:t> *= 2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student_number</a:t>
            </a:r>
            <a:endParaRPr lang="en-US" altLang="ko-KR" dirty="0"/>
          </a:p>
          <a:p>
            <a:pPr marL="402336" lvl="1" indent="0" fontAlgn="base">
              <a:buNone/>
            </a:pPr>
            <a:r>
              <a:rPr lang="en-US" altLang="ko-KR" dirty="0"/>
              <a:t>30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student_number</a:t>
            </a:r>
            <a:r>
              <a:rPr lang="en-US" altLang="ko-KR" dirty="0"/>
              <a:t> /= 3</a:t>
            </a:r>
          </a:p>
          <a:p>
            <a:pPr marL="402336" lvl="1" indent="0" fontAlgn="base">
              <a:buNone/>
            </a:pPr>
            <a:r>
              <a:rPr lang="en-US" altLang="ko-KR" dirty="0"/>
              <a:t>10.0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619750" y="1825625"/>
            <a:ext cx="4781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 fontAlgn="base">
              <a:buFont typeface="Arial" panose="020B0604020202020204" pitchFamily="34" charset="0"/>
              <a:buNone/>
            </a:pPr>
            <a:r>
              <a:rPr lang="en-US" altLang="ko-KR" dirty="0"/>
              <a:t>&gt;&gt;&gt; a = 3</a:t>
            </a:r>
          </a:p>
          <a:p>
            <a:pPr marL="402336" lvl="1" indent="0" fontAlgn="base">
              <a:buFont typeface="Arial" panose="020B0604020202020204" pitchFamily="34" charset="0"/>
              <a:buNone/>
            </a:pPr>
            <a:r>
              <a:rPr lang="en-US" altLang="ko-KR" dirty="0"/>
              <a:t>&gt;&gt;&gt; a *= 2 + 3</a:t>
            </a:r>
          </a:p>
          <a:p>
            <a:pPr marL="402336" lvl="1" indent="0" fontAlgn="base">
              <a:buFont typeface="Arial" panose="020B0604020202020204" pitchFamily="34" charset="0"/>
              <a:buNone/>
            </a:pPr>
            <a:r>
              <a:rPr lang="en-US" altLang="ko-KR" dirty="0"/>
              <a:t>&gt;&gt;&gt; a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6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비교 연산자</a:t>
            </a:r>
            <a:r>
              <a:rPr lang="en-US" altLang="ko-KR" dirty="0"/>
              <a:t>(Comparison Operators)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7608" y="1700809"/>
          <a:ext cx="7632848" cy="4248475"/>
        </p:xfrm>
        <a:graphic>
          <a:graphicData uri="http://schemas.openxmlformats.org/drawingml/2006/table">
            <a:tbl>
              <a:tblPr/>
              <a:tblGrid>
                <a:gridCol w="171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비교 연산자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==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과 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값이 같음을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(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내용이 같음을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7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!=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과 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값이 같지 않음을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(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내용이 같지 않음을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.)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&gt;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값이 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 보다 큰가를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&lt;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값이 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 보다 큰가를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&gt;=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값이 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 보다 같거나 큰가를 평가한다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1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 &lt;= 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2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수식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값이 수식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의 값 보다 같거나 큰가를 평가한다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2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9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student_score</a:t>
            </a:r>
            <a:r>
              <a:rPr lang="en-US" altLang="ko-KR" dirty="0"/>
              <a:t> = 95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student_score</a:t>
            </a:r>
            <a:r>
              <a:rPr lang="en-US" altLang="ko-KR" dirty="0"/>
              <a:t> == 90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student_score</a:t>
            </a:r>
            <a:r>
              <a:rPr lang="en-US" altLang="ko-KR" dirty="0"/>
              <a:t> != 90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student_score</a:t>
            </a:r>
            <a:r>
              <a:rPr lang="en-US" altLang="ko-KR" dirty="0"/>
              <a:t> &gt; 90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student_score</a:t>
            </a:r>
            <a:r>
              <a:rPr lang="en-US" altLang="ko-KR" dirty="0"/>
              <a:t> &lt; 90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student_score</a:t>
            </a:r>
            <a:r>
              <a:rPr lang="en-US" altLang="ko-KR" dirty="0"/>
              <a:t> &gt;= 90</a:t>
            </a:r>
          </a:p>
          <a:p>
            <a:pPr marL="402336" lvl="1" indent="0" fontAlgn="base">
              <a:buNone/>
            </a:pPr>
            <a:r>
              <a:rPr lang="en-US" altLang="ko-KR" dirty="0"/>
              <a:t>True</a:t>
            </a:r>
          </a:p>
          <a:p>
            <a:pPr marL="402336" lvl="1" indent="0" fontAlgn="base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student_score</a:t>
            </a:r>
            <a:r>
              <a:rPr lang="en-US" altLang="ko-KR" dirty="0"/>
              <a:t> &lt;= 90</a:t>
            </a:r>
          </a:p>
          <a:p>
            <a:pPr marL="402336" lvl="1" indent="0" fontAlgn="base">
              <a:buNone/>
            </a:pPr>
            <a:r>
              <a:rPr lang="en-US" altLang="ko-K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92408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740</Words>
  <Application>Microsoft Office PowerPoint</Application>
  <PresentationFormat>와이드스크린</PresentationFormat>
  <Paragraphs>168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임베디드시스템 4주차 [연산자 1]</vt:lpstr>
      <vt:lpstr>수업 목표</vt:lpstr>
      <vt:lpstr>1. 수치 연산자(Arithmetic Operators)</vt:lpstr>
      <vt:lpstr>PowerPoint 프레젠테이션</vt:lpstr>
      <vt:lpstr>2. 대입 연산자(Assignment Operators)</vt:lpstr>
      <vt:lpstr>PowerPoint 프레젠테이션</vt:lpstr>
      <vt:lpstr>PowerPoint 프레젠테이션</vt:lpstr>
      <vt:lpstr>3. 비교 연산자(Comparison Operators)</vt:lpstr>
      <vt:lpstr>PowerPoint 프레젠테이션</vt:lpstr>
      <vt:lpstr>PowerPoint 프레젠테이션</vt:lpstr>
      <vt:lpstr>4 논리 연산자(Logical Operators)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owner</cp:lastModifiedBy>
  <cp:revision>124</cp:revision>
  <dcterms:created xsi:type="dcterms:W3CDTF">2020-03-12T00:34:35Z</dcterms:created>
  <dcterms:modified xsi:type="dcterms:W3CDTF">2022-09-26T09:37:14Z</dcterms:modified>
</cp:coreProperties>
</file>