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연산자 </a:t>
            </a:r>
            <a:r>
              <a:rPr lang="en-US" altLang="ko-KR" dirty="0"/>
              <a:t>2]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5" y="588943"/>
            <a:ext cx="10448925" cy="10668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구성원 연산자</a:t>
            </a:r>
            <a:r>
              <a:rPr lang="en-US" altLang="ko-KR" sz="3200" dirty="0"/>
              <a:t>(Membership Operators)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= [ 1, 2, “Hello World”]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1 in </a:t>
            </a:r>
            <a:r>
              <a:rPr lang="en-US" altLang="ko-KR" dirty="0" err="1"/>
              <a:t>lst</a:t>
            </a: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3 in </a:t>
            </a:r>
            <a:r>
              <a:rPr lang="en-US" altLang="ko-KR" dirty="0" err="1"/>
              <a:t>lst</a:t>
            </a: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polygon = {“triangle”: 2, “rectangle”: 3, “line”:1}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“line” in polygon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“circle” in polygon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1 in polygon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7608" y="1772816"/>
          <a:ext cx="5292978" cy="1080120"/>
        </p:xfrm>
        <a:graphic>
          <a:graphicData uri="http://schemas.openxmlformats.org/drawingml/2006/table">
            <a:tbl>
              <a:tblPr/>
              <a:tblGrid>
                <a:gridCol w="118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비교 연산자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컨테이너에 요소가 있는지를 확인한다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 in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컨테이너에 요소가 없는지를 확인한다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9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문자열 연산자</a:t>
            </a:r>
            <a:r>
              <a:rPr lang="en-US" altLang="ko-KR" dirty="0"/>
              <a:t>(String 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문자열 연결 연산자</a:t>
            </a:r>
          </a:p>
          <a:p>
            <a:pPr lvl="1" fontAlgn="base"/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는 두 문자열을 연결시키는 용도로도 사용된다</a:t>
            </a:r>
            <a:r>
              <a:rPr lang="en-US" altLang="ko-KR" dirty="0"/>
              <a:t>. </a:t>
            </a:r>
            <a:r>
              <a:rPr lang="ko-KR" altLang="en-US" dirty="0"/>
              <a:t>즉 “</a:t>
            </a:r>
            <a:r>
              <a:rPr lang="en-US" altLang="ko-KR" dirty="0"/>
              <a:t>Hello “ + “World”</a:t>
            </a:r>
            <a:r>
              <a:rPr lang="ko-KR" altLang="en-US" dirty="0"/>
              <a:t>는 “</a:t>
            </a:r>
            <a:r>
              <a:rPr lang="en-US" altLang="ko-KR" dirty="0"/>
              <a:t>Hello World”</a:t>
            </a:r>
            <a:r>
              <a:rPr lang="ko-KR" altLang="en-US" dirty="0"/>
              <a:t>를 산출해낸다</a:t>
            </a:r>
            <a:r>
              <a:rPr lang="en-US" altLang="ko-KR" dirty="0"/>
              <a:t>.</a:t>
            </a:r>
          </a:p>
          <a:p>
            <a:pPr lvl="1" fontAlgn="base"/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&gt;&gt;&gt; “Hello ” + “World”</a:t>
            </a:r>
            <a:endParaRPr lang="ko-KR" altLang="en-US" dirty="0"/>
          </a:p>
          <a:p>
            <a:pPr marL="402336" lvl="1" indent="0" fontAlgn="base">
              <a:buNone/>
            </a:pPr>
            <a:r>
              <a:rPr lang="ko-KR" altLang="en-US" dirty="0"/>
              <a:t>‘</a:t>
            </a:r>
            <a:r>
              <a:rPr lang="en-US" altLang="ko-KR" dirty="0"/>
              <a:t>Hello World</a:t>
            </a:r>
            <a:endParaRPr lang="ko-KR" altLang="en-US" dirty="0"/>
          </a:p>
          <a:p>
            <a:pPr marL="402336" lvl="1" indent="0" fontAlgn="base">
              <a:buNone/>
            </a:pPr>
            <a:r>
              <a:rPr lang="en-US" altLang="ko-KR" dirty="0"/>
              <a:t>&gt;&gt;&gt; “</a:t>
            </a:r>
            <a:r>
              <a:rPr lang="ko-KR" altLang="en-US" dirty="0"/>
              <a:t>안녕 </a:t>
            </a:r>
            <a:r>
              <a:rPr lang="en-US" altLang="ko-KR" dirty="0"/>
              <a:t>“</a:t>
            </a:r>
            <a:r>
              <a:rPr lang="ko-KR" altLang="en-US" dirty="0"/>
              <a:t> </a:t>
            </a:r>
            <a:r>
              <a:rPr lang="en-US" altLang="ko-KR" dirty="0"/>
              <a:t>+ “</a:t>
            </a:r>
            <a:r>
              <a:rPr lang="ko-KR" altLang="en-US" dirty="0" err="1"/>
              <a:t>파이썬</a:t>
            </a:r>
            <a:r>
              <a:rPr lang="en-US" altLang="ko-KR" dirty="0"/>
              <a:t>!”</a:t>
            </a:r>
            <a:endParaRPr lang="ko-KR" altLang="en-US" dirty="0"/>
          </a:p>
          <a:p>
            <a:pPr marL="402336" lvl="1" indent="0" fontAlgn="base">
              <a:buNone/>
            </a:pPr>
            <a:r>
              <a:rPr lang="en-US" altLang="ko-KR" dirty="0"/>
              <a:t>‘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28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5. </a:t>
            </a:r>
            <a:r>
              <a:rPr lang="ko-KR" altLang="en-US" dirty="0"/>
              <a:t>연산자 우선순위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567608" y="1556793"/>
          <a:ext cx="7416824" cy="4536501"/>
        </p:xfrm>
        <a:graphic>
          <a:graphicData uri="http://schemas.openxmlformats.org/drawingml/2006/table">
            <a:tbl>
              <a:tblPr/>
              <a:tblGrid>
                <a:gridCol w="5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순위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연산자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의미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 ), [ ], { }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괄호 및 튜플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리스트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사전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집합 정의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x[index], x[index1:index2:index3]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인덱싱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슬라이싱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거듭제곱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+x, -x, ~x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양수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음수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*, /, //, %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곱셈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나눗셈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몫 연산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나머지 연산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+, -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덧셈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뺄셈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&lt;&lt;, &gt;&gt;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쉬프트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^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sz="1200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xor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66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in, not in, is, is not, &lt; , &lt;=, &gt;, &gt;=, ==, !=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구성원 연산자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비교 연산자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 x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2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비트연산자</a:t>
            </a:r>
            <a:endParaRPr lang="en-US" altLang="ko-KR" dirty="0"/>
          </a:p>
          <a:p>
            <a:r>
              <a:rPr lang="ko-KR" altLang="en-US" dirty="0" err="1"/>
              <a:t>식별연산자</a:t>
            </a:r>
            <a:endParaRPr lang="en-US" altLang="ko-KR" dirty="0"/>
          </a:p>
          <a:p>
            <a:r>
              <a:rPr lang="ko-KR" altLang="en-US" dirty="0"/>
              <a:t>구성원연산자</a:t>
            </a:r>
            <a:endParaRPr lang="en-US" altLang="ko-KR" dirty="0"/>
          </a:p>
          <a:p>
            <a:r>
              <a:rPr lang="ko-KR" altLang="en-US" dirty="0"/>
              <a:t>문자열연산자</a:t>
            </a:r>
            <a:endParaRPr lang="en-US" altLang="ko-KR" dirty="0"/>
          </a:p>
          <a:p>
            <a:r>
              <a:rPr lang="ko-KR" altLang="en-US" dirty="0"/>
              <a:t>연산자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비트 연산자</a:t>
            </a:r>
            <a:r>
              <a:rPr lang="en-US" altLang="ko-KR" dirty="0"/>
              <a:t>(Bitwise 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비트 논리 연산자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39617" y="2492898"/>
          <a:ext cx="6066869" cy="2294050"/>
        </p:xfrm>
        <a:graphic>
          <a:graphicData uri="http://schemas.openxmlformats.org/drawingml/2006/table">
            <a:tbl>
              <a:tblPr/>
              <a:tblGrid>
                <a:gridCol w="1359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연산자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논리곱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(and)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논리합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(or)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^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altLang="ko-KR" sz="1400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xor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논리 부정을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25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1944216"/>
          </a:xfrm>
        </p:spPr>
        <p:txBody>
          <a:bodyPr/>
          <a:lstStyle/>
          <a:p>
            <a:pPr marL="411480" lvl="1" indent="0" fontAlgn="base">
              <a:buNone/>
            </a:pPr>
            <a:r>
              <a:rPr lang="en-US" altLang="ko-KR" dirty="0"/>
              <a:t>&gt;&gt;&gt; data = 158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mask1 = 8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data &amp; mask1</a:t>
            </a:r>
          </a:p>
          <a:p>
            <a:pPr marL="411480" lvl="1" indent="0" fontAlgn="base">
              <a:buNone/>
            </a:pPr>
            <a:r>
              <a:rPr lang="en-US" altLang="ko-KR" dirty="0"/>
              <a:t>8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927649" y="3789038"/>
          <a:ext cx="5688631" cy="2232250"/>
        </p:xfrm>
        <a:graphic>
          <a:graphicData uri="http://schemas.openxmlformats.org/drawingml/2006/table">
            <a:tbl>
              <a:tblPr/>
              <a:tblGrid>
                <a:gridCol w="58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6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5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2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158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8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8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0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1872208"/>
          </a:xfrm>
        </p:spPr>
        <p:txBody>
          <a:bodyPr/>
          <a:lstStyle/>
          <a:p>
            <a:pPr marL="411480" lvl="1" indent="0" fontAlgn="base">
              <a:buNone/>
            </a:pPr>
            <a:r>
              <a:rPr lang="en-US" altLang="ko-KR" dirty="0"/>
              <a:t>&gt;&gt;&gt; data = 158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mask2 = 1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data | mask2</a:t>
            </a:r>
          </a:p>
          <a:p>
            <a:pPr marL="411480" lvl="1" indent="0" fontAlgn="base">
              <a:buNone/>
            </a:pPr>
            <a:r>
              <a:rPr lang="en-US" altLang="ko-KR" dirty="0"/>
              <a:t>159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99658" y="3861052"/>
          <a:ext cx="5544615" cy="2232245"/>
        </p:xfrm>
        <a:graphic>
          <a:graphicData uri="http://schemas.openxmlformats.org/drawingml/2006/table">
            <a:tbl>
              <a:tblPr/>
              <a:tblGrid>
                <a:gridCol w="57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7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64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158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||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159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18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23762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쉬프트</a:t>
            </a:r>
            <a:r>
              <a:rPr lang="ko-KR" altLang="en-US" dirty="0"/>
              <a:t> 연산자</a:t>
            </a:r>
          </a:p>
          <a:p>
            <a:pPr lvl="1"/>
            <a:r>
              <a:rPr lang="ko-KR" altLang="en-US" dirty="0" err="1"/>
              <a:t>쉬프트</a:t>
            </a:r>
            <a:r>
              <a:rPr lang="ko-KR" altLang="en-US" dirty="0"/>
              <a:t> 연산은 이진 데이터로 표현된 상태에서 왼쪽 혹은 오른쪽으로 정해진 만큼 이동시킨다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좌측 </a:t>
            </a:r>
            <a:r>
              <a:rPr lang="ko-KR" altLang="en-US" dirty="0" err="1"/>
              <a:t>쉬프트의</a:t>
            </a:r>
            <a:r>
              <a:rPr lang="ko-KR" altLang="en-US" dirty="0"/>
              <a:t> 경우 오른쪽 빈 공백만큼은 </a:t>
            </a:r>
            <a:r>
              <a:rPr lang="en-US" altLang="ko-KR" dirty="0"/>
              <a:t>0</a:t>
            </a:r>
            <a:r>
              <a:rPr lang="ko-KR" altLang="en-US" dirty="0"/>
              <a:t>으로 채워진다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쉬프트</a:t>
            </a:r>
            <a:r>
              <a:rPr lang="ko-KR" altLang="en-US" dirty="0"/>
              <a:t> 횟수만큼 </a:t>
            </a:r>
            <a:r>
              <a:rPr lang="en-US" altLang="ko-KR" dirty="0"/>
              <a:t>2</a:t>
            </a:r>
            <a:r>
              <a:rPr lang="ko-KR" altLang="en-US" dirty="0"/>
              <a:t>를 곱하는 효과가 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우측 </a:t>
            </a:r>
            <a:r>
              <a:rPr lang="ko-KR" altLang="en-US" dirty="0" err="1"/>
              <a:t>쉬프트의</a:t>
            </a:r>
            <a:r>
              <a:rPr lang="ko-KR" altLang="en-US" dirty="0"/>
              <a:t> 경우 부호가 유지되면서 오른쪽으로 이동시킨다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쉬프트</a:t>
            </a:r>
            <a:r>
              <a:rPr lang="ko-KR" altLang="en-US" dirty="0"/>
              <a:t> 횟수만큼 </a:t>
            </a:r>
            <a:r>
              <a:rPr lang="en-US" altLang="ko-KR" dirty="0"/>
              <a:t>2</a:t>
            </a:r>
            <a:r>
              <a:rPr lang="ko-KR" altLang="en-US" dirty="0"/>
              <a:t>로 나누는 효과가 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99656" y="4509120"/>
          <a:ext cx="6984776" cy="1512168"/>
        </p:xfrm>
        <a:graphic>
          <a:graphicData uri="http://schemas.openxmlformats.org/drawingml/2006/table">
            <a:tbl>
              <a:tblPr/>
              <a:tblGrid>
                <a:gridCol w="156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연산자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&lt;&lt;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좌측 </a:t>
                      </a: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쉬프트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(shift)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&gt;&gt;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우측 </a:t>
                      </a: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쉬프트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(shift)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                  1 &lt;&lt; 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                8 &gt;&gt; 2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143673" y="1844824"/>
          <a:ext cx="4034150" cy="504056"/>
        </p:xfrm>
        <a:graphic>
          <a:graphicData uri="http://schemas.openxmlformats.org/drawingml/2006/table">
            <a:tbl>
              <a:tblPr/>
              <a:tblGrid>
                <a:gridCol w="40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1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43673" y="3356992"/>
          <a:ext cx="4104455" cy="576064"/>
        </p:xfrm>
        <a:graphic>
          <a:graphicData uri="http://schemas.openxmlformats.org/drawingml/2006/table">
            <a:tbl>
              <a:tblPr/>
              <a:tblGrid>
                <a:gridCol w="41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5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8 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071665" y="4869160"/>
          <a:ext cx="4248471" cy="576064"/>
        </p:xfrm>
        <a:graphic>
          <a:graphicData uri="http://schemas.openxmlformats.org/drawingml/2006/table">
            <a:tbl>
              <a:tblPr/>
              <a:tblGrid>
                <a:gridCol w="429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2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78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67512" lvl="2" indent="0" fontAlgn="base">
              <a:buNone/>
            </a:pPr>
            <a:r>
              <a:rPr lang="en-US" altLang="ko-KR" dirty="0"/>
              <a:t>&gt;&gt;&gt; mask = 1</a:t>
            </a:r>
          </a:p>
          <a:p>
            <a:pPr marL="667512" lvl="2" indent="0" fontAlgn="base">
              <a:buNone/>
            </a:pPr>
            <a:r>
              <a:rPr lang="en-US" altLang="ko-KR" dirty="0"/>
              <a:t>&gt;&gt;&gt; mask = mask &lt;&lt; 3</a:t>
            </a:r>
          </a:p>
          <a:p>
            <a:pPr marL="667512" lvl="2" indent="0" fontAlgn="base">
              <a:buNone/>
            </a:pPr>
            <a:r>
              <a:rPr lang="en-US" altLang="ko-KR" dirty="0"/>
              <a:t>&gt;&gt;&gt; mask</a:t>
            </a:r>
          </a:p>
          <a:p>
            <a:pPr marL="667512" lvl="2" indent="0" fontAlgn="base">
              <a:buNone/>
            </a:pPr>
            <a:r>
              <a:rPr lang="en-US" altLang="ko-KR" dirty="0"/>
              <a:t>8</a:t>
            </a:r>
          </a:p>
          <a:p>
            <a:pPr marL="667512" lvl="2" indent="0" fontAlgn="base">
              <a:buNone/>
            </a:pPr>
            <a:r>
              <a:rPr lang="en-US" altLang="ko-KR" dirty="0"/>
              <a:t>&gt;&gt;&gt; mask = mask &gt;&gt; 2</a:t>
            </a:r>
          </a:p>
          <a:p>
            <a:pPr marL="667512" lvl="2" indent="0" fontAlgn="base">
              <a:buNone/>
            </a:pPr>
            <a:r>
              <a:rPr lang="en-US" altLang="ko-KR" dirty="0"/>
              <a:t>&gt;&gt;&gt; mask</a:t>
            </a:r>
          </a:p>
          <a:p>
            <a:pPr marL="667512" lvl="2" indent="0" fontAlgn="base">
              <a:buNone/>
            </a:pPr>
            <a:r>
              <a:rPr lang="en-US" altLang="ko-KR" dirty="0"/>
              <a:t>2</a:t>
            </a:r>
          </a:p>
          <a:p>
            <a:pPr marL="667512" lvl="2" indent="0" fontAlgn="base">
              <a:buNone/>
            </a:pPr>
            <a:endParaRPr lang="en-US" altLang="ko-KR" dirty="0"/>
          </a:p>
          <a:p>
            <a:pPr marL="667512" lvl="2" indent="0" fontAlgn="base">
              <a:buNone/>
            </a:pPr>
            <a:r>
              <a:rPr lang="nb-NO" altLang="ko-KR" dirty="0"/>
              <a:t>&gt;&gt;&gt; data = 158</a:t>
            </a:r>
          </a:p>
          <a:p>
            <a:pPr marL="667512" lvl="2" indent="0" fontAlgn="base">
              <a:buNone/>
            </a:pPr>
            <a:r>
              <a:rPr lang="nb-NO" altLang="ko-KR" dirty="0"/>
              <a:t>&gt;&gt;&gt; mask = 3</a:t>
            </a:r>
          </a:p>
          <a:p>
            <a:pPr marL="667512" lvl="2" indent="0" fontAlgn="base">
              <a:buNone/>
            </a:pPr>
            <a:r>
              <a:rPr lang="nb-NO" altLang="ko-KR" dirty="0"/>
              <a:t>&gt;&gt;&gt; mask = mask &lt;&lt; 4</a:t>
            </a:r>
          </a:p>
          <a:p>
            <a:pPr marL="667512" lvl="2" indent="0" fontAlgn="base">
              <a:buNone/>
            </a:pPr>
            <a:r>
              <a:rPr lang="nb-NO" altLang="ko-KR" dirty="0"/>
              <a:t>&gt;&gt;&gt; result = data &amp; mask</a:t>
            </a:r>
          </a:p>
          <a:p>
            <a:pPr marL="667512" lvl="2" indent="0" fontAlgn="base">
              <a:buNone/>
            </a:pPr>
            <a:r>
              <a:rPr lang="nb-NO" altLang="ko-KR" dirty="0"/>
              <a:t>&gt;&gt;&gt; result = result &gt;&gt; 4</a:t>
            </a:r>
          </a:p>
          <a:p>
            <a:pPr marL="667512" lvl="2" indent="0" fontAlgn="base">
              <a:buNone/>
            </a:pPr>
            <a:r>
              <a:rPr lang="nb-NO" altLang="ko-KR" dirty="0"/>
              <a:t>&gt;&gt;&gt; result</a:t>
            </a:r>
          </a:p>
          <a:p>
            <a:pPr marL="667512" lvl="2" indent="0" fontAlgn="base">
              <a:buNone/>
            </a:pPr>
            <a:r>
              <a:rPr lang="nb-NO" altLang="ko-KR" dirty="0"/>
              <a:t>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7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식별 연산자</a:t>
            </a:r>
            <a:r>
              <a:rPr lang="en-US" altLang="ko-KR" dirty="0"/>
              <a:t>(Identity 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= [ 1, 2, “Hello World”]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lst1 = [ 1, 2, “Hello World”]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is lst1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id(</a:t>
            </a:r>
            <a:r>
              <a:rPr lang="en-US" altLang="ko-KR" dirty="0" err="1"/>
              <a:t>lst</a:t>
            </a:r>
            <a:r>
              <a:rPr lang="en-US" altLang="ko-KR" dirty="0"/>
              <a:t>) == id(lst1)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== lst1 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lst2 = </a:t>
            </a:r>
            <a:r>
              <a:rPr lang="en-US" altLang="ko-KR" dirty="0" err="1"/>
              <a:t>lst</a:t>
            </a: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is lst2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5640" y="1556792"/>
          <a:ext cx="5292978" cy="1152129"/>
        </p:xfrm>
        <a:graphic>
          <a:graphicData uri="http://schemas.openxmlformats.org/drawingml/2006/table">
            <a:tbl>
              <a:tblPr/>
              <a:tblGrid>
                <a:gridCol w="118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비교 연산자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is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두 </a:t>
                      </a:r>
                      <a:r>
                        <a:rPr lang="ko-KR" altLang="en-US" sz="1200" kern="10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대상체가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동일한 대상체인지를 체크한다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is not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두 </a:t>
                      </a:r>
                      <a:r>
                        <a:rPr lang="ko-KR" altLang="en-US" sz="1200" kern="10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대상체가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서로 다른 대상체인지를 체크한다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58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694</Words>
  <Application>Microsoft Office PowerPoint</Application>
  <PresentationFormat>와이드스크린</PresentationFormat>
  <Paragraphs>272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임베디드시스템 4주차 [연산자 2]</vt:lpstr>
      <vt:lpstr>수업 목표</vt:lpstr>
      <vt:lpstr>1. 비트 연산자(Bitwise Operators)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식별 연산자(Identity Operators)</vt:lpstr>
      <vt:lpstr>3. 구성원 연산자(Membership Operators)</vt:lpstr>
      <vt:lpstr>4. 문자열 연산자(String Operators)</vt:lpstr>
      <vt:lpstr>5. 연산자 우선순위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owner</cp:lastModifiedBy>
  <cp:revision>117</cp:revision>
  <dcterms:created xsi:type="dcterms:W3CDTF">2020-03-12T00:34:35Z</dcterms:created>
  <dcterms:modified xsi:type="dcterms:W3CDTF">2022-09-26T09:40:11Z</dcterms:modified>
</cp:coreProperties>
</file>