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262" r:id="rId4"/>
    <p:sldId id="348" r:id="rId5"/>
    <p:sldId id="272" r:id="rId6"/>
    <p:sldId id="273" r:id="rId7"/>
    <p:sldId id="274" r:id="rId8"/>
    <p:sldId id="298" r:id="rId9"/>
    <p:sldId id="278" r:id="rId10"/>
    <p:sldId id="293" r:id="rId11"/>
    <p:sldId id="277" r:id="rId12"/>
    <p:sldId id="299" r:id="rId13"/>
    <p:sldId id="259" r:id="rId14"/>
    <p:sldId id="258" r:id="rId15"/>
    <p:sldId id="346" r:id="rId16"/>
    <p:sldId id="339" r:id="rId17"/>
    <p:sldId id="336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hyperlink" Target="http://www.gnu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30CDD6-C24F-4A01-ABB0-45725DB6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51" y="628719"/>
            <a:ext cx="9763297" cy="56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ko-KR" altLang="en-US" dirty="0"/>
              <a:t>의 향후 발전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IoT ë°ì ë°©í¥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795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라즈베리 파이 4 모델 B (2GB)_이미지">
            <a:extLst>
              <a:ext uri="{FF2B5EF4-FFF2-40B4-BE49-F238E27FC236}">
                <a16:creationId xmlns:a16="http://schemas.microsoft.com/office/drawing/2014/main" id="{35987729-C300-43CC-8EDC-FA406644A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20732" r="10525" b="25388"/>
          <a:stretch/>
        </p:blipFill>
        <p:spPr bwMode="auto">
          <a:xfrm>
            <a:off x="2211605" y="4618328"/>
            <a:ext cx="2550018" cy="16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A51A17-24EF-49EF-A35F-486CF63654F7}"/>
              </a:ext>
            </a:extLst>
          </p:cNvPr>
          <p:cNvSpPr/>
          <p:nvPr/>
        </p:nvSpPr>
        <p:spPr>
          <a:xfrm>
            <a:off x="1934710" y="3857223"/>
            <a:ext cx="3007217" cy="61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(Raspbian)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FEE065-EC6A-4BFF-9528-1C4169C82032}"/>
              </a:ext>
            </a:extLst>
          </p:cNvPr>
          <p:cNvSpPr/>
          <p:nvPr/>
        </p:nvSpPr>
        <p:spPr>
          <a:xfrm>
            <a:off x="1934710" y="2334760"/>
            <a:ext cx="1362772" cy="874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48038E-6BC2-41DB-9F0D-AA2A4850BC39}"/>
              </a:ext>
            </a:extLst>
          </p:cNvPr>
          <p:cNvSpPr/>
          <p:nvPr/>
        </p:nvSpPr>
        <p:spPr>
          <a:xfrm>
            <a:off x="3446884" y="2334760"/>
            <a:ext cx="1495043" cy="874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D8CA0D-A4BF-462D-9C70-CD03D1B0BED1}"/>
              </a:ext>
            </a:extLst>
          </p:cNvPr>
          <p:cNvSpPr/>
          <p:nvPr/>
        </p:nvSpPr>
        <p:spPr>
          <a:xfrm>
            <a:off x="1934710" y="3276254"/>
            <a:ext cx="3007217" cy="513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1028" name="Picture 4" descr="클라우드란">
            <a:extLst>
              <a:ext uri="{FF2B5EF4-FFF2-40B4-BE49-F238E27FC236}">
                <a16:creationId xmlns:a16="http://schemas.microsoft.com/office/drawing/2014/main" id="{625FD2B7-6643-44FE-8A86-32A2486A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3" y="2771831"/>
            <a:ext cx="39909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EEB0E-72B0-4D41-B3EC-46DC0E2407AF}"/>
              </a:ext>
            </a:extLst>
          </p:cNvPr>
          <p:cNvCxnSpPr/>
          <p:nvPr/>
        </p:nvCxnSpPr>
        <p:spPr>
          <a:xfrm flipV="1">
            <a:off x="4761623" y="4514491"/>
            <a:ext cx="3280265" cy="95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노트북 컴퓨터 아이콘 사용자 프로그래머, 노트북, 전자 제품, 컴퓨터 png | PNGEgg">
            <a:extLst>
              <a:ext uri="{FF2B5EF4-FFF2-40B4-BE49-F238E27FC236}">
                <a16:creationId xmlns:a16="http://schemas.microsoft.com/office/drawing/2014/main" id="{8575B2FE-D85B-4440-A9B8-4108DE81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94" y="510057"/>
            <a:ext cx="1765657" cy="17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87E261-C4DE-4096-9566-A52719C05753}"/>
              </a:ext>
            </a:extLst>
          </p:cNvPr>
          <p:cNvCxnSpPr>
            <a:cxnSpLocks/>
            <a:stCxn id="1030" idx="1"/>
            <a:endCxn id="7" idx="3"/>
          </p:cNvCxnSpPr>
          <p:nvPr/>
        </p:nvCxnSpPr>
        <p:spPr>
          <a:xfrm flipH="1">
            <a:off x="4941927" y="1392886"/>
            <a:ext cx="2092167" cy="1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7DBED2-D34B-AEA5-F009-713ACA8542CB}"/>
              </a:ext>
            </a:extLst>
          </p:cNvPr>
          <p:cNvSpPr txBox="1"/>
          <p:nvPr/>
        </p:nvSpPr>
        <p:spPr>
          <a:xfrm>
            <a:off x="2538071" y="64157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임베디드시스템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245FB-A5D1-0DC1-EE70-994FDE48D0D5}"/>
              </a:ext>
            </a:extLst>
          </p:cNvPr>
          <p:cNvSpPr txBox="1"/>
          <p:nvPr/>
        </p:nvSpPr>
        <p:spPr>
          <a:xfrm>
            <a:off x="9420895" y="4145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클라우드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7EDAC6-B611-BA83-EA48-54A42BADE5BA}"/>
              </a:ext>
            </a:extLst>
          </p:cNvPr>
          <p:cNvSpPr/>
          <p:nvPr/>
        </p:nvSpPr>
        <p:spPr>
          <a:xfrm>
            <a:off x="284102" y="4936892"/>
            <a:ext cx="962649" cy="1056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002007-B24F-257D-4DCF-09C6CA38DFFB}"/>
              </a:ext>
            </a:extLst>
          </p:cNvPr>
          <p:cNvCxnSpPr>
            <a:stCxn id="6" idx="6"/>
            <a:endCxn id="1026" idx="1"/>
          </p:cNvCxnSpPr>
          <p:nvPr/>
        </p:nvCxnSpPr>
        <p:spPr>
          <a:xfrm>
            <a:off x="1246751" y="5465114"/>
            <a:ext cx="96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71A82-6C63-4F7D-9EB6-4236E674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F2560-3AD5-4ED6-AB25-30A7133B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정의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컴퓨터 사용자와 컴퓨터 하드웨어 사이에서 중재자 역할을 수행하는 시스템 소프트웨어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ko-KR" altLang="en-US" sz="2400" dirty="0"/>
              <a:t>제공되는 기능</a:t>
            </a:r>
            <a:endParaRPr lang="en-US" altLang="ko-KR" sz="2400" dirty="0"/>
          </a:p>
          <a:p>
            <a:pPr lvl="1" eaLnBrk="1" hangingPunct="1"/>
            <a:r>
              <a:rPr lang="ko-KR" altLang="en-US" sz="2400" b="1" dirty="0">
                <a:solidFill>
                  <a:srgbClr val="FF0000"/>
                </a:solidFill>
              </a:rPr>
              <a:t>메모리 관리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z="2400" b="1" dirty="0">
                <a:solidFill>
                  <a:srgbClr val="FF0000"/>
                </a:solidFill>
              </a:rPr>
              <a:t>프로세스 관리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z="2400" b="1" dirty="0">
                <a:solidFill>
                  <a:srgbClr val="FF0000"/>
                </a:solidFill>
              </a:rPr>
              <a:t>파일 관리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z="2400" b="1" dirty="0">
                <a:solidFill>
                  <a:srgbClr val="FF0000"/>
                </a:solidFill>
              </a:rPr>
              <a:t> I/O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z="2000" dirty="0"/>
              <a:t>네트워크 기능</a:t>
            </a:r>
            <a:endParaRPr lang="en-US" altLang="ko-KR" sz="2000" dirty="0"/>
          </a:p>
          <a:p>
            <a:pPr lvl="1" eaLnBrk="1" hangingPunct="1"/>
            <a:r>
              <a:rPr lang="ko-KR" altLang="en-US" sz="1400" dirty="0"/>
              <a:t>보호와 보안</a:t>
            </a:r>
            <a:endParaRPr lang="en-US" altLang="ko-KR" sz="2000" dirty="0"/>
          </a:p>
          <a:p>
            <a:pPr lvl="1" eaLnBrk="1" hangingPunct="1"/>
            <a:r>
              <a:rPr lang="en-US" altLang="ko-KR" sz="2000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08C90-292F-4702-B6E0-4CCF8F31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8B944-89A2-4B7A-8CEF-13304B0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52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리눅스 개요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탄생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리누스토발즈가</a:t>
            </a:r>
            <a:r>
              <a:rPr lang="ko-KR" altLang="en-US" sz="2000" dirty="0"/>
              <a:t> 어셈블리어로 </a:t>
            </a:r>
            <a:r>
              <a:rPr lang="en-US" altLang="ko-KR" sz="2000" dirty="0"/>
              <a:t>0.01 </a:t>
            </a:r>
            <a:r>
              <a:rPr lang="ko-KR" altLang="en-US" sz="2000" dirty="0"/>
              <a:t>작성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1992</a:t>
            </a:r>
            <a:r>
              <a:rPr lang="ko-KR" altLang="en-US" sz="2000" dirty="0"/>
              <a:t>년에 </a:t>
            </a:r>
            <a:r>
              <a:rPr lang="en-US" altLang="ko-KR" sz="2000" dirty="0"/>
              <a:t>0.02</a:t>
            </a:r>
            <a:r>
              <a:rPr lang="ko-KR" altLang="en-US" sz="2000" dirty="0"/>
              <a:t>버전을 작성하여 처음으로 인터넷에 공개 </a:t>
            </a:r>
            <a:r>
              <a:rPr lang="ko-KR" altLang="en-US" sz="2000" dirty="0">
                <a:sym typeface="Wingdings" panose="05000000000000000000" pitchFamily="2" charset="2"/>
              </a:rPr>
              <a:t> 리눅스의 시작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err="1">
                <a:sym typeface="Wingdings" panose="05000000000000000000" pitchFamily="2" charset="2"/>
              </a:rPr>
              <a:t>리누스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토발즈는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ym typeface="Wingdings" panose="05000000000000000000" pitchFamily="2" charset="2"/>
              </a:rPr>
              <a:t>커널</a:t>
            </a:r>
            <a:r>
              <a:rPr lang="ko-KR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2000" dirty="0">
                <a:sym typeface="Wingdings" panose="05000000000000000000" pitchFamily="2" charset="2"/>
              </a:rPr>
              <a:t> 만을 개발함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44343-5C5B-48FE-9592-F2D091245E54}"/>
              </a:ext>
            </a:extLst>
          </p:cNvPr>
          <p:cNvSpPr txBox="1"/>
          <p:nvPr/>
        </p:nvSpPr>
        <p:spPr>
          <a:xfrm>
            <a:off x="6096000" y="4474346"/>
            <a:ext cx="4552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이름 </a:t>
            </a:r>
            <a:r>
              <a:rPr lang="en-US" altLang="ko-KR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Linus Benedict Torvalds</a:t>
            </a:r>
          </a:p>
          <a:p>
            <a:pPr eaLnBrk="1" latinLnBrk="1" hangingPunct="1">
              <a:defRPr/>
            </a:pPr>
            <a:r>
              <a:rPr lang="ko-KR" altLang="en-US" sz="1800" dirty="0"/>
              <a:t>탄생 </a:t>
            </a:r>
            <a:r>
              <a:rPr lang="en-US" altLang="ko-KR" sz="1800" dirty="0"/>
              <a:t>: </a:t>
            </a:r>
            <a:r>
              <a:rPr lang="ko-KR" altLang="en-US" sz="1800" dirty="0"/>
              <a:t>핀란드</a:t>
            </a:r>
            <a:r>
              <a:rPr lang="en-US" altLang="ko-KR" sz="1800" dirty="0"/>
              <a:t>(1969</a:t>
            </a:r>
            <a:r>
              <a:rPr lang="ko-KR" altLang="en-US" sz="1800" dirty="0"/>
              <a:t>년생</a:t>
            </a:r>
            <a:r>
              <a:rPr lang="en-US" altLang="ko-KR" sz="1800" dirty="0"/>
              <a:t>)</a:t>
            </a:r>
          </a:p>
          <a:p>
            <a:pPr eaLnBrk="1" latinLnBrk="1" hangingPunct="1">
              <a:defRPr/>
            </a:pPr>
            <a:r>
              <a:rPr lang="ko-KR" altLang="en-US" sz="1800" dirty="0"/>
              <a:t>학력 </a:t>
            </a:r>
            <a:r>
              <a:rPr lang="en-US" altLang="ko-KR" sz="1800" dirty="0"/>
              <a:t>: </a:t>
            </a:r>
            <a:r>
              <a:rPr lang="ko-KR" altLang="en-US" sz="1800" dirty="0"/>
              <a:t>헬싱키 대학교</a:t>
            </a:r>
            <a:endParaRPr lang="en-US" altLang="ko-KR" sz="1800" dirty="0"/>
          </a:p>
          <a:p>
            <a:pPr eaLnBrk="1" latinLnBrk="1" hangingPunct="1">
              <a:defRPr/>
            </a:pPr>
            <a:r>
              <a:rPr lang="ko-KR" altLang="en-US" sz="1800" dirty="0"/>
              <a:t>별칭 </a:t>
            </a:r>
            <a:r>
              <a:rPr lang="en-US" altLang="ko-KR" sz="1800" dirty="0"/>
              <a:t>: </a:t>
            </a:r>
            <a:r>
              <a:rPr lang="ko-KR" altLang="en-US" sz="1800" dirty="0"/>
              <a:t>리눅스의 창시자</a:t>
            </a:r>
            <a:r>
              <a:rPr lang="en-US" altLang="ko-KR" sz="1800" dirty="0"/>
              <a:t>, </a:t>
            </a:r>
            <a:r>
              <a:rPr lang="ko-KR" altLang="en-US" sz="1800" dirty="0"/>
              <a:t>리눅스의 아버지</a:t>
            </a:r>
            <a:r>
              <a:rPr lang="en-US" altLang="ko-KR" sz="1800" dirty="0"/>
              <a:t>  </a:t>
            </a:r>
            <a:endParaRPr lang="ko-KR" altLang="en-US" sz="1800" dirty="0"/>
          </a:p>
        </p:txBody>
      </p:sp>
      <p:pic>
        <p:nvPicPr>
          <p:cNvPr id="1026" name="Picture 2" descr="AMD로 PC 바꾼 리누스 토발즈 &quot;행복하다&quot; - 지디넷코리아">
            <a:extLst>
              <a:ext uri="{FF2B5EF4-FFF2-40B4-BE49-F238E27FC236}">
                <a16:creationId xmlns:a16="http://schemas.microsoft.com/office/drawing/2014/main" id="{FFF25476-FAA9-459F-9ABB-8B861223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0" y="3996348"/>
            <a:ext cx="3160451" cy="23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8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123A3DB6-4C92-46F9-A626-66580D69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리눅스의 장점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1E2065A2-EC82-4A29-B4D4-CD1DD48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/>
              <a:t>누구나 자유롭게 사용할 수 있는 운영체제이다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여러 사용자</a:t>
            </a:r>
            <a:r>
              <a:rPr lang="en-US" altLang="ko-KR" sz="2000" dirty="0"/>
              <a:t>(Multi-user)</a:t>
            </a:r>
            <a:r>
              <a:rPr lang="ko-KR" altLang="en-US" sz="2000" dirty="0"/>
              <a:t>가 동시에 사용할 수 있는 환경을 제공한다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다중 작업</a:t>
            </a:r>
            <a:r>
              <a:rPr lang="en-US" altLang="ko-KR" sz="2000" dirty="0"/>
              <a:t>(Multi Tasking) </a:t>
            </a:r>
            <a:r>
              <a:rPr lang="ko-KR" altLang="en-US" sz="2000" dirty="0"/>
              <a:t>및 가상 터미널</a:t>
            </a:r>
            <a:r>
              <a:rPr lang="en-US" altLang="ko-KR" sz="2000" dirty="0"/>
              <a:t>(Virtual Terminal) </a:t>
            </a:r>
            <a:r>
              <a:rPr lang="ko-KR" altLang="en-US" sz="2000" dirty="0"/>
              <a:t>환경을 지원한다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en-US" altLang="ko-KR" sz="2000" dirty="0"/>
              <a:t>GUI </a:t>
            </a:r>
            <a:r>
              <a:rPr lang="ko-KR" altLang="en-US" sz="2000" dirty="0"/>
              <a:t>방식의 엑스 윈도우를 지원한다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en-US" altLang="ko-KR" sz="2000" dirty="0"/>
              <a:t>CPU </a:t>
            </a:r>
            <a:r>
              <a:rPr lang="ko-KR" altLang="en-US" sz="2000" dirty="0"/>
              <a:t>구애가 없는 운영체계이다</a:t>
            </a:r>
            <a:r>
              <a:rPr lang="en-US" altLang="ko-KR" sz="2000" dirty="0"/>
              <a:t>. (</a:t>
            </a:r>
            <a:r>
              <a:rPr lang="ko-KR" altLang="en-US" sz="2000"/>
              <a:t>커널 소스 </a:t>
            </a:r>
            <a:r>
              <a:rPr lang="ko-KR" altLang="en-US" sz="2000" dirty="0"/>
              <a:t>공개</a:t>
            </a:r>
            <a:r>
              <a:rPr lang="en-US" altLang="ko-KR" sz="2000" dirty="0"/>
              <a:t>)</a:t>
            </a:r>
          </a:p>
          <a:p>
            <a:pPr eaLnBrk="1" hangingPunct="1"/>
            <a:r>
              <a:rPr lang="ko-KR" altLang="en-US" sz="2000" dirty="0"/>
              <a:t>강력하면서 안정적인 네트워크를 지원하는 운영체계이다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리눅스에서의 하드웨어 드라이버 설정 및 하드웨어 사용이 매우 쉽다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이식성이 강한 운영체제이다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임베디드시스템에 많이 이용된다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Oval 18">
            <a:extLst>
              <a:ext uri="{FF2B5EF4-FFF2-40B4-BE49-F238E27FC236}">
                <a16:creationId xmlns:a16="http://schemas.microsoft.com/office/drawing/2014/main" id="{147AE96B-6563-47F3-92F5-EA833D2C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429000"/>
            <a:ext cx="1219200" cy="11699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800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0D055DB-6120-45D0-B17C-082E163D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3200" dirty="0"/>
              <a:t>리눅스 개요</a:t>
            </a:r>
          </a:p>
        </p:txBody>
      </p:sp>
      <p:sp>
        <p:nvSpPr>
          <p:cNvPr id="17413" name="Oval 7">
            <a:extLst>
              <a:ext uri="{FF2B5EF4-FFF2-40B4-BE49-F238E27FC236}">
                <a16:creationId xmlns:a16="http://schemas.microsoft.com/office/drawing/2014/main" id="{4367E2C8-CACA-439E-8436-7E338B82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738438"/>
            <a:ext cx="2705100" cy="2603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800"/>
          </a:p>
        </p:txBody>
      </p:sp>
      <p:sp>
        <p:nvSpPr>
          <p:cNvPr id="17414" name="Oval 8">
            <a:extLst>
              <a:ext uri="{FF2B5EF4-FFF2-40B4-BE49-F238E27FC236}">
                <a16:creationId xmlns:a16="http://schemas.microsoft.com/office/drawing/2014/main" id="{66863A29-916D-42C0-B086-D029E04B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163888"/>
            <a:ext cx="196215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800"/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7B4F6ECE-DA8F-4721-8D0E-6017C432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3170239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셸</a:t>
            </a:r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A1F2C6D5-A142-418F-9E17-A69F40B53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809875"/>
            <a:ext cx="7540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응용 </a:t>
            </a:r>
            <a:r>
              <a:rPr lang="en-US" altLang="ko-KR" sz="1200"/>
              <a:t>PG</a:t>
            </a: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77812E73-EB8E-48EF-8E7C-FC504FE8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863" y="3611563"/>
            <a:ext cx="109855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400"/>
              <a:t>리눅스</a:t>
            </a:r>
          </a:p>
        </p:txBody>
      </p:sp>
      <p:sp>
        <p:nvSpPr>
          <p:cNvPr id="17418" name="Line 12">
            <a:extLst>
              <a:ext uri="{FF2B5EF4-FFF2-40B4-BE49-F238E27FC236}">
                <a16:creationId xmlns:a16="http://schemas.microsoft.com/office/drawing/2014/main" id="{4499244B-D6E9-4D1D-8D78-AC6D8F357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4143375"/>
            <a:ext cx="1644650" cy="90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860A822D-D08C-4431-8798-8E454F223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4" y="5108575"/>
            <a:ext cx="170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/>
              <a:t>CPU, Memory, Hdd</a:t>
            </a:r>
            <a:r>
              <a:rPr lang="en-US" altLang="ko-KR" sz="1200">
                <a:latin typeface="Arial" panose="020B0604020202020204" pitchFamily="34" charset="0"/>
              </a:rPr>
              <a:t>…</a:t>
            </a:r>
            <a:endParaRPr lang="en-US" altLang="ko-KR" sz="1200"/>
          </a:p>
        </p:txBody>
      </p:sp>
      <p:sp>
        <p:nvSpPr>
          <p:cNvPr id="17420" name="Line 14">
            <a:extLst>
              <a:ext uri="{FF2B5EF4-FFF2-40B4-BE49-F238E27FC236}">
                <a16:creationId xmlns:a16="http://schemas.microsoft.com/office/drawing/2014/main" id="{E014802B-3482-4D6B-BD12-9A7388BCF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6" y="2951164"/>
            <a:ext cx="148431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6FF0F2E1-07C9-401E-A589-BB335BD7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1" y="2820988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명령어 해석기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/>
              <a:t>(Bash,Csh</a:t>
            </a:r>
            <a:r>
              <a:rPr lang="en-US" altLang="ko-KR" sz="1200">
                <a:latin typeface="Arial" panose="020B0604020202020204" pitchFamily="34" charset="0"/>
              </a:rPr>
              <a:t>…</a:t>
            </a:r>
            <a:r>
              <a:rPr lang="en-US" altLang="ko-KR" sz="1200"/>
              <a:t>)</a:t>
            </a:r>
          </a:p>
        </p:txBody>
      </p:sp>
      <p:sp>
        <p:nvSpPr>
          <p:cNvPr id="17422" name="Line 16">
            <a:extLst>
              <a:ext uri="{FF2B5EF4-FFF2-40B4-BE49-F238E27FC236}">
                <a16:creationId xmlns:a16="http://schemas.microsoft.com/office/drawing/2014/main" id="{3AFD36E5-78E3-4989-BBAC-309150F89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2975" y="3003551"/>
            <a:ext cx="14859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D33DD239-6650-4069-AD6C-4F7FA796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4" y="3262314"/>
            <a:ext cx="793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통신 </a:t>
            </a:r>
            <a:r>
              <a:rPr lang="en-US" altLang="ko-KR" sz="1200"/>
              <a:t>PG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에디터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/>
              <a:t>X </a:t>
            </a:r>
            <a:r>
              <a:rPr lang="ko-KR" altLang="en-US" sz="1200"/>
              <a:t>윈도우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……</a:t>
            </a:r>
            <a:endParaRPr lang="en-US" altLang="ko-KR" sz="12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CFE534D8-04AC-4E9B-99EB-E4CEC67E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457575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/>
              <a:t>커널</a:t>
            </a:r>
          </a:p>
        </p:txBody>
      </p:sp>
      <p:sp>
        <p:nvSpPr>
          <p:cNvPr id="17426" name="Oval 20">
            <a:extLst>
              <a:ext uri="{FF2B5EF4-FFF2-40B4-BE49-F238E27FC236}">
                <a16:creationId xmlns:a16="http://schemas.microsoft.com/office/drawing/2014/main" id="{BB66DCE4-A45A-4F6A-9AF8-469656A3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748089"/>
            <a:ext cx="58420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800"/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0F859992-7899-4C12-AFD8-627A1DE9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83222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/>
              <a:t>H/W</a:t>
            </a:r>
          </a:p>
        </p:txBody>
      </p:sp>
      <p:sp>
        <p:nvSpPr>
          <p:cNvPr id="17428" name="Line 22">
            <a:extLst>
              <a:ext uri="{FF2B5EF4-FFF2-40B4-BE49-F238E27FC236}">
                <a16:creationId xmlns:a16="http://schemas.microsoft.com/office/drawing/2014/main" id="{430EDF0B-B5E1-4978-BAF0-72B1484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3643313"/>
            <a:ext cx="1751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DD0E37D7-5209-4CA9-A899-82DDC5BDC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15" y="1503363"/>
            <a:ext cx="7893743" cy="5040312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GNU(GNU is not Unix)</a:t>
            </a:r>
            <a:r>
              <a:rPr lang="ko-KR" altLang="en-US" sz="2400" dirty="0"/>
              <a:t> </a:t>
            </a:r>
          </a:p>
          <a:p>
            <a:pPr lvl="1"/>
            <a:r>
              <a:rPr lang="ko-KR" altLang="en-US" sz="2200" dirty="0"/>
              <a:t>리눅스는 </a:t>
            </a:r>
            <a:r>
              <a:rPr lang="en-US" altLang="ko-KR" sz="2200" dirty="0"/>
              <a:t>GNU </a:t>
            </a:r>
            <a:r>
              <a:rPr lang="ko-KR" altLang="en-US" sz="2200" dirty="0"/>
              <a:t>프로젝트에 의해서 완성 </a:t>
            </a:r>
            <a:r>
              <a:rPr lang="en-US" altLang="ko-KR" sz="2200" dirty="0">
                <a:sym typeface="Wingdings" panose="05000000000000000000" pitchFamily="2" charset="2"/>
              </a:rPr>
              <a:t> </a:t>
            </a:r>
            <a:r>
              <a:rPr lang="en-US" altLang="ko-KR" sz="2200" b="1" dirty="0">
                <a:sym typeface="Wingdings" panose="05000000000000000000" pitchFamily="2" charset="2"/>
              </a:rPr>
              <a:t>GNU/Linux</a:t>
            </a:r>
            <a:endParaRPr lang="en-US" altLang="ko-KR" sz="2200" b="1" dirty="0"/>
          </a:p>
          <a:p>
            <a:pPr lvl="1"/>
            <a:r>
              <a:rPr lang="en-US" altLang="ko-KR" sz="2200" dirty="0"/>
              <a:t>1984</a:t>
            </a:r>
            <a:r>
              <a:rPr lang="ko-KR" altLang="en-US" sz="2200" dirty="0"/>
              <a:t>년 리차드 </a:t>
            </a:r>
            <a:r>
              <a:rPr lang="ko-KR" altLang="en-US" sz="2200" dirty="0" err="1"/>
              <a:t>스톨만에</a:t>
            </a:r>
            <a:r>
              <a:rPr lang="ko-KR" altLang="en-US" sz="2200" dirty="0"/>
              <a:t> 의해서 시작됨</a:t>
            </a:r>
          </a:p>
          <a:p>
            <a:pPr lvl="1"/>
            <a:r>
              <a:rPr lang="en-US" altLang="ko-KR" sz="2200" dirty="0"/>
              <a:t>1985</a:t>
            </a:r>
            <a:r>
              <a:rPr lang="ko-KR" altLang="en-US" sz="2200" dirty="0"/>
              <a:t>년 </a:t>
            </a:r>
            <a:r>
              <a:rPr lang="en-US" altLang="ko-KR" sz="2200" dirty="0"/>
              <a:t>FSF </a:t>
            </a:r>
            <a:r>
              <a:rPr lang="ko-KR" altLang="en-US" sz="2200" dirty="0"/>
              <a:t>설립하고</a:t>
            </a:r>
            <a:r>
              <a:rPr lang="en-US" altLang="ko-KR" sz="2200" dirty="0"/>
              <a:t>, </a:t>
            </a:r>
            <a:r>
              <a:rPr lang="ko-KR" altLang="en-US" sz="2200" dirty="0"/>
              <a:t>제공되는 대부분의 소프트웨어는 </a:t>
            </a:r>
            <a:r>
              <a:rPr lang="en-US" altLang="ko-KR" sz="2200" dirty="0"/>
              <a:t>GPL</a:t>
            </a:r>
            <a:r>
              <a:rPr lang="ko-KR" altLang="en-US" sz="2200" dirty="0"/>
              <a:t>이라는 라이센스를 따르도록 함 </a:t>
            </a:r>
            <a:r>
              <a:rPr lang="ko-KR" altLang="en-US" sz="2200" dirty="0">
                <a:sym typeface="Wingdings" panose="05000000000000000000" pitchFamily="2" charset="2"/>
              </a:rPr>
              <a:t> 자유소프트웨어의 수정과 공유에 대한 자유를 보장하기 위함</a:t>
            </a:r>
          </a:p>
          <a:p>
            <a:pPr lvl="1"/>
            <a:r>
              <a:rPr lang="en-US" altLang="ko-KR" sz="2200" dirty="0">
                <a:hlinkClick r:id="rId2"/>
              </a:rPr>
              <a:t>http://www.gnu.org/</a:t>
            </a:r>
            <a:endParaRPr lang="en-US" altLang="ko-KR" sz="2200" dirty="0"/>
          </a:p>
          <a:p>
            <a:pPr lvl="1"/>
            <a:r>
              <a:rPr lang="ko-KR" altLang="en-US" dirty="0"/>
              <a:t>커널 </a:t>
            </a:r>
            <a:r>
              <a:rPr lang="en-US" altLang="ko-KR" dirty="0"/>
              <a:t>: </a:t>
            </a:r>
            <a:r>
              <a:rPr lang="ko-KR" altLang="en-US" sz="2200" dirty="0"/>
              <a:t>지금도 계속 개발되어 업그레이드 되고 있음</a:t>
            </a:r>
          </a:p>
          <a:p>
            <a:pPr lvl="1"/>
            <a:r>
              <a:rPr lang="en-US" altLang="ko-KR" sz="2200" dirty="0">
                <a:hlinkClick r:id="rId3"/>
              </a:rPr>
              <a:t>http://www.kernel.org</a:t>
            </a:r>
            <a:r>
              <a:rPr lang="en-US" altLang="ko-KR" sz="2200" dirty="0"/>
              <a:t> </a:t>
            </a:r>
            <a:r>
              <a:rPr lang="ko-KR" altLang="en-US" sz="2200" dirty="0"/>
              <a:t>에서 다운로드 받음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>
                <a:latin typeface="Arial" panose="020B0604020202020204" pitchFamily="34" charset="0"/>
              </a:rPr>
              <a:t>“</a:t>
            </a:r>
            <a:r>
              <a:rPr lang="en-US" altLang="ko-KR" sz="2200" dirty="0"/>
              <a:t>linux-5.16.12.tar.xz</a:t>
            </a:r>
            <a:r>
              <a:rPr lang="en-US" altLang="ko-KR" sz="2200" dirty="0">
                <a:latin typeface="Arial" panose="020B0604020202020204" pitchFamily="34" charset="0"/>
              </a:rPr>
              <a:t>”</a:t>
            </a:r>
            <a:r>
              <a:rPr lang="en-US" altLang="ko-KR" sz="2200" dirty="0"/>
              <a:t> </a:t>
            </a:r>
            <a:r>
              <a:rPr lang="ko-KR" altLang="en-US" sz="2200" dirty="0"/>
              <a:t>형식으로 배포됨</a:t>
            </a:r>
          </a:p>
          <a:p>
            <a:pPr lvl="2"/>
            <a:r>
              <a:rPr lang="en-US" altLang="ko-KR" sz="1800" dirty="0"/>
              <a:t>5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주버전</a:t>
            </a:r>
            <a:r>
              <a:rPr lang="en-US" altLang="ko-KR" sz="1800" dirty="0"/>
              <a:t>(Major Version) </a:t>
            </a:r>
          </a:p>
          <a:p>
            <a:pPr lvl="2"/>
            <a:r>
              <a:rPr lang="en-US" altLang="ko-KR" sz="1800" dirty="0"/>
              <a:t>16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부버전</a:t>
            </a:r>
            <a:r>
              <a:rPr lang="en-US" altLang="ko-KR" sz="1800" dirty="0"/>
              <a:t>(Minor Version)</a:t>
            </a:r>
          </a:p>
          <a:p>
            <a:pPr lvl="2"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/>
              <a:t>부버전이 홀수일 경우에는 개발버전</a:t>
            </a:r>
            <a:r>
              <a:rPr lang="en-US" altLang="ko-KR" sz="1800" dirty="0"/>
              <a:t>, </a:t>
            </a:r>
            <a:r>
              <a:rPr lang="ko-KR" altLang="en-US" sz="1800" dirty="0"/>
              <a:t>짝수일 경우에는 안정버전</a:t>
            </a:r>
          </a:p>
          <a:p>
            <a:pPr lvl="2"/>
            <a:r>
              <a:rPr lang="en-US" altLang="ko-KR" sz="1800" dirty="0"/>
              <a:t>12</a:t>
            </a:r>
            <a:r>
              <a:rPr lang="ko-KR" altLang="en-US" sz="1800" dirty="0"/>
              <a:t>는 패치버전</a:t>
            </a:r>
            <a:r>
              <a:rPr lang="en-US" altLang="ko-KR" sz="1800" dirty="0"/>
              <a:t>(Patch Version) 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831E4AA-3F31-4973-9911-1C30023B7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3200" dirty="0"/>
              <a:t>리눅스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6707C-6929-4D67-A80B-EAFF7CB78951}"/>
              </a:ext>
            </a:extLst>
          </p:cNvPr>
          <p:cNvSpPr txBox="1"/>
          <p:nvPr/>
        </p:nvSpPr>
        <p:spPr>
          <a:xfrm>
            <a:off x="8442664" y="1503363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https://www.kernel.org/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1117E-726D-4F0A-9C85-D3FB172B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54" y="2196748"/>
            <a:ext cx="3801131" cy="2842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11E8EB-2B43-497B-ADC3-415EA09A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6" y="589608"/>
            <a:ext cx="11430084" cy="25812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5CC51E-7D90-4230-A8F7-AEFD25BF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2" y="3572670"/>
            <a:ext cx="11344358" cy="25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18CBCC-E7F8-4F54-8CB1-675BBD3E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6" y="326607"/>
            <a:ext cx="5299367" cy="6204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88992C-9BC2-4ECF-938F-AB9ACFB6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65" y="408373"/>
            <a:ext cx="6652935" cy="61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임베디드시스템을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사물인터넷 구축 및 프로그래밍을 위해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라즈비안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Flask,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AWS(Amazon Web Service)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학습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임베디드시스템을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사물인터넷 서비스 구축에 활용되는 기술 배양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en-US" dirty="0" err="1"/>
              <a:t>임베디드시스템의</a:t>
            </a:r>
            <a:r>
              <a:rPr lang="ko-KR" altLang="en-US" dirty="0"/>
              <a:t> 동작 방식 이해</a:t>
            </a:r>
            <a:endParaRPr lang="en-US" altLang="ko-KR" dirty="0"/>
          </a:p>
          <a:p>
            <a:pPr lvl="1"/>
            <a:r>
              <a:rPr lang="ko-KR" altLang="en-US" dirty="0" err="1"/>
              <a:t>임베디드시스템을</a:t>
            </a:r>
            <a:r>
              <a:rPr lang="ko-KR" altLang="en-US" dirty="0"/>
              <a:t> 활용한 사물인터넷 구축에 필요한 하드웨어</a:t>
            </a:r>
            <a:r>
              <a:rPr lang="en-US" altLang="ko-KR" dirty="0"/>
              <a:t>, </a:t>
            </a:r>
            <a:r>
              <a:rPr lang="ko-KR" altLang="en-US" dirty="0"/>
              <a:t>운영체제 및 프레임워크 구축 능력 습득</a:t>
            </a:r>
            <a:endParaRPr lang="en-US" altLang="ko-KR" dirty="0"/>
          </a:p>
          <a:p>
            <a:pPr lvl="1"/>
            <a:r>
              <a:rPr lang="ko-KR" altLang="en-US" dirty="0" err="1"/>
              <a:t>임베디드시스템을</a:t>
            </a:r>
            <a:r>
              <a:rPr lang="ko-KR" altLang="en-US" dirty="0"/>
              <a:t> 활용한 사물인터넷 서비스 작성 방법 학습</a:t>
            </a:r>
            <a:endParaRPr lang="en-US" altLang="ko-KR" dirty="0"/>
          </a:p>
          <a:p>
            <a:pPr lvl="1"/>
            <a:r>
              <a:rPr lang="ko-KR" altLang="en-US" dirty="0" err="1"/>
              <a:t>임베디드시스템과</a:t>
            </a:r>
            <a:r>
              <a:rPr lang="ko-KR" altLang="en-US" dirty="0"/>
              <a:t> 서버 통신 방법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CF9B-B4CC-48BB-9C2E-14F93AF8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F2965-A41D-4693-A3C2-A98A561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세부 목표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</a:t>
            </a:r>
            <a:r>
              <a:rPr lang="ko-KR" altLang="en-US" dirty="0"/>
              <a:t> 및 </a:t>
            </a:r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r>
              <a:rPr lang="en-US" altLang="ko-KR" dirty="0"/>
              <a:t>, </a:t>
            </a:r>
            <a:r>
              <a:rPr lang="ko-KR" altLang="en-US" dirty="0"/>
              <a:t>설정 및 동작방식 학습</a:t>
            </a:r>
            <a:endParaRPr lang="en-US" altLang="ko-KR" dirty="0"/>
          </a:p>
          <a:p>
            <a:pPr lvl="1"/>
            <a:r>
              <a:rPr lang="ko-KR" altLang="en-US" dirty="0"/>
              <a:t>파이썬 언어 학습</a:t>
            </a:r>
            <a:endParaRPr lang="en-US" altLang="ko-KR" dirty="0"/>
          </a:p>
          <a:p>
            <a:pPr lvl="1"/>
            <a:r>
              <a:rPr lang="en-US" altLang="ko-KR" dirty="0"/>
              <a:t>Flask</a:t>
            </a:r>
            <a:r>
              <a:rPr lang="ko-KR" altLang="en-US" dirty="0"/>
              <a:t>를 이용한 사물인터넷 서비스 인터페이스 작성</a:t>
            </a:r>
            <a:endParaRPr lang="en-US" altLang="ko-KR" dirty="0"/>
          </a:p>
          <a:p>
            <a:pPr lvl="1"/>
            <a:r>
              <a:rPr lang="ko-KR" altLang="en-US" dirty="0"/>
              <a:t>사물인터넷용 서버 구축 및 </a:t>
            </a:r>
            <a:r>
              <a:rPr lang="ko-KR" altLang="en-US" dirty="0" err="1"/>
              <a:t>임베디드시스템과</a:t>
            </a:r>
            <a:r>
              <a:rPr lang="ko-KR" altLang="en-US" dirty="0"/>
              <a:t> 서버간 통신 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운영</a:t>
            </a:r>
            <a:endParaRPr lang="en-US" altLang="ko-KR" dirty="0"/>
          </a:p>
          <a:p>
            <a:pPr lvl="1"/>
            <a:r>
              <a:rPr lang="ko-KR" altLang="en-US" dirty="0"/>
              <a:t>강의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/>
              <a:t>실험</a:t>
            </a:r>
            <a:r>
              <a:rPr lang="en-US" altLang="ko-KR" dirty="0"/>
              <a:t>/</a:t>
            </a:r>
            <a:r>
              <a:rPr lang="ko-KR" altLang="en-US" dirty="0"/>
              <a:t>실습</a:t>
            </a:r>
            <a:r>
              <a:rPr lang="en-US" altLang="ko-KR" dirty="0"/>
              <a:t>(40%)</a:t>
            </a:r>
          </a:p>
          <a:p>
            <a:pPr lvl="1"/>
            <a:r>
              <a:rPr lang="ko-KR" altLang="en-US" dirty="0"/>
              <a:t>토론</a:t>
            </a:r>
            <a:r>
              <a:rPr lang="en-US" altLang="ko-KR" dirty="0"/>
              <a:t>/</a:t>
            </a:r>
            <a:r>
              <a:rPr lang="ko-KR" altLang="en-US" dirty="0"/>
              <a:t>토의</a:t>
            </a:r>
            <a:r>
              <a:rPr lang="en-US" altLang="ko-KR" dirty="0"/>
              <a:t>(10%)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6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성적 평가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중간고사</a:t>
            </a:r>
            <a:r>
              <a:rPr lang="en-US" altLang="ko-KR" dirty="0">
                <a:solidFill>
                  <a:srgbClr val="FF0000"/>
                </a:solidFill>
              </a:rPr>
              <a:t>(30%)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기말고사</a:t>
            </a:r>
            <a:r>
              <a:rPr lang="en-US" altLang="ko-KR" dirty="0">
                <a:solidFill>
                  <a:srgbClr val="FF0000"/>
                </a:solidFill>
              </a:rPr>
              <a:t>(30%)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과제물</a:t>
            </a:r>
            <a:r>
              <a:rPr lang="en-US" altLang="ko-KR" dirty="0">
                <a:solidFill>
                  <a:srgbClr val="FF0000"/>
                </a:solidFill>
              </a:rPr>
              <a:t>(30%)</a:t>
            </a:r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(10%)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교재</a:t>
            </a:r>
            <a:endParaRPr lang="en-US" altLang="ko-KR" dirty="0"/>
          </a:p>
          <a:p>
            <a:pPr lvl="1"/>
            <a:r>
              <a:rPr lang="ko-KR" altLang="en-US" dirty="0" err="1"/>
              <a:t>강의교안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</a:p>
          <a:p>
            <a:pPr lvl="1"/>
            <a:r>
              <a:rPr lang="ko-KR" altLang="en-US" dirty="0"/>
              <a:t>신규버전 인터넷 자료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선수 지식</a:t>
            </a:r>
            <a:endParaRPr lang="en-US" altLang="ko-KR" dirty="0"/>
          </a:p>
          <a:p>
            <a:pPr lvl="1"/>
            <a:r>
              <a:rPr lang="ko-KR" altLang="en-US" dirty="0"/>
              <a:t>없음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ICBM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4256" y="215849"/>
            <a:ext cx="5929544" cy="2099647"/>
          </a:xfrm>
        </p:spPr>
        <p:txBody>
          <a:bodyPr/>
          <a:lstStyle/>
          <a:p>
            <a:r>
              <a:rPr lang="ko-KR" altLang="en-US" dirty="0"/>
              <a:t>미래의 정보기술 </a:t>
            </a:r>
            <a:r>
              <a:rPr lang="en-US" altLang="ko-KR" dirty="0">
                <a:sym typeface="Wingdings" panose="05000000000000000000" pitchFamily="2" charset="2"/>
              </a:rPr>
              <a:t> ICBM</a:t>
            </a:r>
            <a:endParaRPr lang="en-US" altLang="ko-KR" dirty="0"/>
          </a:p>
          <a:p>
            <a:pPr lvl="1"/>
            <a:r>
              <a:rPr lang="en-US" altLang="ko-KR" dirty="0"/>
              <a:t>IoT(Internet of Things)</a:t>
            </a:r>
          </a:p>
          <a:p>
            <a:pPr lvl="1"/>
            <a:r>
              <a:rPr lang="en-US" altLang="ko-KR" dirty="0"/>
              <a:t>Cloud Computing</a:t>
            </a:r>
          </a:p>
          <a:p>
            <a:pPr lvl="1"/>
            <a:r>
              <a:rPr lang="en-US" altLang="ko-KR" dirty="0"/>
              <a:t>Big Data</a:t>
            </a:r>
          </a:p>
          <a:p>
            <a:pPr lvl="1"/>
            <a:r>
              <a:rPr lang="en-US" altLang="ko-KR" dirty="0"/>
              <a:t>Mobile Technology</a:t>
            </a:r>
          </a:p>
        </p:txBody>
      </p:sp>
      <p:pic>
        <p:nvPicPr>
          <p:cNvPr id="1028" name="Picture 4" descr="Intercontinental ballistic missile - Wikipedia">
            <a:extLst>
              <a:ext uri="{FF2B5EF4-FFF2-40B4-BE49-F238E27FC236}">
                <a16:creationId xmlns:a16="http://schemas.microsoft.com/office/drawing/2014/main" id="{C2B77EA8-B151-4542-A701-4C4D214F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5" y="1690688"/>
            <a:ext cx="3374948" cy="42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495C64-716D-4285-AA43-EDDFE128F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481" y="3429000"/>
            <a:ext cx="7348084" cy="1688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61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IoT(Internet of Things: </a:t>
            </a:r>
            <a:r>
              <a:rPr lang="ko-KR" altLang="en-US" dirty="0"/>
              <a:t>사물인터넷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4465" y="1426130"/>
            <a:ext cx="5695335" cy="52587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The infrastructure of the information society</a:t>
            </a:r>
          </a:p>
          <a:p>
            <a:r>
              <a:rPr lang="en-US" altLang="ko-KR" dirty="0"/>
              <a:t>IoT</a:t>
            </a:r>
            <a:r>
              <a:rPr lang="ko-KR" altLang="en-US" dirty="0"/>
              <a:t>는 사람</a:t>
            </a:r>
            <a:r>
              <a:rPr lang="en-US" altLang="ko-KR" dirty="0"/>
              <a:t>, </a:t>
            </a:r>
            <a:r>
              <a:rPr lang="ko-KR" altLang="en-US" dirty="0"/>
              <a:t>사물</a:t>
            </a:r>
            <a:r>
              <a:rPr lang="en-US" altLang="ko-KR" dirty="0"/>
              <a:t>, </a:t>
            </a:r>
            <a:r>
              <a:rPr lang="ko-KR" altLang="en-US" dirty="0"/>
              <a:t>공간</a:t>
            </a:r>
            <a:r>
              <a:rPr lang="en-US" altLang="ko-KR" dirty="0"/>
              <a:t>, </a:t>
            </a:r>
            <a:r>
              <a:rPr lang="ko-KR" altLang="en-US" dirty="0"/>
              <a:t>데이터 등 모든 것이 인터넷으로 서로 연결되어</a:t>
            </a:r>
            <a:r>
              <a:rPr lang="en-US" altLang="ko-KR" dirty="0"/>
              <a:t>, </a:t>
            </a:r>
            <a:r>
              <a:rPr lang="ko-KR" altLang="en-US" dirty="0"/>
              <a:t>정보가 생성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공유</a:t>
            </a:r>
            <a:r>
              <a:rPr lang="en-US" altLang="ko-KR" dirty="0"/>
              <a:t>,</a:t>
            </a:r>
            <a:r>
              <a:rPr lang="ko-KR" altLang="en-US" dirty="0"/>
              <a:t>활용되는 초 연결 인터넷</a:t>
            </a:r>
            <a:endParaRPr lang="en-US" altLang="ko-KR" dirty="0"/>
          </a:p>
          <a:p>
            <a:r>
              <a:rPr lang="ko-KR" altLang="en-US" dirty="0"/>
              <a:t>인터넷에 연결된 컴퓨팅 기능을 가진 장치들이 센서를 통해 정보를 감지</a:t>
            </a:r>
            <a:r>
              <a:rPr lang="en-US" altLang="ko-KR" dirty="0"/>
              <a:t>, </a:t>
            </a:r>
            <a:r>
              <a:rPr lang="ko-KR" altLang="en-US" dirty="0"/>
              <a:t>목적지에 전달하거나 원격으로 장치들을 통제될 수 있는 환경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편리성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효율성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정확성 증대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컴퓨팅 능력을 갖춘 기기들</a:t>
            </a:r>
            <a:r>
              <a:rPr lang="en-US" altLang="ko-KR" dirty="0"/>
              <a:t>(Things)</a:t>
            </a:r>
            <a:r>
              <a:rPr lang="ko-KR" altLang="en-US" dirty="0"/>
              <a:t>이 인터넷과 같은 거대한 망에 연결</a:t>
            </a:r>
            <a:r>
              <a:rPr lang="en-US" altLang="ko-KR" dirty="0"/>
              <a:t>, </a:t>
            </a:r>
            <a:r>
              <a:rPr lang="ko-KR" altLang="en-US" dirty="0"/>
              <a:t>하나의 틀로 묶어 제공하는 서비스에 대한 기술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Io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30" y="1690688"/>
            <a:ext cx="5720226" cy="46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2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적용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540" y="1541539"/>
            <a:ext cx="5979850" cy="495133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lvl="1"/>
            <a:r>
              <a:rPr lang="ko-KR" altLang="en-US" dirty="0"/>
              <a:t>컴퓨팅 능력을 갖춘 기기가 내장된</a:t>
            </a:r>
            <a:r>
              <a:rPr lang="en-US" altLang="ko-KR" dirty="0"/>
              <a:t>(Embedded)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스마트 폰</a:t>
            </a:r>
            <a:r>
              <a:rPr lang="en-US" altLang="ko-KR" dirty="0"/>
              <a:t>, </a:t>
            </a:r>
            <a:r>
              <a:rPr lang="ko-KR" altLang="en-US" dirty="0" err="1"/>
              <a:t>네비게이터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의료기기 등 범용 컴퓨터</a:t>
            </a:r>
            <a:r>
              <a:rPr lang="en-US" altLang="ko-KR" dirty="0"/>
              <a:t>(PC)</a:t>
            </a:r>
            <a:r>
              <a:rPr lang="ko-KR" altLang="en-US" dirty="0"/>
              <a:t>를 제외한 컴퓨팅 시스템이 내장된 모든 시스템</a:t>
            </a:r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ko-KR" altLang="en-US" dirty="0"/>
              <a:t>인터넷</a:t>
            </a:r>
            <a:endParaRPr lang="en-US" altLang="ko-KR" dirty="0"/>
          </a:p>
          <a:p>
            <a:r>
              <a:rPr lang="ko-KR" altLang="en-US" dirty="0"/>
              <a:t>센서</a:t>
            </a:r>
            <a:endParaRPr lang="en-US" altLang="ko-KR" dirty="0"/>
          </a:p>
          <a:p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ko-KR" altLang="en-US" dirty="0"/>
              <a:t>사물들이 인터넷에 연결되어 있음으로 인해 해킹의 대상이 됨</a:t>
            </a:r>
          </a:p>
        </p:txBody>
      </p:sp>
      <p:pic>
        <p:nvPicPr>
          <p:cNvPr id="1028" name="Picture 4" descr="INTOARA INC.">
            <a:extLst>
              <a:ext uri="{FF2B5EF4-FFF2-40B4-BE49-F238E27FC236}">
                <a16:creationId xmlns:a16="http://schemas.microsoft.com/office/drawing/2014/main" id="{42CCE10A-C8AC-424E-A948-2CB0863A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90" y="2115773"/>
            <a:ext cx="5833082" cy="38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77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A6424D-B2E5-436D-9552-0B06BD03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72" y="5467350"/>
            <a:ext cx="9867900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91BECB-4DB4-480C-8C94-AE1925DF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" y="4098131"/>
            <a:ext cx="9915525" cy="133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B551FD-4E22-4FDB-B07A-DC06F3A6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5" y="239050"/>
            <a:ext cx="9934575" cy="138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9FE45-47D6-4FEA-8B27-36FCA7031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35" y="1543188"/>
            <a:ext cx="9877425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7B71A-82FF-48DC-A4F3-6F063CF8A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885" y="2747962"/>
            <a:ext cx="9944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8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3" y="44518"/>
            <a:ext cx="8915413" cy="67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41|34.8|12.8|11.1|7.4|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4.5|15.4|81.8|212.2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3|55.1|91.9|80.8|30.3|9|13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629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함초롬바탕</vt:lpstr>
      <vt:lpstr>Arial</vt:lpstr>
      <vt:lpstr>Office 테마</vt:lpstr>
      <vt:lpstr>임베디드시스템 2주차 [복습]</vt:lpstr>
      <vt:lpstr>수업 개요</vt:lpstr>
      <vt:lpstr>수업 개요</vt:lpstr>
      <vt:lpstr>수업 개요</vt:lpstr>
      <vt:lpstr>ICBM</vt:lpstr>
      <vt:lpstr>IoT(Internet of Things: 사물인터넷)</vt:lpstr>
      <vt:lpstr>IoT 적용 기술</vt:lpstr>
      <vt:lpstr>PowerPoint 프레젠테이션</vt:lpstr>
      <vt:lpstr>PowerPoint 프레젠테이션</vt:lpstr>
      <vt:lpstr>PowerPoint 프레젠테이션</vt:lpstr>
      <vt:lpstr>IoT의 향후 발전 방향</vt:lpstr>
      <vt:lpstr>PowerPoint 프레젠테이션</vt:lpstr>
      <vt:lpstr>운영체제</vt:lpstr>
      <vt:lpstr>리눅스</vt:lpstr>
      <vt:lpstr>리눅스의 장점</vt:lpstr>
      <vt:lpstr>리눅스 개요</vt:lpstr>
      <vt:lpstr>리눅스 개요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66</cp:revision>
  <dcterms:created xsi:type="dcterms:W3CDTF">2020-03-12T00:34:35Z</dcterms:created>
  <dcterms:modified xsi:type="dcterms:W3CDTF">2022-09-09T23:26:00Z</dcterms:modified>
</cp:coreProperties>
</file>