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Set context and credibility.</a:t>
            </a:r>
          </a:p>
          <a:p>
            <a:r>
              <a:t>Emphasize: bridging reactive behavior and reflective cognition via latent experience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Present as 5-bar Gantt; call out key milestones.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Include dashboard mock and simple API snippet.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Pie chart for budget; concise risk table; brief bio.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Keep 1–2 minutes buffer; be ready with backup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Use only if questioned on evaluation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Keep formulae in speaker notes if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Tie to CIMC focus: computational models of consciousness, self, episodic memory.</a:t>
            </a:r>
          </a:p>
          <a:p>
            <a:r>
              <a:t>Visual cue: Reactive → Reflective diagram.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Anchor to proposal sections: Research Objectives and Key Research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Reference comparison: PlaNet, recurrent world models.</a:t>
            </a:r>
          </a:p>
          <a:p>
            <a:r>
              <a:t>Stress counterfactual interventions + hierarchy.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system block diagram: sensors → encoders → HVAE → counterfactuals → decoder.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Add schematic of cross-attention; show valence separation in latent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Include episode trajectory plot with colored segments.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Ladder VAE diagram; annotate levels and semantics.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UMAP plot, metric table, traversal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Latent Experience Modeling for Counterfactual Reasoning in Agents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Presenter: Chris Mangum | CIMC Research Proposal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Plan &amp; Timeline (40 Weeks)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Phases: Foundations; Core; Temporal+Hierarchy; Eval; Demo</a:t>
            </a:r>
          </a:p>
          <a:p>
            <a:pPr>
              <a:defRPr sz="2000"/>
            </a:pPr>
            <a:r>
              <a:t>Tools: PyTorch, Optuna, W&amp;B; UMAP/t-SNE</a:t>
            </a:r>
          </a:p>
          <a:p>
            <a:pPr>
              <a:defRPr sz="2000"/>
            </a:pPr>
            <a:r>
              <a:t>Environment: custom 2D gridworld (AgentFarm-compatible)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Deliverables, Impact, and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Deliverables: model, toolkit, dashboard, dataset, meta-embedding, report</a:t>
            </a:r>
          </a:p>
          <a:p>
            <a:pPr>
              <a:defRPr sz="2000"/>
            </a:pPr>
            <a:r>
              <a:t>Impact: introspective agents; multimodal fusion advances; evaluation standards</a:t>
            </a:r>
          </a:p>
          <a:p>
            <a:pPr>
              <a:defRPr sz="2000"/>
            </a:pPr>
            <a:r>
              <a:t>API: encode() | query() | counterfactual()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Budget, Risks, and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Budget summary: stipend, compute, tools, dissemination</a:t>
            </a:r>
          </a:p>
          <a:p>
            <a:pPr>
              <a:defRPr sz="2000"/>
            </a:pPr>
            <a:r>
              <a:t>Risks &amp; mitigations: fusion alignment; fidelity vs imagination; generalization; interpretability</a:t>
            </a:r>
          </a:p>
          <a:p>
            <a:pPr>
              <a:defRPr sz="2000"/>
            </a:pPr>
            <a:r>
              <a:t>Team: prior latent trajectory work; narrative phases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Evaluation rigor &amp; thresholds</a:t>
            </a:r>
          </a:p>
          <a:p>
            <a:pPr>
              <a:defRPr sz="2000"/>
            </a:pPr>
            <a:r>
              <a:t>Counterfactual criteria &amp; constraints</a:t>
            </a:r>
          </a:p>
          <a:p>
            <a:pPr>
              <a:defRPr sz="2000"/>
            </a:pPr>
            <a:r>
              <a:t>Generalization &amp; transfer tests</a:t>
            </a:r>
          </a:p>
          <a:p>
            <a:pPr>
              <a:defRPr sz="2000"/>
            </a:pPr>
            <a:r>
              <a:t>Dashboard demo plan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Backup: Metrics &amp; Thresholds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SSIM/MSE for recon</a:t>
            </a:r>
          </a:p>
          <a:p>
            <a:pPr>
              <a:defRPr sz="2000"/>
            </a:pPr>
            <a:r>
              <a:t>NMI/Silhouette for clustering</a:t>
            </a:r>
          </a:p>
          <a:p>
            <a:pPr>
              <a:defRPr sz="2000"/>
            </a:pPr>
            <a:r>
              <a:t>Curvature/ISTD for smoothness</a:t>
            </a:r>
          </a:p>
          <a:p>
            <a:pPr>
              <a:defRPr sz="2000"/>
            </a:pPr>
            <a:r>
              <a:t>Retrieval Precision@K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Backup: Counterfactual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Gradient-based latent optimization</a:t>
            </a:r>
          </a:p>
          <a:p>
            <a:pPr>
              <a:defRPr sz="2000"/>
            </a:pPr>
            <a:r>
              <a:t>Constraints for plausibility</a:t>
            </a:r>
          </a:p>
          <a:p>
            <a:pPr>
              <a:defRPr sz="2000"/>
            </a:pPr>
            <a:r>
              <a:t>Success rate &amp; reward delta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 &amp; CIMC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Problem: Agents are reactive; lack introspective memory and counterfactual imagination</a:t>
            </a:r>
          </a:p>
          <a:p>
            <a:pPr>
              <a:defRPr sz="2000"/>
            </a:pPr>
            <a:r>
              <a:t>Fit: Architectures for conscious agents; methodology of modeling consciousness</a:t>
            </a:r>
          </a:p>
          <a:p>
            <a:pPr>
              <a:defRPr sz="2000"/>
            </a:pPr>
            <a:r>
              <a:t>Goal: From reactive to reflective agents via editable latent memories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&amp; Key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Objectives: vectorized episodic memory; smooth latent trajectories; counterfactual editing</a:t>
            </a:r>
          </a:p>
          <a:p>
            <a:pPr>
              <a:defRPr sz="2000"/>
            </a:pPr>
            <a:r>
              <a:t>Questions: latent structure; multimodal fusion; meaningful transformations; diagnostics</a:t>
            </a:r>
          </a:p>
          <a:p>
            <a:pPr>
              <a:defRPr sz="2000"/>
            </a:pPr>
            <a:r>
              <a:t>Outcome: reusable substrate for introspective reasoning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Novelty vs Prior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Cross-attention fusion over simple concatenation</a:t>
            </a:r>
          </a:p>
          <a:p>
            <a:pPr>
              <a:defRPr sz="2000"/>
            </a:pPr>
            <a:r>
              <a:t>Reward–affect encoding with valence shaping</a:t>
            </a:r>
          </a:p>
          <a:p>
            <a:pPr>
              <a:defRPr sz="2000"/>
            </a:pPr>
            <a:r>
              <a:t>3-tier HVAE for multi-scale memory</a:t>
            </a:r>
          </a:p>
          <a:p>
            <a:pPr>
              <a:defRPr sz="2000"/>
            </a:pPr>
            <a:r>
              <a:t>Latent trajectory editing (counterfactuals)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Multimodal encoding</a:t>
            </a:r>
          </a:p>
          <a:p>
            <a:pPr>
              <a:defRPr sz="2000"/>
            </a:pPr>
            <a:r>
              <a:t>Temporal continuity &amp; segmentation</a:t>
            </a:r>
          </a:p>
          <a:p>
            <a:pPr>
              <a:defRPr sz="2000"/>
            </a:pPr>
            <a:r>
              <a:t>Hierarchical abstraction</a:t>
            </a:r>
          </a:p>
          <a:p>
            <a:pPr>
              <a:defRPr sz="2000"/>
            </a:pPr>
            <a:r>
              <a:t>Evaluation &amp; diagnostics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Multimodal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Cross-attention fusion; modality dropout for robustness</a:t>
            </a:r>
          </a:p>
          <a:p>
            <a:pPr>
              <a:defRPr sz="2000"/>
            </a:pPr>
            <a:r>
              <a:t>Reward–affect encoder with contrastive valence loss</a:t>
            </a:r>
          </a:p>
          <a:p>
            <a:pPr>
              <a:defRPr sz="2000"/>
            </a:pPr>
            <a:r>
              <a:t>Decoder reconstructs full tuples to avoid channel neglect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Temporal Continuity &amp;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Sequence encoders (Transformer/LSTM/GRU) with smoothness regularization</a:t>
            </a:r>
          </a:p>
          <a:p>
            <a:pPr>
              <a:defRPr sz="2000"/>
            </a:pPr>
            <a:r>
              <a:t>Surprise-based event boundaries; attention pooling</a:t>
            </a:r>
          </a:p>
          <a:p>
            <a:pPr>
              <a:defRPr sz="2000"/>
            </a:pPr>
            <a:r>
              <a:t>DTW/Soft-DTW latent trajectory alignment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Hierarchical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3-tier HVAE: z1 sensorimotor; z2 segments; z3 conceptual</a:t>
            </a:r>
          </a:p>
          <a:p>
            <a:pPr>
              <a:defRPr sz="2000"/>
            </a:pPr>
            <a:r>
              <a:t>Attention-based abstraction and self-supervised tasks</a:t>
            </a:r>
          </a:p>
          <a:p>
            <a:pPr>
              <a:defRPr sz="2000"/>
            </a:pPr>
            <a:r>
              <a:t>Drill-down/roll-up consistency checks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&amp;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Reconstruction, clustering (NMI), temporal coherence</a:t>
            </a:r>
          </a:p>
          <a:p>
            <a:pPr>
              <a:defRPr sz="2000"/>
            </a:pPr>
            <a:r>
              <a:t>Traversal &amp; perturbation tests; retrieval@K</a:t>
            </a:r>
          </a:p>
          <a:p>
            <a:pPr>
              <a:defRPr sz="2000"/>
            </a:pPr>
            <a:r>
              <a:t>Counterfactual success: plausibility, human ratings, reward Δ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