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notesMaster" Target="notesMasters/notesMaster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autoTitleDeleted val="0"/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Budget ($56,300)</c:v>
                </c:pt>
              </c:strCache>
            </c:strRef>
          </c:tx>
          <c:cat>
            <c:strRef>
              <c:f>Sheet1!$A$2:$A$6</c:f>
              <c:strCache>
                <c:ptCount val="5"/>
                <c:pt idx="0">
                  <c:v>Research Stipend</c:v>
                </c:pt>
                <c:pt idx="1">
                  <c:v>Compute</c:v>
                </c:pt>
                <c:pt idx="2">
                  <c:v>Software &amp; Tools</c:v>
                </c:pt>
                <c:pt idx="3">
                  <c:v>Dissemination</c:v>
                </c:pt>
                <c:pt idx="4">
                  <c:v>Contingency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30000</c:v>
                </c:pt>
                <c:pt idx="1">
                  <c:v>17500</c:v>
                </c:pt>
                <c:pt idx="2">
                  <c:v>5300</c:v>
                </c:pt>
                <c:pt idx="3">
                  <c:v>2500</c:v>
                </c:pt>
                <c:pt idx="4">
                  <c:v>1000</c:v>
                </c:pt>
              </c:numCache>
            </c:numRef>
          </c:val>
        </c:ser>
        <c:dLbls>
          <c:numFmt formatCode="$#,##0" sourceLinked="0"/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</c:pieChart>
    </c:plotArea>
    <c:legend>
      <c:legendPos/>
      <c:overlay val="0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9C1C7-3DCD-1040-A9CF-14679D8B5DDD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E49A5-4136-284D-997B-48E1D791A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52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Set context and credibility.</a:t>
            </a:r>
          </a:p>
          <a:p>
            <a:r>
              <a:t>Emphasize: bridging reactive behavior and reflective cognition via latent experience models.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Present as 5-bar Gantt; call out key milestones.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Include dashboard mock and simple API snippet.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Pie chart for budget; concise risk table; brief bio.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Keep 1–2 minutes buffer; be ready with backup slides.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Use only if questioned on evaluation details.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Keep formulae in speaker notes if needed.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Tie to CIMC focus: computational models of consciousness, self, episodic memory.</a:t>
            </a:r>
          </a:p>
          <a:p>
            <a:r>
              <a:t>Visual cue: Reactive → Reflective diagram.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Anchor to proposal sections: Research Objectives and Key Research Questions.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Comparison: PlaNet, recurrent world models.</a:t>
            </a:r>
          </a:p>
          <a:p>
            <a:r>
              <a:t>Stress counterfactual interventions + hierarchy.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Show system diagram: sensors → encoders → HVAE → counterfactuals → decoder.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Add schematic of cross-attention; show valence separation in latent space.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Include episode trajectory plot with colored segments.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Ladder VAE diagram; annotate levels and semantics.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Show UMAP plot, metric table, traversal example.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chart" Target="../charts/char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sz="4000" b="1">
                <a:solidFill>
                  <a:srgbClr val="225588"/>
                </a:solidFill>
                <a:latin typeface="Calibri Light"/>
              </a:rPr>
              <a:t>Latent Experience Modeling for Counterfactual Reasoning in Agents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lIns="0" rIns="0"/>
          <a:lstStyle/>
          <a:p>
            <a:r>
              <a:rPr sz="2000">
                <a:latin typeface="Calibri"/>
              </a:rPr>
              <a:t>Presenter: Chris Mangum | CIMC Research Proposal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4000" b="1">
                <a:solidFill>
                  <a:srgbClr val="225588"/>
                </a:solidFill>
                <a:latin typeface="Calibri Light"/>
              </a:rPr>
              <a:t>Implementation Plan &amp; Timeline (40 Weeks)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lIns="0" rIns="0"/>
          <a:lstStyle/>
          <a:p>
            <a:pPr/>
            <a:r>
              <a:rPr sz="2000">
                <a:latin typeface="Calibri"/>
              </a:rPr>
              <a:t>Phases: Foundations; Core; Temporal+Hierarchy; Eval; Demo</a:t>
            </a:r>
          </a:p>
          <a:p>
            <a:pPr/>
            <a:r>
              <a:rPr sz="2000">
                <a:latin typeface="Calibri"/>
              </a:rPr>
              <a:t>Tools: PyTorch, Optuna, W&amp;B; UMAP/t-SNE</a:t>
            </a:r>
          </a:p>
          <a:p>
            <a:pPr/>
            <a:r>
              <a:rPr sz="2000">
                <a:latin typeface="Calibri"/>
              </a:rPr>
              <a:t>Environment: custom 2D gridworld (AgentFarm-compatible)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4000" b="1">
                <a:solidFill>
                  <a:srgbClr val="225588"/>
                </a:solidFill>
                <a:latin typeface="Calibri Light"/>
              </a:rPr>
              <a:t>Deliverables, Impact, and 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lIns="0" rIns="0"/>
          <a:lstStyle/>
          <a:p>
            <a:pPr/>
            <a:r>
              <a:rPr sz="2000">
                <a:latin typeface="Calibri"/>
              </a:rPr>
              <a:t>Deliverables: model, toolkit, dashboard, dataset, meta-embedding, report</a:t>
            </a:r>
          </a:p>
          <a:p>
            <a:pPr/>
            <a:r>
              <a:rPr sz="2000">
                <a:latin typeface="Calibri"/>
              </a:rPr>
              <a:t>Impact: introspective agents; multimodal fusion advances; evaluation standards</a:t>
            </a:r>
          </a:p>
          <a:p>
            <a:pPr/>
            <a:r>
              <a:rPr sz="2000">
                <a:latin typeface="Calibri"/>
              </a:rPr>
              <a:t>API example shown on right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943600" y="1280160"/>
            <a:ext cx="54864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222222"/>
                </a:solidFill>
                <a:latin typeface="Consolas"/>
              </a:defRPr>
            </a:pPr>
            <a:r>
              <a:t># Embedding API</a:t>
            </a:r>
            <a:br/>
            <a:r>
              <a:t>embedding = model.encode(experience)</a:t>
            </a:r>
            <a:br/>
            <a:r>
              <a:t>episodes = model.query(predicate="reward&gt;threshold and danger")</a:t>
            </a:r>
            <a:br/>
            <a:r>
              <a:t>edited = model.counterfactual(episode, objective="avoid obstacle; reach goal")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4000" b="1">
                <a:solidFill>
                  <a:srgbClr val="225588"/>
                </a:solidFill>
                <a:latin typeface="Calibri Light"/>
              </a:rPr>
              <a:t>Budget, Risks, and Team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lIns="0" rIns="0"/>
          <a:lstStyle/>
          <a:p>
            <a:pPr/>
            <a:r>
              <a:rPr sz="2000">
                <a:latin typeface="Calibri"/>
              </a:rPr>
              <a:t>Budget summary: stipend, compute, tools, dissemination, contingency</a:t>
            </a:r>
          </a:p>
          <a:p>
            <a:pPr/>
            <a:r>
              <a:rPr sz="2000">
                <a:latin typeface="Calibri"/>
              </a:rPr>
              <a:t>Risks &amp; mitigations: fusion alignment; fidelity vs imagination; generalization; interpretability</a:t>
            </a:r>
          </a:p>
          <a:p>
            <a:pPr/>
            <a:r>
              <a:rPr sz="2000">
                <a:latin typeface="Calibri"/>
              </a:rPr>
              <a:t>Team: prior latent trajectory work; narrative phases</a:t>
            </a: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5943600" y="1645920"/>
          <a:ext cx="5486400" cy="347472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4000" b="1">
                <a:solidFill>
                  <a:srgbClr val="225588"/>
                </a:solidFill>
                <a:latin typeface="Calibri Light"/>
              </a:rPr>
              <a:t>Q&amp;A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lIns="0" rIns="0"/>
          <a:lstStyle/>
          <a:p>
            <a:pPr/>
            <a:r>
              <a:rPr sz="2000">
                <a:latin typeface="Calibri"/>
              </a:rPr>
              <a:t>Evaluation rigor &amp; thresholds</a:t>
            </a:r>
          </a:p>
          <a:p>
            <a:pPr/>
            <a:r>
              <a:rPr sz="2000">
                <a:latin typeface="Calibri"/>
              </a:rPr>
              <a:t>Counterfactual criteria &amp; constraints</a:t>
            </a:r>
          </a:p>
          <a:p>
            <a:pPr/>
            <a:r>
              <a:rPr sz="2000">
                <a:latin typeface="Calibri"/>
              </a:rPr>
              <a:t>Generalization &amp; transfer tests</a:t>
            </a:r>
          </a:p>
          <a:p>
            <a:pPr/>
            <a:r>
              <a:rPr sz="2000">
                <a:latin typeface="Calibri"/>
              </a:rPr>
              <a:t>Dashboard demo plan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4000" b="1">
                <a:solidFill>
                  <a:srgbClr val="225588"/>
                </a:solidFill>
                <a:latin typeface="Calibri Light"/>
              </a:rPr>
              <a:t>Backup: Metrics &amp; Thresholds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lIns="0" rIns="0"/>
          <a:lstStyle/>
          <a:p>
            <a:pPr/>
            <a:r>
              <a:rPr sz="2000">
                <a:latin typeface="Calibri"/>
              </a:rPr>
              <a:t>SSIM/MSE for recon</a:t>
            </a:r>
          </a:p>
          <a:p>
            <a:pPr/>
            <a:r>
              <a:rPr sz="2000">
                <a:latin typeface="Calibri"/>
              </a:rPr>
              <a:t>NMI/Silhouette for clustering</a:t>
            </a:r>
          </a:p>
          <a:p>
            <a:pPr/>
            <a:r>
              <a:rPr sz="2000">
                <a:latin typeface="Calibri"/>
              </a:rPr>
              <a:t>Curvature/ISTD for smoothness</a:t>
            </a:r>
          </a:p>
          <a:p>
            <a:pPr/>
            <a:r>
              <a:rPr sz="2000">
                <a:latin typeface="Calibri"/>
              </a:rPr>
              <a:t>Retrieval Precision@K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4000" b="1">
                <a:solidFill>
                  <a:srgbClr val="225588"/>
                </a:solidFill>
                <a:latin typeface="Calibri Light"/>
              </a:rPr>
              <a:t>Backup: Counterfactual Editing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lIns="0" rIns="0"/>
          <a:lstStyle/>
          <a:p>
            <a:pPr/>
            <a:r>
              <a:rPr sz="2000">
                <a:latin typeface="Calibri"/>
              </a:rPr>
              <a:t>Gradient-based latent optimization</a:t>
            </a:r>
          </a:p>
          <a:p>
            <a:pPr/>
            <a:r>
              <a:rPr sz="2000">
                <a:latin typeface="Calibri"/>
              </a:rPr>
              <a:t>Constraints for plausibility</a:t>
            </a:r>
          </a:p>
          <a:p>
            <a:pPr/>
            <a:r>
              <a:rPr sz="2000">
                <a:latin typeface="Calibri"/>
              </a:rPr>
              <a:t>Success rate &amp; reward delta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4000" b="1">
                <a:solidFill>
                  <a:srgbClr val="225588"/>
                </a:solidFill>
                <a:latin typeface="Calibri Light"/>
              </a:rPr>
              <a:t>Motivation &amp; CIMC Alignment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lIns="0" rIns="0"/>
          <a:lstStyle/>
          <a:p>
            <a:pPr/>
            <a:r>
              <a:rPr sz="2000">
                <a:latin typeface="Calibri"/>
              </a:rPr>
              <a:t>Problem: Agents are reactive; lack introspective memory and counterfactual imagination</a:t>
            </a:r>
          </a:p>
          <a:p>
            <a:pPr/>
            <a:r>
              <a:rPr sz="2000">
                <a:latin typeface="Calibri"/>
              </a:rPr>
              <a:t>Fit: Architectures for conscious agents; methodology of modeling consciousness</a:t>
            </a:r>
          </a:p>
          <a:p>
            <a:pPr/>
            <a:r>
              <a:rPr sz="2000">
                <a:latin typeface="Calibri"/>
              </a:rPr>
              <a:t>Goal: From reactive to reflective agents via editable latent memories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4000" b="1">
                <a:solidFill>
                  <a:srgbClr val="225588"/>
                </a:solidFill>
                <a:latin typeface="Calibri Light"/>
              </a:rPr>
              <a:t>Objectives &amp; Key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lIns="0" rIns="0"/>
          <a:lstStyle/>
          <a:p>
            <a:pPr/>
            <a:r>
              <a:rPr sz="2000">
                <a:latin typeface="Calibri"/>
              </a:rPr>
              <a:t>Objectives: vectorized episodic memory; smooth latent trajectories; counterfactual editing</a:t>
            </a:r>
          </a:p>
          <a:p>
            <a:pPr/>
            <a:r>
              <a:rPr sz="2000">
                <a:latin typeface="Calibri"/>
              </a:rPr>
              <a:t>Questions: latent structure; multimodal fusion; meaningful transformations; diagnostics</a:t>
            </a:r>
          </a:p>
          <a:p>
            <a:pPr/>
            <a:r>
              <a:rPr sz="2000">
                <a:latin typeface="Calibri"/>
              </a:rPr>
              <a:t>Outcome: reusable substrate for introspective reasoning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4000" b="1">
                <a:solidFill>
                  <a:srgbClr val="225588"/>
                </a:solidFill>
                <a:latin typeface="Calibri Light"/>
              </a:rPr>
              <a:t>Novelty vs Prior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lIns="0" rIns="0"/>
          <a:lstStyle/>
          <a:p>
            <a:pPr/>
            <a:r>
              <a:rPr sz="2000">
                <a:latin typeface="Calibri"/>
              </a:rPr>
              <a:t>Cross-attention fusion over simple concatenation</a:t>
            </a:r>
          </a:p>
          <a:p>
            <a:pPr/>
            <a:r>
              <a:rPr sz="2000">
                <a:latin typeface="Calibri"/>
              </a:rPr>
              <a:t>Reward–affect encoding with valence shaping</a:t>
            </a:r>
          </a:p>
          <a:p>
            <a:pPr/>
            <a:r>
              <a:rPr sz="2000">
                <a:latin typeface="Calibri"/>
              </a:rPr>
              <a:t>3-tier HVAE for multi-scale memory</a:t>
            </a:r>
          </a:p>
          <a:p>
            <a:pPr/>
            <a:r>
              <a:rPr sz="2000">
                <a:latin typeface="Calibri"/>
              </a:rPr>
              <a:t>Latent trajectory editing (counterfactuals)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4000" b="1">
                <a:solidFill>
                  <a:srgbClr val="225588"/>
                </a:solidFill>
                <a:latin typeface="Calibri Light"/>
              </a:rPr>
              <a:t>Approach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lIns="0" rIns="0"/>
          <a:lstStyle/>
          <a:p>
            <a:pPr/>
            <a:r>
              <a:rPr sz="2000">
                <a:latin typeface="Calibri"/>
              </a:rPr>
              <a:t>Multimodal encoding</a:t>
            </a:r>
          </a:p>
          <a:p>
            <a:pPr/>
            <a:r>
              <a:rPr sz="2000">
                <a:latin typeface="Calibri"/>
              </a:rPr>
              <a:t>Temporal continuity &amp; segmentation</a:t>
            </a:r>
          </a:p>
          <a:p>
            <a:pPr/>
            <a:r>
              <a:rPr sz="2000">
                <a:latin typeface="Calibri"/>
              </a:rPr>
              <a:t>Hierarchical abstraction</a:t>
            </a:r>
          </a:p>
          <a:p>
            <a:pPr/>
            <a:r>
              <a:rPr sz="2000">
                <a:latin typeface="Calibri"/>
              </a:rPr>
              <a:t>Evaluation &amp; diagnostics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1828800"/>
            <a:ext cx="192024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0" rIns="0"/>
          <a:lstStyle/>
          <a:p>
            <a:pPr algn="ctr"/>
            <a:r>
              <a:rPr sz="2000">
                <a:latin typeface="Calibri"/>
              </a:rPr>
              <a:t>Sensors</a:t>
            </a:r>
          </a:p>
        </p:txBody>
      </p:sp>
      <p:sp>
        <p:nvSpPr>
          <p:cNvPr id="5" name="Rectangle 4"/>
          <p:cNvSpPr/>
          <p:nvPr/>
        </p:nvSpPr>
        <p:spPr>
          <a:xfrm>
            <a:off x="2834640" y="1828800"/>
            <a:ext cx="192024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0" rIns="0"/>
          <a:lstStyle/>
          <a:p>
            <a:pPr algn="ctr"/>
            <a:r>
              <a:rPr sz="2000">
                <a:latin typeface="Calibri"/>
              </a:rPr>
              <a:t>Encoders</a:t>
            </a:r>
          </a:p>
        </p:txBody>
      </p:sp>
      <p:sp>
        <p:nvSpPr>
          <p:cNvPr id="6" name="Rectangle 5"/>
          <p:cNvSpPr/>
          <p:nvPr/>
        </p:nvSpPr>
        <p:spPr>
          <a:xfrm>
            <a:off x="5212080" y="1828800"/>
            <a:ext cx="192024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0" rIns="0"/>
          <a:lstStyle/>
          <a:p>
            <a:pPr algn="ctr"/>
            <a:r>
              <a:rPr sz="2000">
                <a:latin typeface="Calibri"/>
              </a:rPr>
              <a:t>HVAE</a:t>
            </a:r>
          </a:p>
        </p:txBody>
      </p:sp>
      <p:sp>
        <p:nvSpPr>
          <p:cNvPr id="7" name="Rectangle 6"/>
          <p:cNvSpPr/>
          <p:nvPr/>
        </p:nvSpPr>
        <p:spPr>
          <a:xfrm>
            <a:off x="7589520" y="1828800"/>
            <a:ext cx="192024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0" rIns="0"/>
          <a:lstStyle/>
          <a:p>
            <a:pPr algn="ctr"/>
            <a:r>
              <a:rPr sz="2000">
                <a:latin typeface="Calibri"/>
              </a:rPr>
              <a:t>Counterfactuals</a:t>
            </a:r>
          </a:p>
        </p:txBody>
      </p:sp>
      <p:sp>
        <p:nvSpPr>
          <p:cNvPr id="8" name="Rectangle 7"/>
          <p:cNvSpPr/>
          <p:nvPr/>
        </p:nvSpPr>
        <p:spPr>
          <a:xfrm>
            <a:off x="9966960" y="1828800"/>
            <a:ext cx="192024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0" rIns="0"/>
          <a:lstStyle/>
          <a:p>
            <a:pPr algn="ctr"/>
            <a:r>
              <a:rPr sz="2000">
                <a:latin typeface="Calibri"/>
              </a:rPr>
              <a:t>Decoder</a:t>
            </a:r>
          </a:p>
        </p:txBody>
      </p:sp>
      <p:cxnSp>
        <p:nvCxnSpPr>
          <p:cNvPr id="9" name="Connector 8"/>
          <p:cNvCxnSpPr/>
          <p:nvPr/>
        </p:nvCxnSpPr>
        <p:spPr>
          <a:xfrm>
            <a:off x="2377440" y="2286000"/>
            <a:ext cx="457200" cy="0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nector 9"/>
          <p:cNvCxnSpPr/>
          <p:nvPr/>
        </p:nvCxnSpPr>
        <p:spPr>
          <a:xfrm>
            <a:off x="4754880" y="2286000"/>
            <a:ext cx="457200" cy="0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nector 10"/>
          <p:cNvCxnSpPr/>
          <p:nvPr/>
        </p:nvCxnSpPr>
        <p:spPr>
          <a:xfrm>
            <a:off x="7132320" y="2286000"/>
            <a:ext cx="457200" cy="0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nector 11"/>
          <p:cNvCxnSpPr/>
          <p:nvPr/>
        </p:nvCxnSpPr>
        <p:spPr>
          <a:xfrm>
            <a:off x="9509760" y="2286000"/>
            <a:ext cx="457200" cy="0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4000" b="1">
                <a:solidFill>
                  <a:srgbClr val="225588"/>
                </a:solidFill>
                <a:latin typeface="Calibri Light"/>
              </a:rPr>
              <a:t>Multimodal Encoding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lIns="0" rIns="0"/>
          <a:lstStyle/>
          <a:p>
            <a:pPr/>
            <a:r>
              <a:rPr sz="2000">
                <a:latin typeface="Calibri"/>
              </a:rPr>
              <a:t>Cross-attention fusion; modality dropout</a:t>
            </a:r>
          </a:p>
          <a:p>
            <a:pPr/>
            <a:r>
              <a:rPr sz="2000">
                <a:latin typeface="Calibri"/>
              </a:rPr>
              <a:t>Reward–affect encoder with contrastive valence loss</a:t>
            </a:r>
          </a:p>
          <a:p>
            <a:pPr/>
            <a:r>
              <a:rPr sz="2000">
                <a:latin typeface="Calibri"/>
              </a:rPr>
              <a:t>Full-tuple reconstruction to avoid channel neglect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4000" b="1">
                <a:solidFill>
                  <a:srgbClr val="225588"/>
                </a:solidFill>
                <a:latin typeface="Calibri Light"/>
              </a:rPr>
              <a:t>Temporal Continuity &amp; Segmentation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lIns="0" rIns="0"/>
          <a:lstStyle/>
          <a:p>
            <a:pPr/>
            <a:r>
              <a:rPr sz="2000">
                <a:latin typeface="Calibri"/>
              </a:rPr>
              <a:t>Sequence encoders with smoothness regularization</a:t>
            </a:r>
          </a:p>
          <a:p>
            <a:pPr/>
            <a:r>
              <a:rPr sz="2000">
                <a:latin typeface="Calibri"/>
              </a:rPr>
              <a:t>Surprise-based event boundaries; attention pooling</a:t>
            </a:r>
          </a:p>
          <a:p>
            <a:pPr/>
            <a:r>
              <a:rPr sz="2000">
                <a:latin typeface="Calibri"/>
              </a:rPr>
              <a:t>DTW/Soft-DTW latent trajectory alignment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4000" b="1">
                <a:solidFill>
                  <a:srgbClr val="225588"/>
                </a:solidFill>
                <a:latin typeface="Calibri Light"/>
              </a:rPr>
              <a:t>Hierarchical Abstraction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lIns="0" rIns="0"/>
          <a:lstStyle/>
          <a:p>
            <a:pPr/>
            <a:r>
              <a:rPr sz="2000">
                <a:latin typeface="Calibri"/>
              </a:rPr>
              <a:t>3-tier HVAE: z1 sensorimotor; z2 segments; z3 conceptual</a:t>
            </a:r>
          </a:p>
          <a:p>
            <a:pPr/>
            <a:r>
              <a:rPr sz="2000">
                <a:latin typeface="Calibri"/>
              </a:rPr>
              <a:t>Attention-based abstraction and auxiliary tasks</a:t>
            </a:r>
          </a:p>
          <a:p>
            <a:pPr/>
            <a:r>
              <a:rPr sz="2000">
                <a:latin typeface="Calibri"/>
              </a:rPr>
              <a:t>Drill-down/roll-up consistency checks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4000" b="1">
                <a:solidFill>
                  <a:srgbClr val="225588"/>
                </a:solidFill>
                <a:latin typeface="Calibri Light"/>
              </a:rPr>
              <a:t>Evaluation &amp; Diagnostics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lIns="0" rIns="0"/>
          <a:lstStyle/>
          <a:p>
            <a:pPr/>
            <a:r>
              <a:rPr sz="2000">
                <a:latin typeface="Calibri"/>
              </a:rPr>
              <a:t>Reconstruction, clustering (NMI), temporal coherence</a:t>
            </a:r>
          </a:p>
          <a:p>
            <a:pPr/>
            <a:r>
              <a:rPr sz="2000">
                <a:latin typeface="Calibri"/>
              </a:rPr>
              <a:t>Traversal &amp; perturbation tests; retrieval@K</a:t>
            </a:r>
          </a:p>
          <a:p>
            <a:pPr/>
            <a:r>
              <a:rPr sz="2000">
                <a:latin typeface="Calibri"/>
              </a:rPr>
              <a:t>Counterfactual success: plausibility, human ratings, reward Δ</a:t>
            </a:r>
          </a:p>
        </p:txBody>
      </p:sp>
      <p:pic>
        <p:nvPicPr>
          <p:cNvPr id="4" name="Picture 3" descr="umap_exampl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0" y="1280160"/>
            <a:ext cx="5486400" cy="3657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