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($56,300)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Research Stipend</c:v>
                </c:pt>
                <c:pt idx="1">
                  <c:v>Compute</c:v>
                </c:pt>
                <c:pt idx="2">
                  <c:v>Software &amp; Tools</c:v>
                </c:pt>
                <c:pt idx="3">
                  <c:v>Dissemination</c:v>
                </c:pt>
                <c:pt idx="4">
                  <c:v>Contingency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30000</c:v>
                </c:pt>
                <c:pt idx="1">
                  <c:v>17500</c:v>
                </c:pt>
                <c:pt idx="2">
                  <c:v>5300</c:v>
                </c:pt>
                <c:pt idx="3">
                  <c:v>2500</c:v>
                </c:pt>
                <c:pt idx="4">
                  <c:v>1000</c:v>
                </c:pt>
              </c:numCache>
            </c:numRef>
          </c:val>
        </c:ser>
        <c:dLbls>
          <c:numFmt formatCode="$#,##0" sourceLinked="0"/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 context and credibility.</a:t>
            </a:r>
          </a:p>
          <a:p>
            <a:r>
              <a:t>Emphasize: bridging reactive behavior and reflective cognition via latent experience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 as 5-bar Gantt; call out key milestones.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dashboard mock and simple API snippet.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Pie chart for budget; concise risk table; brief bio.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1–2 minutes buffer; be ready with backup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only if questioned on evaluation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formulae in speaker notes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Tie to CIMC focus: computational models of consciousness, self, episodic memory.</a:t>
            </a:r>
          </a:p>
          <a:p>
            <a:r>
              <a:t>Visual cue: Reactive → Reflective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Anchor to proposal sections: Research Objectives and Key Research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Comparison: PlaNet, recurrent world models.</a:t>
            </a:r>
          </a:p>
          <a:p>
            <a:r>
              <a:t>Stress counterfactual interventions +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system diagram: sensors → encoders → HVAE → counterfactuals → decoder.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 schematic of cross-attention; show valence separation in latent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episode trajectory plot with colored 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Ladder VAE diagram; annotate levels and semantics.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UMAP plot, metric table, traversal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imc.ai/#/proposals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Latent Experience Modeling for Counterfactual Reasoning in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0" rIns="0"/>
          <a:lstStyle/>
          <a:p>
            <a:r>
              <a:rPr sz="2000">
                <a:latin typeface="Calibri"/>
              </a:rPr>
              <a:t>Presenter: Chris Mangum | CIMC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Implementation Plan &amp; Timeline (40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Phases: Foundations; Core; Temporal+Hierarchy; Eval; Demo</a:t>
            </a:r>
          </a:p>
          <a:p>
            <a:pPr/>
            <a:r>
              <a:rPr sz="2000">
                <a:latin typeface="Calibri"/>
              </a:rPr>
              <a:t>Tools: PyTorch, Optuna, W&amp;B; UMAP/t-SNE</a:t>
            </a:r>
          </a:p>
          <a:p>
            <a:pPr/>
            <a:r>
              <a:rPr sz="2000">
                <a:latin typeface="Calibri"/>
              </a:rPr>
              <a:t>Environment: custom 2D gridworld (AgentFarm-compatible)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657600"/>
            <a:ext cx="1975104" cy="365760"/>
          </a:xfrm>
          <a:prstGeom prst="rect">
            <a:avLst/>
          </a:prstGeom>
          <a:solidFill>
            <a:srgbClr val="2255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361188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latin typeface="Calibri"/>
              </a:rPr>
              <a:t>Foundation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2304" y="4251960"/>
            <a:ext cx="1865376" cy="365760"/>
          </a:xfrm>
          <a:prstGeom prst="rect">
            <a:avLst/>
          </a:prstGeom>
          <a:solidFill>
            <a:srgbClr val="2255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48640" y="42062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latin typeface="Calibri"/>
              </a:rPr>
              <a:t>Core Dev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7679" y="4846320"/>
            <a:ext cx="2194560" cy="365760"/>
          </a:xfrm>
          <a:prstGeom prst="rect">
            <a:avLst/>
          </a:prstGeom>
          <a:solidFill>
            <a:srgbClr val="2255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48640" y="480060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latin typeface="Calibri"/>
              </a:rPr>
              <a:t>Temporal+Hierarchy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2240" y="5440680"/>
            <a:ext cx="2194559" cy="365760"/>
          </a:xfrm>
          <a:prstGeom prst="rect">
            <a:avLst/>
          </a:prstGeom>
          <a:solidFill>
            <a:srgbClr val="2255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48640" y="539496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latin typeface="Calibri"/>
              </a:rPr>
              <a:t>Eval &amp; Validation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6800" y="6035040"/>
            <a:ext cx="2743200" cy="365760"/>
          </a:xfrm>
          <a:prstGeom prst="rect">
            <a:avLst/>
          </a:prstGeom>
          <a:solidFill>
            <a:srgbClr val="2255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48640" y="59893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latin typeface="Calibri"/>
              </a:rPr>
              <a:t>Integration &amp; 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Deliverables, Impact,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Deliverables: model, toolkit, dashboard, dataset, meta-embedding, report</a:t>
            </a:r>
          </a:p>
          <a:p>
            <a:pPr/>
            <a:r>
              <a:rPr sz="2000">
                <a:latin typeface="Calibri"/>
              </a:rPr>
              <a:t>Impact: introspective agents; multimodal fusion advances; evaluation standards</a:t>
            </a:r>
          </a:p>
          <a:p>
            <a:pPr/>
            <a:r>
              <a:rPr sz="2000">
                <a:latin typeface="Calibri"/>
              </a:rPr>
              <a:t>API example shown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28016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22222"/>
                </a:solidFill>
                <a:latin typeface="Consolas"/>
              </a:defRPr>
            </a:pPr>
            <a:r>
              <a:t># Embedding API</a:t>
            </a:r>
            <a:br/>
            <a:r>
              <a:t>embedding = model.encode(experience)</a:t>
            </a:r>
            <a:br/>
            <a:r>
              <a:t>episodes = model.query(predicate="reward&gt;threshold and danger")</a:t>
            </a:r>
            <a:br/>
            <a:r>
              <a:t>edited = model.counterfactual(episode, objective="avoid obstacle; reach goal")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Budget, Risks, and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Budget summary: stipend, compute, tools, dissemination, contingency</a:t>
            </a:r>
          </a:p>
          <a:p>
            <a:pPr/>
            <a:r>
              <a:rPr sz="2000">
                <a:latin typeface="Calibri"/>
              </a:rPr>
              <a:t>Risks &amp; mitigations: fusion alignment; fidelity vs imagination; generalization; interpretability</a:t>
            </a:r>
          </a:p>
          <a:p>
            <a:pPr/>
            <a:r>
              <a:rPr sz="2000">
                <a:latin typeface="Calibri"/>
              </a:rPr>
              <a:t>Team: prior latent trajectory work; narrative phases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943600" y="1645920"/>
          <a:ext cx="5486400" cy="347472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Evaluation rigor &amp; thresholds</a:t>
            </a:r>
          </a:p>
          <a:p>
            <a:pPr/>
            <a:r>
              <a:rPr sz="2000">
                <a:latin typeface="Calibri"/>
              </a:rPr>
              <a:t>Counterfactual criteria &amp; constraints</a:t>
            </a:r>
          </a:p>
          <a:p>
            <a:pPr/>
            <a:r>
              <a:rPr sz="2000">
                <a:latin typeface="Calibri"/>
              </a:rPr>
              <a:t>Generalization &amp; transfer tests</a:t>
            </a:r>
          </a:p>
          <a:p>
            <a:pPr/>
            <a:r>
              <a:rPr sz="2000">
                <a:latin typeface="Calibri"/>
              </a:rPr>
              <a:t>Dashboard demo plan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Backup: Metrics &amp;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SSIM/MSE for recon</a:t>
            </a:r>
          </a:p>
          <a:p>
            <a:pPr/>
            <a:r>
              <a:rPr sz="2000">
                <a:latin typeface="Calibri"/>
              </a:rPr>
              <a:t>NMI/Silhouette for clustering</a:t>
            </a:r>
          </a:p>
          <a:p>
            <a:pPr/>
            <a:r>
              <a:rPr sz="2000">
                <a:latin typeface="Calibri"/>
              </a:rPr>
              <a:t>Curvature/ISTD for smoothness</a:t>
            </a:r>
          </a:p>
          <a:p>
            <a:pPr/>
            <a:r>
              <a:rPr sz="2000">
                <a:latin typeface="Calibri"/>
              </a:rPr>
              <a:t>Retrieval Precision@K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Backup: Counterfactual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Gradient-based latent optimization</a:t>
            </a:r>
          </a:p>
          <a:p>
            <a:pPr/>
            <a:r>
              <a:rPr sz="2000">
                <a:latin typeface="Calibri"/>
              </a:rPr>
              <a:t>Constraints for plausibility</a:t>
            </a:r>
          </a:p>
          <a:p>
            <a:pPr/>
            <a:r>
              <a:rPr sz="2000">
                <a:latin typeface="Calibri"/>
              </a:rPr>
              <a:t>Success rate &amp; reward delta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Motivation &amp; CIMC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Problem: Agents are reactive; lack introspective memory and counterfactual imagination</a:t>
            </a:r>
          </a:p>
          <a:p>
            <a:pPr/>
            <a:r>
              <a:rPr sz="2000">
                <a:latin typeface="Calibri"/>
              </a:rPr>
              <a:t>Fit: Architectures for conscious agents; methodology of modeling consciousness</a:t>
            </a:r>
          </a:p>
          <a:p>
            <a:pPr/>
            <a:r>
              <a:rPr sz="2000">
                <a:latin typeface="Calibri"/>
              </a:rPr>
              <a:t>Goal: From reactive to reflective agents via editable latent memories</a:t>
            </a:r>
          </a:p>
          <a:p>
            <a:r>
              <a:rPr sz="1800">
                <a:solidFill>
                  <a:srgbClr val="225588"/>
                </a:solidFill>
                <a:latin typeface="Calibri"/>
                <a:hlinkClick r:id="rId3"/>
              </a:rPr>
              <a:t>CIMC Call for Proposals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28016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2000" b="1">
                <a:solidFill>
                  <a:srgbClr val="225588"/>
                </a:solidFill>
                <a:latin typeface="Calibri Light"/>
              </a:rPr>
              <a:t>CIMC focus areas (aligned)</a:t>
            </a:r>
          </a:p>
          <a:p>
            <a:pPr/>
            <a:r>
              <a:rPr sz="1600">
                <a:latin typeface="Calibri"/>
              </a:rPr>
              <a:t>Architectures for conscious agents</a:t>
            </a:r>
          </a:p>
          <a:p>
            <a:pPr/>
            <a:r>
              <a:rPr sz="1600">
                <a:latin typeface="Calibri"/>
              </a:rPr>
              <a:t>Methodology of modeling consciousness</a:t>
            </a:r>
          </a:p>
          <a:p>
            <a:pPr/>
            <a:r>
              <a:rPr sz="1600">
                <a:latin typeface="Calibri"/>
              </a:rPr>
              <a:t>Emergence &amp; role of self in learning agents</a:t>
            </a:r>
          </a:p>
          <a:p>
            <a:pPr/>
            <a:r>
              <a:rPr sz="1600">
                <a:latin typeface="Calibri"/>
              </a:rPr>
              <a:t>Environments for intelligent behavior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Objectives &amp;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Objectives: vectorized episodic memory; smooth latent trajectories; counterfactual editing</a:t>
            </a:r>
          </a:p>
          <a:p>
            <a:pPr/>
            <a:r>
              <a:rPr sz="2000">
                <a:latin typeface="Calibri"/>
              </a:rPr>
              <a:t>Outcome: reusable substrate for introspective reasoning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28016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2000" b="1">
                <a:solidFill>
                  <a:srgbClr val="225588"/>
                </a:solidFill>
                <a:latin typeface="Calibri Light"/>
              </a:rPr>
              <a:t>Key questions</a:t>
            </a:r>
          </a:p>
          <a:p>
            <a:pPr/>
            <a:r>
              <a:rPr sz="1600">
                <a:latin typeface="Calibri"/>
              </a:rPr>
              <a:t>What latent structures preserve semantic + temporal coherence?</a:t>
            </a:r>
          </a:p>
          <a:p>
            <a:pPr/>
            <a:r>
              <a:rPr sz="1600">
                <a:latin typeface="Calibri"/>
              </a:rPr>
              <a:t>How to fuse multimodal signals into aligned representations?</a:t>
            </a:r>
          </a:p>
          <a:p>
            <a:pPr/>
            <a:r>
              <a:rPr sz="1600">
                <a:latin typeface="Calibri"/>
              </a:rPr>
              <a:t>Can we perform meaningful counterfactual transformations?</a:t>
            </a:r>
          </a:p>
          <a:p>
            <a:pPr/>
            <a:r>
              <a:rPr sz="1600">
                <a:latin typeface="Calibri"/>
              </a:rPr>
              <a:t>What diagnostics reveal cognitive usefulness?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Novelty vs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Cross-attention fusion over simple concatenation</a:t>
            </a:r>
          </a:p>
          <a:p>
            <a:pPr/>
            <a:r>
              <a:rPr sz="2000">
                <a:latin typeface="Calibri"/>
              </a:rPr>
              <a:t>Reward–affect encoding with valence shaping</a:t>
            </a:r>
          </a:p>
          <a:p>
            <a:pPr/>
            <a:r>
              <a:rPr sz="2000">
                <a:latin typeface="Calibri"/>
              </a:rPr>
              <a:t>3-tier HVAE for multi-scale memory</a:t>
            </a:r>
          </a:p>
          <a:p>
            <a:pPr/>
            <a:r>
              <a:rPr sz="2000">
                <a:latin typeface="Calibri"/>
              </a:rPr>
              <a:t>Latent trajectory editing (counterfactuals)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3600" y="1280160"/>
          <a:ext cx="5486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533400"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225588"/>
                          </a:solidFill>
                          <a:latin typeface="Calibri Ligh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225588"/>
                          </a:solidFill>
                          <a:latin typeface="Calibri Light"/>
                        </a:rPr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225588"/>
                          </a:solidFill>
                          <a:latin typeface="Calibri Light"/>
                        </a:rPr>
                        <a:t>PlaNet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225588"/>
                          </a:solidFill>
                          <a:latin typeface="Calibri Light"/>
                        </a:rPr>
                        <a:t>RWM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Modalities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Visual, proprio, reward,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Visual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Visual, action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Hierarchy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3-tier HVAE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None (flat)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2-layer nets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Cross-attention + 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Concat/shared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Concat + LSTM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Counterfactuals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Latent trajectory editing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Rollouts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Limited imagination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Affect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Reward valence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Scalar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Calibri"/>
                        </a:rPr>
                        <a:t>Scalar reward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Multimodal encoding</a:t>
            </a:r>
          </a:p>
          <a:p>
            <a:pPr/>
            <a:r>
              <a:rPr sz="2000">
                <a:latin typeface="Calibri"/>
              </a:rPr>
              <a:t>Temporal continuity &amp; segmentation</a:t>
            </a:r>
          </a:p>
          <a:p>
            <a:pPr/>
            <a:r>
              <a:rPr sz="2000">
                <a:latin typeface="Calibri"/>
              </a:rPr>
              <a:t>Hierarchical abstraction</a:t>
            </a:r>
          </a:p>
          <a:p>
            <a:pPr/>
            <a:r>
              <a:rPr sz="2000">
                <a:latin typeface="Calibri"/>
              </a:rPr>
              <a:t>Evaluation &amp; diagnostics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Sensors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464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Encoders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208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HVAE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Counterfactuals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6696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Decoder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37744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75488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713232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950976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Multimodal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Cross-attention fusion; modality dropout</a:t>
            </a:r>
          </a:p>
          <a:p>
            <a:pPr/>
            <a:r>
              <a:rPr sz="2000">
                <a:latin typeface="Calibri"/>
              </a:rPr>
              <a:t>Reward–affect encoder with contrastive valence loss</a:t>
            </a:r>
          </a:p>
          <a:p>
            <a:pPr/>
            <a:r>
              <a:rPr sz="2000">
                <a:latin typeface="Calibri"/>
              </a:rPr>
              <a:t>Full-tuple reconstruction to avoid channel neglect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280160"/>
            <a:ext cx="164592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Visual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2194560"/>
            <a:ext cx="164592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Proprio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108960"/>
            <a:ext cx="164592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023360"/>
            <a:ext cx="164592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Reward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8138160" y="2194560"/>
            <a:ext cx="2011680" cy="1463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Cross-Attn</a:t>
            </a:r>
          </a:p>
          <a:p>
            <a:pPr algn="ctr"/>
            <a:r>
              <a:rPr sz="2000">
                <a:latin typeface="Calibri"/>
              </a:rPr>
              <a:t>Fusion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7589520" y="1645919"/>
            <a:ext cx="548640" cy="1280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7589520" y="2560320"/>
            <a:ext cx="54864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 flipV="1">
            <a:off x="7589520" y="2926080"/>
            <a:ext cx="548640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V="1">
            <a:off x="7589520" y="2926080"/>
            <a:ext cx="548640" cy="1463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Temporal Continuity &amp;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Sequence encoders with smoothness regularization</a:t>
            </a:r>
          </a:p>
          <a:p>
            <a:pPr/>
            <a:r>
              <a:rPr sz="2000">
                <a:latin typeface="Calibri"/>
              </a:rPr>
              <a:t>Surprise-based event boundaries; attention pooling</a:t>
            </a:r>
          </a:p>
          <a:p>
            <a:pPr/>
            <a:r>
              <a:rPr sz="2000">
                <a:latin typeface="Calibri"/>
              </a:rPr>
              <a:t>DTW/Soft-DTW latent trajectory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463040"/>
            <a:ext cx="1371600" cy="457200"/>
          </a:xfrm>
          <a:prstGeom prst="rect">
            <a:avLst/>
          </a:prstGeom>
          <a:solidFill>
            <a:srgbClr val="2255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7315200" y="1463040"/>
            <a:ext cx="1920239" cy="457200"/>
          </a:xfrm>
          <a:prstGeom prst="rect">
            <a:avLst/>
          </a:prstGeom>
          <a:solidFill>
            <a:srgbClr val="AA7733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9235440" y="1463040"/>
            <a:ext cx="1097280" cy="457200"/>
          </a:xfrm>
          <a:prstGeom prst="rect">
            <a:avLst/>
          </a:prstGeom>
          <a:solidFill>
            <a:srgbClr val="3A9D23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332720" y="1463040"/>
            <a:ext cx="1097280" cy="457200"/>
          </a:xfrm>
          <a:prstGeom prst="rect">
            <a:avLst/>
          </a:prstGeom>
          <a:solidFill>
            <a:srgbClr val="8888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943600" y="201168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latin typeface="Calibri"/>
              </a:rPr>
              <a:t>Episode segmentation (phases)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Hierarchical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3-tier HVAE: z1 sensorimotor; z2 segments; z3 conceptual</a:t>
            </a:r>
          </a:p>
          <a:p>
            <a:pPr/>
            <a:r>
              <a:rPr sz="2000">
                <a:latin typeface="Calibri"/>
              </a:rPr>
              <a:t>Attention-based abstraction and auxiliary tasks</a:t>
            </a:r>
          </a:p>
          <a:p>
            <a:pPr/>
            <a:r>
              <a:rPr sz="2000">
                <a:latin typeface="Calibri"/>
              </a:rPr>
              <a:t>Drill-down/roll-up consistency checks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28016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z3: Conceptual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6949440" y="20116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943600" y="228600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z2: Segments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6949440" y="3017520"/>
            <a:ext cx="0" cy="274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3291840"/>
            <a:ext cx="20116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z1: Sensorimotor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Evaluation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Reconstruction, clustering (NMI), temporal coherence</a:t>
            </a:r>
          </a:p>
          <a:p>
            <a:pPr/>
            <a:r>
              <a:rPr sz="2000">
                <a:latin typeface="Calibri"/>
              </a:rPr>
              <a:t>Traversal &amp; perturbation tests; retrieval@K</a:t>
            </a:r>
          </a:p>
          <a:p>
            <a:pPr/>
            <a:r>
              <a:rPr sz="2000">
                <a:latin typeface="Calibri"/>
              </a:rPr>
              <a:t>Counterfactual success: plausibility, human ratings, reward Δ</a:t>
            </a:r>
          </a:p>
        </p:txBody>
      </p:sp>
      <p:pic>
        <p:nvPicPr>
          <p:cNvPr id="4" name="Picture 3" descr="umap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8016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