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71" r:id="rId3"/>
    <p:sldId id="392" r:id="rId4"/>
    <p:sldId id="393" r:id="rId5"/>
    <p:sldId id="394" r:id="rId6"/>
    <p:sldId id="395" r:id="rId7"/>
    <p:sldId id="396" r:id="rId8"/>
    <p:sldId id="397" r:id="rId9"/>
    <p:sldId id="398" r:id="rId10"/>
    <p:sldId id="399" r:id="rId11"/>
    <p:sldId id="400" r:id="rId12"/>
    <p:sldId id="401" r:id="rId13"/>
    <p:sldId id="402" r:id="rId14"/>
    <p:sldId id="403" r:id="rId15"/>
    <p:sldId id="404" r:id="rId16"/>
    <p:sldId id="405" r:id="rId17"/>
    <p:sldId id="406" r:id="rId18"/>
    <p:sldId id="407" r:id="rId19"/>
    <p:sldId id="408" r:id="rId20"/>
    <p:sldId id="409" r:id="rId21"/>
    <p:sldId id="410" r:id="rId22"/>
    <p:sldId id="411" r:id="rId23"/>
    <p:sldId id="412" r:id="rId24"/>
    <p:sldId id="413" r:id="rId25"/>
    <p:sldId id="414" r:id="rId26"/>
    <p:sldId id="415" r:id="rId27"/>
    <p:sldId id="416" r:id="rId28"/>
    <p:sldId id="419" r:id="rId29"/>
    <p:sldId id="417" r:id="rId30"/>
    <p:sldId id="41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847"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2/10/2022</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19</a:t>
            </a:fld>
            <a:endParaRPr lang="en-US"/>
          </a:p>
        </p:txBody>
      </p:sp>
    </p:spTree>
    <p:extLst>
      <p:ext uri="{BB962C8B-B14F-4D97-AF65-F5344CB8AC3E}">
        <p14:creationId xmlns:p14="http://schemas.microsoft.com/office/powerpoint/2010/main" val="104746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24</a:t>
            </a:fld>
            <a:endParaRPr lang="en-US"/>
          </a:p>
        </p:txBody>
      </p:sp>
    </p:spTree>
    <p:extLst>
      <p:ext uri="{BB962C8B-B14F-4D97-AF65-F5344CB8AC3E}">
        <p14:creationId xmlns:p14="http://schemas.microsoft.com/office/powerpoint/2010/main" val="90993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25</a:t>
            </a:fld>
            <a:endParaRPr lang="en-US"/>
          </a:p>
        </p:txBody>
      </p:sp>
    </p:spTree>
    <p:extLst>
      <p:ext uri="{BB962C8B-B14F-4D97-AF65-F5344CB8AC3E}">
        <p14:creationId xmlns:p14="http://schemas.microsoft.com/office/powerpoint/2010/main" val="134497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7</a:t>
            </a:fld>
            <a:endParaRPr lang="en-US"/>
          </a:p>
        </p:txBody>
      </p:sp>
    </p:spTree>
    <p:extLst>
      <p:ext uri="{BB962C8B-B14F-4D97-AF65-F5344CB8AC3E}">
        <p14:creationId xmlns:p14="http://schemas.microsoft.com/office/powerpoint/2010/main" val="256596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8</a:t>
            </a:fld>
            <a:endParaRPr lang="en-US"/>
          </a:p>
        </p:txBody>
      </p:sp>
    </p:spTree>
    <p:extLst>
      <p:ext uri="{BB962C8B-B14F-4D97-AF65-F5344CB8AC3E}">
        <p14:creationId xmlns:p14="http://schemas.microsoft.com/office/powerpoint/2010/main" val="188110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9</a:t>
            </a:fld>
            <a:endParaRPr lang="en-US"/>
          </a:p>
        </p:txBody>
      </p:sp>
    </p:spTree>
    <p:extLst>
      <p:ext uri="{BB962C8B-B14F-4D97-AF65-F5344CB8AC3E}">
        <p14:creationId xmlns:p14="http://schemas.microsoft.com/office/powerpoint/2010/main" val="3927154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13</a:t>
            </a:fld>
            <a:endParaRPr lang="en-US"/>
          </a:p>
        </p:txBody>
      </p:sp>
    </p:spTree>
    <p:extLst>
      <p:ext uri="{BB962C8B-B14F-4D97-AF65-F5344CB8AC3E}">
        <p14:creationId xmlns:p14="http://schemas.microsoft.com/office/powerpoint/2010/main" val="1628430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14</a:t>
            </a:fld>
            <a:endParaRPr lang="en-US"/>
          </a:p>
        </p:txBody>
      </p:sp>
    </p:spTree>
    <p:extLst>
      <p:ext uri="{BB962C8B-B14F-4D97-AF65-F5344CB8AC3E}">
        <p14:creationId xmlns:p14="http://schemas.microsoft.com/office/powerpoint/2010/main" val="250096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18</a:t>
            </a:fld>
            <a:endParaRPr lang="en-US"/>
          </a:p>
        </p:txBody>
      </p:sp>
    </p:spTree>
    <p:extLst>
      <p:ext uri="{BB962C8B-B14F-4D97-AF65-F5344CB8AC3E}">
        <p14:creationId xmlns:p14="http://schemas.microsoft.com/office/powerpoint/2010/main" val="83919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2/10/2022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2/10/2022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dirty="0">
                <a:cs typeface="Calibri Light" panose="020F0302020204030204"/>
              </a:rPr>
              <a:t>Westminster Shorter Catechism</a:t>
            </a:r>
            <a:br>
              <a:rPr lang="en-US" sz="4800" dirty="0">
                <a:cs typeface="Calibri Light" panose="020F0302020204030204"/>
              </a:rPr>
            </a:br>
            <a:endParaRPr lang="en-US" sz="4800" dirty="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99-103</a:t>
            </a:r>
          </a:p>
          <a:p>
            <a:pPr algn="l"/>
            <a:r>
              <a:rPr lang="en-US" dirty="0">
                <a:cs typeface="Calibri" panose="020F0502020204030204"/>
              </a:rPr>
              <a:t>February 13, 2022</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64A4-C6B8-43ED-8B87-95B5FA101BDC}"/>
              </a:ext>
            </a:extLst>
          </p:cNvPr>
          <p:cNvSpPr>
            <a:spLocks noGrp="1"/>
          </p:cNvSpPr>
          <p:nvPr>
            <p:ph type="title"/>
          </p:nvPr>
        </p:nvSpPr>
        <p:spPr/>
        <p:txBody>
          <a:bodyPr/>
          <a:lstStyle/>
          <a:p>
            <a:pPr algn="ctr"/>
            <a:r>
              <a:rPr lang="en-US" dirty="0"/>
              <a:t>The Lord’s Prayer is for believers</a:t>
            </a:r>
          </a:p>
        </p:txBody>
      </p:sp>
      <p:sp>
        <p:nvSpPr>
          <p:cNvPr id="3" name="Content Placeholder 2">
            <a:extLst>
              <a:ext uri="{FF2B5EF4-FFF2-40B4-BE49-F238E27FC236}">
                <a16:creationId xmlns:a16="http://schemas.microsoft.com/office/drawing/2014/main" id="{31673ECE-89F7-45B9-BA46-CF7D4A4E6DCC}"/>
              </a:ext>
            </a:extLst>
          </p:cNvPr>
          <p:cNvSpPr>
            <a:spLocks noGrp="1"/>
          </p:cNvSpPr>
          <p:nvPr>
            <p:ph idx="1"/>
          </p:nvPr>
        </p:nvSpPr>
        <p:spPr/>
        <p:txBody>
          <a:bodyPr/>
          <a:lstStyle/>
          <a:p>
            <a:r>
              <a:rPr lang="en-US" dirty="0"/>
              <a:t>It is addressed to our Father: those who do not believe in Christ are the sons of the devil (Matthew 8:44-45)</a:t>
            </a:r>
          </a:p>
          <a:p>
            <a:r>
              <a:rPr lang="en-US" b="1" dirty="0"/>
              <a:t>Read Matthew 10:34-36!</a:t>
            </a:r>
          </a:p>
          <a:p>
            <a:r>
              <a:rPr lang="en-US" dirty="0"/>
              <a:t>We leave our own biological family behind, even and join a spiritual family!</a:t>
            </a:r>
          </a:p>
          <a:p>
            <a:r>
              <a:rPr lang="en-US" dirty="0"/>
              <a:t>God is transcendent (entirely other) but also immanent (very near)</a:t>
            </a:r>
          </a:p>
          <a:p>
            <a:pPr lvl="1"/>
            <a:r>
              <a:rPr lang="en-US" dirty="0"/>
              <a:t>Not a distant and cold god like Allah</a:t>
            </a:r>
          </a:p>
          <a:p>
            <a:pPr lvl="1"/>
            <a:r>
              <a:rPr lang="en-US" dirty="0"/>
              <a:t>But also not Santa Claus</a:t>
            </a:r>
          </a:p>
          <a:p>
            <a:endParaRPr lang="en-US" dirty="0"/>
          </a:p>
        </p:txBody>
      </p:sp>
    </p:spTree>
    <p:extLst>
      <p:ext uri="{BB962C8B-B14F-4D97-AF65-F5344CB8AC3E}">
        <p14:creationId xmlns:p14="http://schemas.microsoft.com/office/powerpoint/2010/main" val="103057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E2E817-AF38-4E62-BD67-00D1BCB4FF66}"/>
              </a:ext>
            </a:extLst>
          </p:cNvPr>
          <p:cNvPicPr>
            <a:picLocks noChangeAspect="1"/>
          </p:cNvPicPr>
          <p:nvPr/>
        </p:nvPicPr>
        <p:blipFill rotWithShape="1">
          <a:blip r:embed="rId2"/>
          <a:srcRect l="39000" t="22532" r="43546" b="19500"/>
          <a:stretch/>
        </p:blipFill>
        <p:spPr>
          <a:xfrm rot="16200000">
            <a:off x="2652615" y="-2685283"/>
            <a:ext cx="6854106" cy="12224669"/>
          </a:xfrm>
          <a:prstGeom prst="rect">
            <a:avLst/>
          </a:prstGeom>
        </p:spPr>
      </p:pic>
      <p:sp>
        <p:nvSpPr>
          <p:cNvPr id="4" name="TextBox 3">
            <a:extLst>
              <a:ext uri="{FF2B5EF4-FFF2-40B4-BE49-F238E27FC236}">
                <a16:creationId xmlns:a16="http://schemas.microsoft.com/office/drawing/2014/main" id="{F622F185-2F7B-4C2F-BE66-BFCF0D2BEC59}"/>
              </a:ext>
            </a:extLst>
          </p:cNvPr>
          <p:cNvSpPr txBox="1"/>
          <p:nvPr/>
        </p:nvSpPr>
        <p:spPr>
          <a:xfrm>
            <a:off x="2909455" y="5968538"/>
            <a:ext cx="2028305" cy="523220"/>
          </a:xfrm>
          <a:prstGeom prst="rect">
            <a:avLst/>
          </a:prstGeom>
          <a:noFill/>
        </p:spPr>
        <p:txBody>
          <a:bodyPr wrap="square" rtlCol="0">
            <a:spAutoFit/>
          </a:bodyPr>
          <a:lstStyle/>
          <a:p>
            <a:r>
              <a:rPr lang="en-US" sz="2800" b="1" dirty="0">
                <a:solidFill>
                  <a:srgbClr val="FF0000"/>
                </a:solidFill>
              </a:rPr>
              <a:t>Islam</a:t>
            </a:r>
          </a:p>
        </p:txBody>
      </p:sp>
      <p:sp>
        <p:nvSpPr>
          <p:cNvPr id="5" name="TextBox 4">
            <a:extLst>
              <a:ext uri="{FF2B5EF4-FFF2-40B4-BE49-F238E27FC236}">
                <a16:creationId xmlns:a16="http://schemas.microsoft.com/office/drawing/2014/main" id="{2AE528D0-6AA9-449C-A49E-706ED4D647C5}"/>
              </a:ext>
            </a:extLst>
          </p:cNvPr>
          <p:cNvSpPr txBox="1"/>
          <p:nvPr/>
        </p:nvSpPr>
        <p:spPr>
          <a:xfrm>
            <a:off x="8279476" y="5087389"/>
            <a:ext cx="3541222" cy="523220"/>
          </a:xfrm>
          <a:prstGeom prst="rect">
            <a:avLst/>
          </a:prstGeom>
          <a:noFill/>
        </p:spPr>
        <p:txBody>
          <a:bodyPr wrap="square" rtlCol="0">
            <a:spAutoFit/>
          </a:bodyPr>
          <a:lstStyle/>
          <a:p>
            <a:r>
              <a:rPr lang="en-US" sz="2800" b="1" dirty="0">
                <a:solidFill>
                  <a:srgbClr val="FF0000"/>
                </a:solidFill>
              </a:rPr>
              <a:t>Hebrews 4:14-16!!</a:t>
            </a:r>
          </a:p>
        </p:txBody>
      </p:sp>
      <p:sp>
        <p:nvSpPr>
          <p:cNvPr id="6" name="TextBox 5">
            <a:extLst>
              <a:ext uri="{FF2B5EF4-FFF2-40B4-BE49-F238E27FC236}">
                <a16:creationId xmlns:a16="http://schemas.microsoft.com/office/drawing/2014/main" id="{8EACE619-4117-4CEA-A13E-0EACEE7B6A46}"/>
              </a:ext>
            </a:extLst>
          </p:cNvPr>
          <p:cNvSpPr txBox="1"/>
          <p:nvPr/>
        </p:nvSpPr>
        <p:spPr>
          <a:xfrm>
            <a:off x="4937760" y="6149712"/>
            <a:ext cx="3541222" cy="523220"/>
          </a:xfrm>
          <a:prstGeom prst="rect">
            <a:avLst/>
          </a:prstGeom>
          <a:noFill/>
        </p:spPr>
        <p:txBody>
          <a:bodyPr wrap="square" rtlCol="0">
            <a:spAutoFit/>
          </a:bodyPr>
          <a:lstStyle/>
          <a:p>
            <a:r>
              <a:rPr lang="en-US" sz="2800" b="1" dirty="0">
                <a:solidFill>
                  <a:srgbClr val="FF0000"/>
                </a:solidFill>
              </a:rPr>
              <a:t>Isaiah 40:18</a:t>
            </a:r>
          </a:p>
        </p:txBody>
      </p:sp>
    </p:spTree>
    <p:extLst>
      <p:ext uri="{BB962C8B-B14F-4D97-AF65-F5344CB8AC3E}">
        <p14:creationId xmlns:p14="http://schemas.microsoft.com/office/powerpoint/2010/main" val="233253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CDA6-6250-481B-B02E-2DE79CDAE363}"/>
              </a:ext>
            </a:extLst>
          </p:cNvPr>
          <p:cNvSpPr>
            <a:spLocks noGrp="1"/>
          </p:cNvSpPr>
          <p:nvPr>
            <p:ph type="title"/>
          </p:nvPr>
        </p:nvSpPr>
        <p:spPr/>
        <p:txBody>
          <a:bodyPr/>
          <a:lstStyle/>
          <a:p>
            <a:pPr algn="ctr"/>
            <a:r>
              <a:rPr lang="en-US" dirty="0"/>
              <a:t>Both far and near</a:t>
            </a:r>
          </a:p>
        </p:txBody>
      </p:sp>
      <p:sp>
        <p:nvSpPr>
          <p:cNvPr id="3" name="Content Placeholder 2">
            <a:extLst>
              <a:ext uri="{FF2B5EF4-FFF2-40B4-BE49-F238E27FC236}">
                <a16:creationId xmlns:a16="http://schemas.microsoft.com/office/drawing/2014/main" id="{F73F6EB9-4753-487C-AA27-D0686269AE7F}"/>
              </a:ext>
            </a:extLst>
          </p:cNvPr>
          <p:cNvSpPr>
            <a:spLocks noGrp="1"/>
          </p:cNvSpPr>
          <p:nvPr>
            <p:ph idx="1"/>
          </p:nvPr>
        </p:nvSpPr>
        <p:spPr/>
        <p:txBody>
          <a:bodyPr/>
          <a:lstStyle/>
          <a:p>
            <a:r>
              <a:rPr lang="en-US" dirty="0"/>
              <a:t>God is sovereign and majestic and has the power to help us.</a:t>
            </a:r>
          </a:p>
          <a:p>
            <a:r>
              <a:rPr lang="en-US" dirty="0"/>
              <a:t>If He was only near we might despair of His power.</a:t>
            </a:r>
          </a:p>
          <a:p>
            <a:r>
              <a:rPr lang="en-US" dirty="0"/>
              <a:t>If He were only far we would despair of His loving kindness.</a:t>
            </a:r>
          </a:p>
          <a:p>
            <a:r>
              <a:rPr lang="en-US" dirty="0"/>
              <a:t>In Christ these two are in harmony.</a:t>
            </a:r>
          </a:p>
          <a:p>
            <a:r>
              <a:rPr lang="en-US" dirty="0"/>
              <a:t>Prayer is also </a:t>
            </a:r>
            <a:r>
              <a:rPr lang="en-US" b="1" dirty="0"/>
              <a:t>corporate</a:t>
            </a:r>
          </a:p>
          <a:p>
            <a:pPr lvl="1"/>
            <a:r>
              <a:rPr lang="en-US" dirty="0"/>
              <a:t>Our Father</a:t>
            </a:r>
          </a:p>
          <a:p>
            <a:pPr lvl="1"/>
            <a:r>
              <a:rPr lang="en-US" dirty="0"/>
              <a:t>And </a:t>
            </a:r>
            <a:r>
              <a:rPr lang="en-US" b="1" dirty="0"/>
              <a:t>they continued steadfastly</a:t>
            </a:r>
            <a:r>
              <a:rPr lang="en-US" dirty="0"/>
              <a:t> in the apostles’ doctrine and fellowship, in the breaking of bread, </a:t>
            </a:r>
            <a:r>
              <a:rPr lang="en-US" b="1" dirty="0"/>
              <a:t>and in prayers</a:t>
            </a:r>
            <a:r>
              <a:rPr lang="en-US" dirty="0"/>
              <a:t>. (Acts 2:42)</a:t>
            </a:r>
          </a:p>
          <a:p>
            <a:pPr lvl="1"/>
            <a:r>
              <a:rPr lang="en-US" dirty="0"/>
              <a:t>“Son of David, have mercy </a:t>
            </a:r>
            <a:r>
              <a:rPr lang="en-US" i="1" dirty="0"/>
              <a:t>on us</a:t>
            </a:r>
            <a:r>
              <a:rPr lang="en-US" dirty="0"/>
              <a:t>!” (Matthew 9:27)</a:t>
            </a:r>
          </a:p>
        </p:txBody>
      </p:sp>
    </p:spTree>
    <p:extLst>
      <p:ext uri="{BB962C8B-B14F-4D97-AF65-F5344CB8AC3E}">
        <p14:creationId xmlns:p14="http://schemas.microsoft.com/office/powerpoint/2010/main" val="208238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#101</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do we pray for in the first petition?</a:t>
            </a:r>
          </a:p>
          <a:p>
            <a:r>
              <a:rPr lang="en-US" sz="3200" b="1" dirty="0">
                <a:ea typeface="+mn-lt"/>
                <a:cs typeface="+mn-lt"/>
              </a:rPr>
              <a:t>A. In the first petition (which is </a:t>
            </a:r>
            <a:r>
              <a:rPr lang="en-US" sz="3200" b="1" i="1" dirty="0">
                <a:ea typeface="+mn-lt"/>
                <a:cs typeface="+mn-lt"/>
              </a:rPr>
              <a:t>Hallowed be thy name</a:t>
            </a:r>
            <a:r>
              <a:rPr lang="en-US" sz="3200" b="1" dirty="0">
                <a:ea typeface="+mn-lt"/>
                <a:cs typeface="+mn-lt"/>
              </a:rPr>
              <a:t>), we pray that God would enable us and others to glorify him in all that whereby he </a:t>
            </a:r>
            <a:r>
              <a:rPr lang="en-US" sz="3200" b="1" dirty="0" err="1">
                <a:ea typeface="+mn-lt"/>
                <a:cs typeface="+mn-lt"/>
              </a:rPr>
              <a:t>maketh</a:t>
            </a:r>
            <a:r>
              <a:rPr lang="en-US" sz="3200" b="1" dirty="0">
                <a:ea typeface="+mn-lt"/>
                <a:cs typeface="+mn-lt"/>
              </a:rPr>
              <a:t> himself known; and that he would dispose all things to his own glory.</a:t>
            </a:r>
          </a:p>
        </p:txBody>
      </p:sp>
    </p:spTree>
    <p:extLst>
      <p:ext uri="{BB962C8B-B14F-4D97-AF65-F5344CB8AC3E}">
        <p14:creationId xmlns:p14="http://schemas.microsoft.com/office/powerpoint/2010/main" val="217310818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200" dirty="0"/>
              <a:t>“God be merciful to us and bless us,</a:t>
            </a:r>
            <a:br>
              <a:rPr lang="en-US" sz="3200" dirty="0"/>
            </a:br>
            <a:r>
              <a:rPr lang="en-US" sz="3200" dirty="0"/>
              <a:t>And cause His face to shine upon us, Selah</a:t>
            </a:r>
            <a:br>
              <a:rPr lang="en-US" sz="3200" dirty="0"/>
            </a:br>
            <a:r>
              <a:rPr lang="en-US" sz="3200" dirty="0"/>
              <a:t>That Your way may be known on earth,</a:t>
            </a:r>
            <a:br>
              <a:rPr lang="en-US" sz="3200" dirty="0"/>
            </a:br>
            <a:r>
              <a:rPr lang="en-US" sz="3200" dirty="0"/>
              <a:t>Your salvation among all nations. </a:t>
            </a:r>
          </a:p>
          <a:p>
            <a:r>
              <a:rPr lang="en-US" sz="3200" dirty="0"/>
              <a:t>Let the peoples praise You, O God;</a:t>
            </a:r>
            <a:br>
              <a:rPr lang="en-US" sz="3200" dirty="0"/>
            </a:br>
            <a:r>
              <a:rPr lang="en-US" sz="3200" dirty="0"/>
              <a:t>Let all the peoples praise You.” (Psalm 67:1-3)</a:t>
            </a:r>
          </a:p>
          <a:p>
            <a:r>
              <a:rPr lang="en-US" sz="3200" dirty="0"/>
              <a:t>“For of Him and through Him and to Him are all things, to whom be glory forever. Amen.” (Romans 11:36)</a:t>
            </a:r>
          </a:p>
        </p:txBody>
      </p:sp>
    </p:spTree>
    <p:extLst>
      <p:ext uri="{BB962C8B-B14F-4D97-AF65-F5344CB8AC3E}">
        <p14:creationId xmlns:p14="http://schemas.microsoft.com/office/powerpoint/2010/main" val="14473312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ACC1-C26A-4A57-BAE3-6052C0F4D9D3}"/>
              </a:ext>
            </a:extLst>
          </p:cNvPr>
          <p:cNvSpPr>
            <a:spLocks noGrp="1"/>
          </p:cNvSpPr>
          <p:nvPr>
            <p:ph type="title"/>
          </p:nvPr>
        </p:nvSpPr>
        <p:spPr/>
        <p:txBody>
          <a:bodyPr/>
          <a:lstStyle/>
          <a:p>
            <a:pPr algn="ctr"/>
            <a:r>
              <a:rPr lang="en-US" dirty="0"/>
              <a:t>What is a name?</a:t>
            </a:r>
          </a:p>
        </p:txBody>
      </p:sp>
      <p:sp>
        <p:nvSpPr>
          <p:cNvPr id="3" name="Content Placeholder 2">
            <a:extLst>
              <a:ext uri="{FF2B5EF4-FFF2-40B4-BE49-F238E27FC236}">
                <a16:creationId xmlns:a16="http://schemas.microsoft.com/office/drawing/2014/main" id="{4A8F1E2F-EB22-4676-8F73-830F4B67C4B3}"/>
              </a:ext>
            </a:extLst>
          </p:cNvPr>
          <p:cNvSpPr>
            <a:spLocks noGrp="1"/>
          </p:cNvSpPr>
          <p:nvPr>
            <p:ph idx="1"/>
          </p:nvPr>
        </p:nvSpPr>
        <p:spPr/>
        <p:txBody>
          <a:bodyPr>
            <a:normAutofit/>
          </a:bodyPr>
          <a:lstStyle/>
          <a:p>
            <a:r>
              <a:rPr lang="en-US" dirty="0"/>
              <a:t>A name is a true description of what a person is like?</a:t>
            </a:r>
          </a:p>
          <a:p>
            <a:r>
              <a:rPr lang="en-US" dirty="0"/>
              <a:t>Names of God: El </a:t>
            </a:r>
            <a:r>
              <a:rPr lang="en-US" dirty="0" err="1"/>
              <a:t>Elyon</a:t>
            </a:r>
            <a:r>
              <a:rPr lang="en-US" dirty="0"/>
              <a:t> (God most high), El Roi (the God who sees), El Shaddai (God Almighty), Yahweh </a:t>
            </a:r>
            <a:r>
              <a:rPr lang="en-US" dirty="0" err="1"/>
              <a:t>Yireh</a:t>
            </a:r>
            <a:r>
              <a:rPr lang="en-US" dirty="0"/>
              <a:t> (God will provide)</a:t>
            </a:r>
          </a:p>
          <a:p>
            <a:r>
              <a:rPr lang="en-US" b="1" dirty="0"/>
              <a:t>Q: Do you know some other names of God?</a:t>
            </a:r>
          </a:p>
          <a:p>
            <a:r>
              <a:rPr lang="en-US" dirty="0"/>
              <a:t>To hallow God’s name: to honor and glorify God’s good name.</a:t>
            </a:r>
          </a:p>
          <a:p>
            <a:r>
              <a:rPr lang="en-US" dirty="0"/>
              <a:t>“A good name is to be chosen rather than great riches” (Proverbs 22:1)</a:t>
            </a:r>
          </a:p>
          <a:p>
            <a:r>
              <a:rPr lang="en-US" dirty="0"/>
              <a:t>“’Father, glorify Your name.’ Then a voice came from heaven, saying, ‘I have both glorified it and will glorify it again.’” (John 12:28)</a:t>
            </a:r>
          </a:p>
          <a:p>
            <a:endParaRPr lang="en-US" dirty="0"/>
          </a:p>
        </p:txBody>
      </p:sp>
    </p:spTree>
    <p:extLst>
      <p:ext uri="{BB962C8B-B14F-4D97-AF65-F5344CB8AC3E}">
        <p14:creationId xmlns:p14="http://schemas.microsoft.com/office/powerpoint/2010/main" val="352740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32C9-0B51-495E-9B52-3EE53310DAA6}"/>
              </a:ext>
            </a:extLst>
          </p:cNvPr>
          <p:cNvSpPr>
            <a:spLocks noGrp="1"/>
          </p:cNvSpPr>
          <p:nvPr>
            <p:ph type="title"/>
          </p:nvPr>
        </p:nvSpPr>
        <p:spPr/>
        <p:txBody>
          <a:bodyPr/>
          <a:lstStyle/>
          <a:p>
            <a:pPr algn="ctr"/>
            <a:r>
              <a:rPr lang="en-US" dirty="0"/>
              <a:t>Honoring God’s name</a:t>
            </a:r>
          </a:p>
        </p:txBody>
      </p:sp>
      <p:sp>
        <p:nvSpPr>
          <p:cNvPr id="3" name="Content Placeholder 2">
            <a:extLst>
              <a:ext uri="{FF2B5EF4-FFF2-40B4-BE49-F238E27FC236}">
                <a16:creationId xmlns:a16="http://schemas.microsoft.com/office/drawing/2014/main" id="{9C7D35EA-7B7F-4593-9CB3-64C7BB20262E}"/>
              </a:ext>
            </a:extLst>
          </p:cNvPr>
          <p:cNvSpPr>
            <a:spLocks noGrp="1"/>
          </p:cNvSpPr>
          <p:nvPr>
            <p:ph idx="1"/>
          </p:nvPr>
        </p:nvSpPr>
        <p:spPr/>
        <p:txBody>
          <a:bodyPr/>
          <a:lstStyle/>
          <a:p>
            <a:r>
              <a:rPr lang="en-US" dirty="0"/>
              <a:t>We pray truly </a:t>
            </a:r>
            <a:r>
              <a:rPr lang="en-US" i="1" dirty="0"/>
              <a:t>if we seek God’s honor first above all else!</a:t>
            </a:r>
            <a:endParaRPr lang="en-US" dirty="0"/>
          </a:p>
          <a:p>
            <a:r>
              <a:rPr lang="en-US" dirty="0"/>
              <a:t>That is why taking God’s name in vain is forbidden in the Third Commandment</a:t>
            </a:r>
          </a:p>
          <a:p>
            <a:pPr lvl="1"/>
            <a:r>
              <a:rPr lang="en-US" dirty="0"/>
              <a:t>God is a jealous God and protects His name.</a:t>
            </a:r>
          </a:p>
          <a:p>
            <a:r>
              <a:rPr lang="en-US" dirty="0"/>
              <a:t>“But seek first the kingdom of God and His righteousness, and all these things shall be added to you.” (Matthew 6:33)</a:t>
            </a:r>
          </a:p>
          <a:p>
            <a:r>
              <a:rPr lang="en-US" b="1" dirty="0"/>
              <a:t>Read Exodus 32:9-14!</a:t>
            </a:r>
          </a:p>
          <a:p>
            <a:r>
              <a:rPr lang="en-US" b="1" dirty="0"/>
              <a:t>Q: Why does God relent because of Moses’ request?</a:t>
            </a:r>
          </a:p>
          <a:p>
            <a:r>
              <a:rPr lang="en-US" b="1" dirty="0"/>
              <a:t>Q: How was God’s name honored?</a:t>
            </a:r>
          </a:p>
        </p:txBody>
      </p:sp>
    </p:spTree>
    <p:extLst>
      <p:ext uri="{BB962C8B-B14F-4D97-AF65-F5344CB8AC3E}">
        <p14:creationId xmlns:p14="http://schemas.microsoft.com/office/powerpoint/2010/main" val="26170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62DE-AB7A-4B0E-97BD-547ED495B7F8}"/>
              </a:ext>
            </a:extLst>
          </p:cNvPr>
          <p:cNvSpPr>
            <a:spLocks noGrp="1"/>
          </p:cNvSpPr>
          <p:nvPr>
            <p:ph type="title"/>
          </p:nvPr>
        </p:nvSpPr>
        <p:spPr/>
        <p:txBody>
          <a:bodyPr/>
          <a:lstStyle/>
          <a:p>
            <a:pPr algn="ctr"/>
            <a:r>
              <a:rPr lang="en-US" dirty="0"/>
              <a:t>David Brainerd</a:t>
            </a:r>
          </a:p>
        </p:txBody>
      </p:sp>
      <p:sp>
        <p:nvSpPr>
          <p:cNvPr id="3" name="Content Placeholder 2">
            <a:extLst>
              <a:ext uri="{FF2B5EF4-FFF2-40B4-BE49-F238E27FC236}">
                <a16:creationId xmlns:a16="http://schemas.microsoft.com/office/drawing/2014/main" id="{7CC335B8-A5CE-4D87-8765-92A82F14D9D5}"/>
              </a:ext>
            </a:extLst>
          </p:cNvPr>
          <p:cNvSpPr>
            <a:spLocks noGrp="1"/>
          </p:cNvSpPr>
          <p:nvPr>
            <p:ph idx="1"/>
          </p:nvPr>
        </p:nvSpPr>
        <p:spPr/>
        <p:txBody>
          <a:bodyPr/>
          <a:lstStyle/>
          <a:p>
            <a:r>
              <a:rPr lang="en-US" dirty="0"/>
              <a:t>David Brainerd’s prayer (missionary to the Indians):</a:t>
            </a:r>
          </a:p>
          <a:p>
            <a:r>
              <a:rPr lang="en-US" dirty="0"/>
              <a:t>“My heaven is to please God, and to glorify Him, and give all to Him, and to be wholly devoted to his glory: that is the heaven I long for, that is my religion, and that is my happiness, and always was, I suppose, ever since I had any true religion; and all those that are aware of that religion shall meet me in heaven. I do not go to heaven to be advanced, but to give </a:t>
            </a:r>
            <a:r>
              <a:rPr lang="en-US" dirty="0" err="1"/>
              <a:t>honour</a:t>
            </a:r>
            <a:r>
              <a:rPr lang="en-US" dirty="0"/>
              <a:t> to God.”</a:t>
            </a:r>
          </a:p>
          <a:p>
            <a:r>
              <a:rPr lang="en-US" dirty="0"/>
              <a:t>“that, as it is written, ‘He who glories, let him glory in the </a:t>
            </a:r>
            <a:r>
              <a:rPr lang="en-US" cap="small" dirty="0">
                <a:effectLst/>
              </a:rPr>
              <a:t>Lord</a:t>
            </a:r>
            <a:r>
              <a:rPr lang="en-US" dirty="0"/>
              <a:t>.’” (1Corinthians 1:31)</a:t>
            </a:r>
          </a:p>
        </p:txBody>
      </p:sp>
    </p:spTree>
    <p:extLst>
      <p:ext uri="{BB962C8B-B14F-4D97-AF65-F5344CB8AC3E}">
        <p14:creationId xmlns:p14="http://schemas.microsoft.com/office/powerpoint/2010/main" val="4048144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#102</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do we pray for in the second petition?</a:t>
            </a:r>
          </a:p>
          <a:p>
            <a:r>
              <a:rPr lang="en-US" sz="3200" b="1" dirty="0">
                <a:ea typeface="+mn-lt"/>
                <a:cs typeface="+mn-lt"/>
              </a:rPr>
              <a:t>A. In the second petition (which is </a:t>
            </a:r>
            <a:r>
              <a:rPr lang="en-US" sz="3200" b="1" i="1" dirty="0">
                <a:ea typeface="+mn-lt"/>
                <a:cs typeface="+mn-lt"/>
              </a:rPr>
              <a:t>Thy Kingdom come</a:t>
            </a:r>
            <a:r>
              <a:rPr lang="en-US" sz="3200" b="1" dirty="0">
                <a:ea typeface="+mn-lt"/>
                <a:cs typeface="+mn-lt"/>
              </a:rPr>
              <a:t>), we pray that Satan’s kingdom may be destroyed, and that the kingdom of grace may be advanced, ourselves and others brought into it, and kept in it, and that the kingdom of glory may be hastened.</a:t>
            </a:r>
          </a:p>
        </p:txBody>
      </p:sp>
    </p:spTree>
    <p:extLst>
      <p:ext uri="{BB962C8B-B14F-4D97-AF65-F5344CB8AC3E}">
        <p14:creationId xmlns:p14="http://schemas.microsoft.com/office/powerpoint/2010/main" val="54184040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“Let God arise, Let His enemies be scattered;</a:t>
            </a:r>
            <a:br>
              <a:rPr lang="en-US" sz="3000" dirty="0"/>
            </a:br>
            <a:r>
              <a:rPr lang="en-US" sz="3000" dirty="0"/>
              <a:t>Let those also who hate Him flee before Him.” (Psalm 68:1)</a:t>
            </a:r>
          </a:p>
          <a:p>
            <a:r>
              <a:rPr lang="en-US" sz="3000" dirty="0"/>
              <a:t>“Yes, all kings shall fall down before Him;</a:t>
            </a:r>
            <a:br>
              <a:rPr lang="en-US" sz="3000" dirty="0"/>
            </a:br>
            <a:r>
              <a:rPr lang="en-US" sz="3000" dirty="0"/>
              <a:t>All nations shall serve Him.” (Psalm 72:11)</a:t>
            </a:r>
          </a:p>
          <a:p>
            <a:r>
              <a:rPr lang="en-US" sz="3000" dirty="0"/>
              <a:t>“Finally, brethren, pray for us, that the word of the Lord may run swiftly and be glorified, just as it is with you.” (2Thessalonians 3:1)</a:t>
            </a:r>
          </a:p>
          <a:p>
            <a:r>
              <a:rPr lang="en-US" sz="3000" dirty="0"/>
              <a:t>“He who testifies to these things says, ‘Surely I am coming quickly.’ Amen. Even so, come, Lord Jesus!” (Revelation 22:20)</a:t>
            </a:r>
          </a:p>
        </p:txBody>
      </p:sp>
    </p:spTree>
    <p:extLst>
      <p:ext uri="{BB962C8B-B14F-4D97-AF65-F5344CB8AC3E}">
        <p14:creationId xmlns:p14="http://schemas.microsoft.com/office/powerpoint/2010/main" val="2422438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#99</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rule hath God given for our direction in prayer?</a:t>
            </a:r>
          </a:p>
          <a:p>
            <a:r>
              <a:rPr lang="en-US" sz="3200" b="1" dirty="0">
                <a:ea typeface="+mn-lt"/>
                <a:cs typeface="+mn-lt"/>
              </a:rPr>
              <a:t>A. The whole word of God is of use to direct us in prayer; but the special rule of direction is that form of prayer which Christ taught his disciples, commonly called </a:t>
            </a:r>
            <a:r>
              <a:rPr lang="en-US" sz="3200" b="1" i="1" dirty="0">
                <a:ea typeface="+mn-lt"/>
                <a:cs typeface="+mn-lt"/>
              </a:rPr>
              <a:t>the Lord’s Prayer</a:t>
            </a:r>
            <a:r>
              <a:rPr lang="en-US" sz="3200" b="1" dirty="0">
                <a:ea typeface="+mn-lt"/>
                <a:cs typeface="+mn-lt"/>
              </a:rPr>
              <a:t>.</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AC9D-F9E7-40C1-95B0-C3F83A98483D}"/>
              </a:ext>
            </a:extLst>
          </p:cNvPr>
          <p:cNvSpPr>
            <a:spLocks noGrp="1"/>
          </p:cNvSpPr>
          <p:nvPr>
            <p:ph type="title"/>
          </p:nvPr>
        </p:nvSpPr>
        <p:spPr>
          <a:xfrm>
            <a:off x="838200" y="365126"/>
            <a:ext cx="10515600" cy="931660"/>
          </a:xfrm>
        </p:spPr>
        <p:txBody>
          <a:bodyPr/>
          <a:lstStyle/>
          <a:p>
            <a:pPr algn="ctr"/>
            <a:r>
              <a:rPr lang="en-US" dirty="0"/>
              <a:t>A spiritual kingdom</a:t>
            </a:r>
          </a:p>
        </p:txBody>
      </p:sp>
      <p:sp>
        <p:nvSpPr>
          <p:cNvPr id="3" name="Content Placeholder 2">
            <a:extLst>
              <a:ext uri="{FF2B5EF4-FFF2-40B4-BE49-F238E27FC236}">
                <a16:creationId xmlns:a16="http://schemas.microsoft.com/office/drawing/2014/main" id="{CFC8E4E4-FDB7-4DB6-949A-68FBEE1AE545}"/>
              </a:ext>
            </a:extLst>
          </p:cNvPr>
          <p:cNvSpPr>
            <a:spLocks noGrp="1"/>
          </p:cNvSpPr>
          <p:nvPr>
            <p:ph idx="1"/>
          </p:nvPr>
        </p:nvSpPr>
        <p:spPr>
          <a:xfrm>
            <a:off x="838200" y="1296786"/>
            <a:ext cx="10515600" cy="5196088"/>
          </a:xfrm>
        </p:spPr>
        <p:txBody>
          <a:bodyPr>
            <a:normAutofit lnSpcReduction="10000"/>
          </a:bodyPr>
          <a:lstStyle/>
          <a:p>
            <a:r>
              <a:rPr lang="en-US" dirty="0"/>
              <a:t>“He does according to His will in the army of heaven And among the inhabitants of the earth. No one can restrain His hand Or say to Him, ‘What have You done?’” (Daniel 4:35)</a:t>
            </a:r>
          </a:p>
          <a:p>
            <a:r>
              <a:rPr lang="en-US" dirty="0"/>
              <a:t>God is sovereign, and everything is under His control, </a:t>
            </a:r>
            <a:r>
              <a:rPr lang="en-US" i="1" dirty="0"/>
              <a:t>even Satan</a:t>
            </a:r>
            <a:r>
              <a:rPr lang="en-US" dirty="0"/>
              <a:t>.</a:t>
            </a:r>
          </a:p>
          <a:p>
            <a:pPr lvl="1"/>
            <a:r>
              <a:rPr lang="en-US" dirty="0"/>
              <a:t>“And the </a:t>
            </a:r>
            <a:r>
              <a:rPr lang="en-US" cap="small" dirty="0">
                <a:effectLst/>
              </a:rPr>
              <a:t>Lord</a:t>
            </a:r>
            <a:r>
              <a:rPr lang="en-US" dirty="0"/>
              <a:t> said to Satan, ‘Behold, all that he has is in your power; </a:t>
            </a:r>
            <a:r>
              <a:rPr lang="en-US" b="1" dirty="0"/>
              <a:t>only do not lay a hand on his person</a:t>
            </a:r>
            <a:r>
              <a:rPr lang="en-US" dirty="0"/>
              <a:t>.’” (Job 1:12)</a:t>
            </a:r>
          </a:p>
          <a:p>
            <a:r>
              <a:rPr lang="en-US" u="sng" dirty="0"/>
              <a:t>Manichaeism</a:t>
            </a:r>
            <a:r>
              <a:rPr lang="en-US" dirty="0"/>
              <a:t>: the idea that there are two co-equal spiritual entities, God and the devil, good and evil, yin and yang.</a:t>
            </a:r>
          </a:p>
          <a:p>
            <a:r>
              <a:rPr lang="en-US" dirty="0"/>
              <a:t>It is not a political kingdom; problems always arose in church history when the church ruled over or with the state.</a:t>
            </a:r>
          </a:p>
          <a:p>
            <a:pPr lvl="1"/>
            <a:r>
              <a:rPr lang="en-US" dirty="0"/>
              <a:t>Jesus rejected the Jews wanting to make Him king: “My kingdom is not of this world. If My kingdom were of this world, My servants would fight, so that I should not be delivered to the Jews; but now My kingdom is not from here.” (John 18:36)</a:t>
            </a:r>
          </a:p>
        </p:txBody>
      </p:sp>
    </p:spTree>
    <p:extLst>
      <p:ext uri="{BB962C8B-B14F-4D97-AF65-F5344CB8AC3E}">
        <p14:creationId xmlns:p14="http://schemas.microsoft.com/office/powerpoint/2010/main" val="23547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7C2798-600C-4761-93FA-1096AF551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4" name="&quot;Not Allowed&quot; Symbol 3">
            <a:extLst>
              <a:ext uri="{FF2B5EF4-FFF2-40B4-BE49-F238E27FC236}">
                <a16:creationId xmlns:a16="http://schemas.microsoft.com/office/drawing/2014/main" id="{4417ED1A-0BE4-46AA-8F9A-DCB8521F9804}"/>
              </a:ext>
            </a:extLst>
          </p:cNvPr>
          <p:cNvSpPr/>
          <p:nvPr/>
        </p:nvSpPr>
        <p:spPr>
          <a:xfrm>
            <a:off x="2793076" y="403167"/>
            <a:ext cx="7015942" cy="605166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812501C2-6940-411A-A959-889A46460449}"/>
              </a:ext>
            </a:extLst>
          </p:cNvPr>
          <p:cNvSpPr txBox="1"/>
          <p:nvPr/>
        </p:nvSpPr>
        <p:spPr>
          <a:xfrm>
            <a:off x="1596043" y="5042118"/>
            <a:ext cx="8650779" cy="1815882"/>
          </a:xfrm>
          <a:prstGeom prst="rect">
            <a:avLst/>
          </a:prstGeom>
          <a:noFill/>
        </p:spPr>
        <p:txBody>
          <a:bodyPr wrap="square">
            <a:spAutoFit/>
          </a:bodyPr>
          <a:lstStyle/>
          <a:p>
            <a:pPr algn="ctr"/>
            <a:r>
              <a:rPr lang="en-US" sz="2800" b="1" dirty="0">
                <a:solidFill>
                  <a:srgbClr val="FFFF00"/>
                </a:solidFill>
              </a:rPr>
              <a:t>“And then the lawless one will be revealed, whom the Lord will consume with the breath of His mouth and destroy with the brightness of His coming.” (2Thessalonians 2:8)</a:t>
            </a:r>
          </a:p>
        </p:txBody>
      </p:sp>
    </p:spTree>
    <p:extLst>
      <p:ext uri="{BB962C8B-B14F-4D97-AF65-F5344CB8AC3E}">
        <p14:creationId xmlns:p14="http://schemas.microsoft.com/office/powerpoint/2010/main" val="181826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CD58-630E-4AF0-BB55-8F71EEB4D264}"/>
              </a:ext>
            </a:extLst>
          </p:cNvPr>
          <p:cNvSpPr>
            <a:spLocks noGrp="1"/>
          </p:cNvSpPr>
          <p:nvPr>
            <p:ph type="title"/>
          </p:nvPr>
        </p:nvSpPr>
        <p:spPr>
          <a:xfrm>
            <a:off x="838200" y="365125"/>
            <a:ext cx="10515600" cy="1048039"/>
          </a:xfrm>
        </p:spPr>
        <p:txBody>
          <a:bodyPr/>
          <a:lstStyle/>
          <a:p>
            <a:pPr algn="ctr"/>
            <a:r>
              <a:rPr lang="en-US" dirty="0"/>
              <a:t>An antithetical kingdom</a:t>
            </a:r>
          </a:p>
        </p:txBody>
      </p:sp>
      <p:sp>
        <p:nvSpPr>
          <p:cNvPr id="3" name="Content Placeholder 2">
            <a:extLst>
              <a:ext uri="{FF2B5EF4-FFF2-40B4-BE49-F238E27FC236}">
                <a16:creationId xmlns:a16="http://schemas.microsoft.com/office/drawing/2014/main" id="{C533ACB5-A4AC-432C-8E27-3215914CC58D}"/>
              </a:ext>
            </a:extLst>
          </p:cNvPr>
          <p:cNvSpPr>
            <a:spLocks noGrp="1"/>
          </p:cNvSpPr>
          <p:nvPr>
            <p:ph idx="1"/>
          </p:nvPr>
        </p:nvSpPr>
        <p:spPr>
          <a:xfrm>
            <a:off x="838200" y="1612669"/>
            <a:ext cx="10515600" cy="4564294"/>
          </a:xfrm>
        </p:spPr>
        <p:txBody>
          <a:bodyPr>
            <a:normAutofit fontScale="92500"/>
          </a:bodyPr>
          <a:lstStyle/>
          <a:p>
            <a:r>
              <a:rPr lang="en-US" dirty="0"/>
              <a:t>God’s kingdom is antithetical to this world, which is ruled by Satan, the ‘god’ of this world.</a:t>
            </a:r>
          </a:p>
          <a:p>
            <a:r>
              <a:rPr lang="en-US" dirty="0"/>
              <a:t>Satan is allowed to rule this world only temporarily and with limits.</a:t>
            </a:r>
          </a:p>
          <a:p>
            <a:r>
              <a:rPr lang="en-US" dirty="0"/>
              <a:t> We must be transferred from Satan’s kingdom to God’s kingdom: “And I heard another voice from heaven saying, “Come out of her, my people, lest you share in her sins, and lest you receive of her plagues.” (Revelation 18:4)</a:t>
            </a:r>
          </a:p>
          <a:p>
            <a:r>
              <a:rPr lang="en-US" dirty="0"/>
              <a:t>The myth of neutrality: the myth that the world is neutral.</a:t>
            </a:r>
          </a:p>
          <a:p>
            <a:pPr lvl="1"/>
            <a:r>
              <a:rPr lang="en-US" dirty="0"/>
              <a:t>There is always a ruling worldview in every society (ours is materialism)</a:t>
            </a:r>
          </a:p>
          <a:p>
            <a:pPr lvl="1"/>
            <a:r>
              <a:rPr lang="en-US" dirty="0"/>
              <a:t>We are either with Jesus or against Him.</a:t>
            </a:r>
          </a:p>
          <a:p>
            <a:pPr lvl="1"/>
            <a:r>
              <a:rPr lang="en-US" dirty="0"/>
              <a:t>The educational system is not neutral.</a:t>
            </a:r>
          </a:p>
          <a:p>
            <a:r>
              <a:rPr lang="en-US" b="1" dirty="0"/>
              <a:t>We must be different from the world in all respects!</a:t>
            </a:r>
          </a:p>
        </p:txBody>
      </p:sp>
    </p:spTree>
    <p:extLst>
      <p:ext uri="{BB962C8B-B14F-4D97-AF65-F5344CB8AC3E}">
        <p14:creationId xmlns:p14="http://schemas.microsoft.com/office/powerpoint/2010/main" val="288340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251C-6DA6-4E7B-BE17-47EDB642C5AC}"/>
              </a:ext>
            </a:extLst>
          </p:cNvPr>
          <p:cNvSpPr>
            <a:spLocks noGrp="1"/>
          </p:cNvSpPr>
          <p:nvPr>
            <p:ph type="title"/>
          </p:nvPr>
        </p:nvSpPr>
        <p:spPr>
          <a:xfrm>
            <a:off x="838200" y="365126"/>
            <a:ext cx="10515600" cy="1131166"/>
          </a:xfrm>
        </p:spPr>
        <p:txBody>
          <a:bodyPr/>
          <a:lstStyle/>
          <a:p>
            <a:pPr algn="ctr"/>
            <a:r>
              <a:rPr lang="en-US" dirty="0"/>
              <a:t>An eschatological kingdom</a:t>
            </a:r>
          </a:p>
        </p:txBody>
      </p:sp>
      <p:sp>
        <p:nvSpPr>
          <p:cNvPr id="3" name="Content Placeholder 2">
            <a:extLst>
              <a:ext uri="{FF2B5EF4-FFF2-40B4-BE49-F238E27FC236}">
                <a16:creationId xmlns:a16="http://schemas.microsoft.com/office/drawing/2014/main" id="{10127EBB-8686-432F-A5CC-490858B467B3}"/>
              </a:ext>
            </a:extLst>
          </p:cNvPr>
          <p:cNvSpPr>
            <a:spLocks noGrp="1"/>
          </p:cNvSpPr>
          <p:nvPr>
            <p:ph idx="1"/>
          </p:nvPr>
        </p:nvSpPr>
        <p:spPr>
          <a:xfrm>
            <a:off x="838200" y="1695796"/>
            <a:ext cx="10515600" cy="4481167"/>
          </a:xfrm>
        </p:spPr>
        <p:txBody>
          <a:bodyPr>
            <a:normAutofit lnSpcReduction="10000"/>
          </a:bodyPr>
          <a:lstStyle/>
          <a:p>
            <a:r>
              <a:rPr lang="en-US" sz="2600" dirty="0"/>
              <a:t>Though Jesus’ kingdom is different from a political kingdom, it is a real, true kingdom nonetheless and will come at the end of this age.</a:t>
            </a:r>
          </a:p>
          <a:p>
            <a:r>
              <a:rPr lang="en-US" sz="2600" dirty="0"/>
              <a:t>“But he said, ‘No, lest while you gather up the tares you also uproot the wheat with them. Let both grow together until the harvest, and at the time of harvest I will say to the reapers, “First gather together the tares and bind them in bundles to burn them, but gather the wheat into my barn.”’” (Matthew 13:29-30)</a:t>
            </a:r>
          </a:p>
          <a:p>
            <a:r>
              <a:rPr lang="en-US" sz="2600" dirty="0"/>
              <a:t>The kingdom of God is being built steadily and surely, though it may not seem that way. But Jesus builds His church! (Matthew 16:18)</a:t>
            </a:r>
          </a:p>
          <a:p>
            <a:r>
              <a:rPr lang="en-US" sz="2600" dirty="0"/>
              <a:t>History is not a set of haphazard random events!</a:t>
            </a:r>
          </a:p>
          <a:p>
            <a:r>
              <a:rPr lang="en-US" sz="2600" dirty="0"/>
              <a:t>“The kingdoms of this world have become the kingdoms of our Lord and of His Christ, and He shall reign forever and ever!” (Revelation 11:15)</a:t>
            </a:r>
          </a:p>
        </p:txBody>
      </p:sp>
    </p:spTree>
    <p:extLst>
      <p:ext uri="{BB962C8B-B14F-4D97-AF65-F5344CB8AC3E}">
        <p14:creationId xmlns:p14="http://schemas.microsoft.com/office/powerpoint/2010/main" val="3151589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#103</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do we pray for in the third petition?</a:t>
            </a:r>
          </a:p>
          <a:p>
            <a:r>
              <a:rPr lang="en-US" sz="3200" b="1" dirty="0">
                <a:ea typeface="+mn-lt"/>
                <a:cs typeface="+mn-lt"/>
              </a:rPr>
              <a:t>A. In the second petition (which is </a:t>
            </a:r>
            <a:r>
              <a:rPr lang="en-US" sz="3200" b="1" i="1" dirty="0">
                <a:ea typeface="+mn-lt"/>
                <a:cs typeface="+mn-lt"/>
              </a:rPr>
              <a:t>Thy will be done</a:t>
            </a:r>
            <a:r>
              <a:rPr lang="en-US" sz="3200" b="1" dirty="0">
                <a:ea typeface="+mn-lt"/>
                <a:cs typeface="+mn-lt"/>
              </a:rPr>
              <a:t>), we pray that God by his grace, would make us able and willing to know, obey, and submit to his will in all things, as the angels do in heaven.</a:t>
            </a:r>
          </a:p>
        </p:txBody>
      </p:sp>
    </p:spTree>
    <p:extLst>
      <p:ext uri="{BB962C8B-B14F-4D97-AF65-F5344CB8AC3E}">
        <p14:creationId xmlns:p14="http://schemas.microsoft.com/office/powerpoint/2010/main" val="258902839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xfrm>
            <a:off x="838199" y="1825625"/>
            <a:ext cx="10716491" cy="4351338"/>
          </a:xfrm>
          <a:prstGeom prst="rect">
            <a:avLst/>
          </a:prstGeom>
        </p:spPr>
        <p:txBody>
          <a:bodyPr>
            <a:noAutofit/>
          </a:bodyPr>
          <a:lstStyle/>
          <a:p>
            <a:r>
              <a:rPr lang="en-US" sz="2400" dirty="0"/>
              <a:t>“for it is God who works in you both to will and to do for </a:t>
            </a:r>
            <a:r>
              <a:rPr lang="en-US" sz="2400" i="1" dirty="0"/>
              <a:t>His</a:t>
            </a:r>
            <a:r>
              <a:rPr lang="en-US" sz="2400" dirty="0"/>
              <a:t> good pleasure.” (Phil. 2:13)</a:t>
            </a:r>
          </a:p>
          <a:p>
            <a:r>
              <a:rPr lang="en-US" sz="2400" dirty="0"/>
              <a:t>“Open my eyes, that I may see wondrous things from Your law.” (Ps. 119:18)</a:t>
            </a:r>
          </a:p>
          <a:p>
            <a:r>
              <a:rPr lang="en-US" sz="2400" dirty="0"/>
              <a:t>“O My Father, if this cup cannot pass away from Me unless I drink it, Your will be done.” (Matthew 26:42)</a:t>
            </a:r>
          </a:p>
          <a:p>
            <a:r>
              <a:rPr lang="en-US" sz="2400" dirty="0"/>
              <a:t>“So when he would not be persuaded, we ceased, saying, ‘The will of the Lord be done.’” (Acts 21:14)</a:t>
            </a:r>
          </a:p>
          <a:p>
            <a:r>
              <a:rPr lang="en-US" sz="2400" dirty="0"/>
              <a:t>“The </a:t>
            </a:r>
            <a:r>
              <a:rPr lang="en-US" sz="2400" cap="small" dirty="0"/>
              <a:t>Lord</a:t>
            </a:r>
            <a:r>
              <a:rPr lang="en-US" sz="2400" dirty="0"/>
              <a:t> gave, and the </a:t>
            </a:r>
            <a:r>
              <a:rPr lang="en-US" sz="2400" cap="small" dirty="0"/>
              <a:t>Lord</a:t>
            </a:r>
            <a:r>
              <a:rPr lang="en-US" sz="2400" dirty="0"/>
              <a:t> has taken away; Blessed be the name of the </a:t>
            </a:r>
            <a:r>
              <a:rPr lang="en-US" sz="2400" cap="small" dirty="0"/>
              <a:t>Lord</a:t>
            </a:r>
            <a:r>
              <a:rPr lang="en-US" sz="2400" dirty="0"/>
              <a:t>.” (Job 1:21)</a:t>
            </a:r>
          </a:p>
          <a:p>
            <a:r>
              <a:rPr lang="en-US" sz="2400" dirty="0"/>
              <a:t>“Bless the </a:t>
            </a:r>
            <a:r>
              <a:rPr lang="en-US" sz="2400" cap="small" dirty="0"/>
              <a:t>Lord</a:t>
            </a:r>
            <a:r>
              <a:rPr lang="en-US" sz="2400" dirty="0"/>
              <a:t>, you His angels, who excel in strength, who do His word, heeding the voice of His word.” (Psalm 103:20)</a:t>
            </a:r>
          </a:p>
        </p:txBody>
      </p:sp>
    </p:spTree>
    <p:extLst>
      <p:ext uri="{BB962C8B-B14F-4D97-AF65-F5344CB8AC3E}">
        <p14:creationId xmlns:p14="http://schemas.microsoft.com/office/powerpoint/2010/main" val="1414313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7F56-E3B5-4CA2-AA09-B544255B2995}"/>
              </a:ext>
            </a:extLst>
          </p:cNvPr>
          <p:cNvSpPr>
            <a:spLocks noGrp="1"/>
          </p:cNvSpPr>
          <p:nvPr>
            <p:ph type="title"/>
          </p:nvPr>
        </p:nvSpPr>
        <p:spPr>
          <a:xfrm>
            <a:off x="838200" y="365125"/>
            <a:ext cx="10515600" cy="1097915"/>
          </a:xfrm>
        </p:spPr>
        <p:txBody>
          <a:bodyPr/>
          <a:lstStyle/>
          <a:p>
            <a:pPr algn="ctr"/>
            <a:r>
              <a:rPr lang="en-US" dirty="0"/>
              <a:t>The secret and revealed will of God</a:t>
            </a:r>
          </a:p>
        </p:txBody>
      </p:sp>
      <p:sp>
        <p:nvSpPr>
          <p:cNvPr id="3" name="Content Placeholder 2">
            <a:extLst>
              <a:ext uri="{FF2B5EF4-FFF2-40B4-BE49-F238E27FC236}">
                <a16:creationId xmlns:a16="http://schemas.microsoft.com/office/drawing/2014/main" id="{A0148736-E503-4256-8423-0029056605E3}"/>
              </a:ext>
            </a:extLst>
          </p:cNvPr>
          <p:cNvSpPr>
            <a:spLocks noGrp="1"/>
          </p:cNvSpPr>
          <p:nvPr>
            <p:ph idx="1"/>
          </p:nvPr>
        </p:nvSpPr>
        <p:spPr>
          <a:xfrm>
            <a:off x="838200" y="1645920"/>
            <a:ext cx="10816244" cy="4531043"/>
          </a:xfrm>
        </p:spPr>
        <p:txBody>
          <a:bodyPr/>
          <a:lstStyle/>
          <a:p>
            <a:r>
              <a:rPr lang="en-US" dirty="0"/>
              <a:t>“The secret things belong to the </a:t>
            </a:r>
            <a:r>
              <a:rPr lang="en-US" cap="small" dirty="0">
                <a:effectLst/>
              </a:rPr>
              <a:t>Lord</a:t>
            </a:r>
            <a:r>
              <a:rPr lang="en-US" dirty="0"/>
              <a:t> our God, but those things which are revealed belong to us and to our children forever, that we may do all the words of this law.” (Deuteronomy 29:29)</a:t>
            </a:r>
          </a:p>
          <a:p>
            <a:r>
              <a:rPr lang="en-US" u="sng" dirty="0"/>
              <a:t>God’s secret, or decretive will</a:t>
            </a:r>
            <a:r>
              <a:rPr lang="en-US" dirty="0"/>
              <a:t> is what God has planned to happen from eternity past, it is unchangeable.</a:t>
            </a:r>
          </a:p>
          <a:p>
            <a:pPr lvl="1"/>
            <a:r>
              <a:rPr lang="en-US" b="1" dirty="0"/>
              <a:t>Read Ephesians 1:11!</a:t>
            </a:r>
          </a:p>
          <a:p>
            <a:r>
              <a:rPr lang="en-US" u="sng" dirty="0"/>
              <a:t>God’s revealed will</a:t>
            </a:r>
            <a:r>
              <a:rPr lang="en-US" dirty="0"/>
              <a:t> to mankind describes what He commands men to do</a:t>
            </a:r>
          </a:p>
          <a:p>
            <a:pPr lvl="1"/>
            <a:r>
              <a:rPr lang="en-US" dirty="0"/>
              <a:t>The Law</a:t>
            </a:r>
          </a:p>
          <a:p>
            <a:pPr lvl="1"/>
            <a:r>
              <a:rPr lang="en-US" dirty="0"/>
              <a:t>It can be abrogated, i.e. as in the ceremonial law</a:t>
            </a:r>
          </a:p>
          <a:p>
            <a:pPr lvl="1"/>
            <a:r>
              <a:rPr lang="en-US" dirty="0"/>
              <a:t>God sometimes ‘repents’, see Exodus 32:9-14</a:t>
            </a:r>
          </a:p>
        </p:txBody>
      </p:sp>
    </p:spTree>
    <p:extLst>
      <p:ext uri="{BB962C8B-B14F-4D97-AF65-F5344CB8AC3E}">
        <p14:creationId xmlns:p14="http://schemas.microsoft.com/office/powerpoint/2010/main" val="61762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1041-9D7C-45B1-BAC9-2974EDBCDA51}"/>
              </a:ext>
            </a:extLst>
          </p:cNvPr>
          <p:cNvSpPr>
            <a:spLocks noGrp="1"/>
          </p:cNvSpPr>
          <p:nvPr>
            <p:ph type="title"/>
          </p:nvPr>
        </p:nvSpPr>
        <p:spPr/>
        <p:txBody>
          <a:bodyPr/>
          <a:lstStyle/>
          <a:p>
            <a:pPr algn="ctr"/>
            <a:r>
              <a:rPr lang="en-US" dirty="0"/>
              <a:t>How do you seek God’s will?</a:t>
            </a:r>
          </a:p>
        </p:txBody>
      </p:sp>
      <p:sp>
        <p:nvSpPr>
          <p:cNvPr id="3" name="Content Placeholder 2">
            <a:extLst>
              <a:ext uri="{FF2B5EF4-FFF2-40B4-BE49-F238E27FC236}">
                <a16:creationId xmlns:a16="http://schemas.microsoft.com/office/drawing/2014/main" id="{6F4696CC-28B8-4805-9D9E-96040B74B0EA}"/>
              </a:ext>
            </a:extLst>
          </p:cNvPr>
          <p:cNvSpPr>
            <a:spLocks noGrp="1"/>
          </p:cNvSpPr>
          <p:nvPr>
            <p:ph idx="1"/>
          </p:nvPr>
        </p:nvSpPr>
        <p:spPr/>
        <p:txBody>
          <a:bodyPr>
            <a:normAutofit fontScale="92500"/>
          </a:bodyPr>
          <a:lstStyle/>
          <a:p>
            <a:r>
              <a:rPr lang="en-US" b="1" dirty="0"/>
              <a:t>Q: So, how?</a:t>
            </a:r>
          </a:p>
          <a:p>
            <a:r>
              <a:rPr lang="en-US" dirty="0"/>
              <a:t>We do not have to seek the “inner light”, or a voice, or flashing lights, or “put out Gideon’s fleece” – this is </a:t>
            </a:r>
            <a:r>
              <a:rPr lang="en-US" i="1" dirty="0" err="1"/>
              <a:t>gnosticism</a:t>
            </a:r>
            <a:endParaRPr lang="en-US" i="1" dirty="0"/>
          </a:p>
          <a:p>
            <a:r>
              <a:rPr lang="en-US" dirty="0"/>
              <a:t>All we have to do is know what the Bible says and follow it!</a:t>
            </a:r>
          </a:p>
          <a:p>
            <a:r>
              <a:rPr lang="en-US" dirty="0"/>
              <a:t>“I beseech you therefore, brethren, by the mercies of God, that you present your bodies a living sacrifice, holy, acceptable to God, which is your reasonable service. And do not be conformed to this world, but be transformed by the renewing of your mind, that you may prove what is that good and acceptable and perfect will of God.” (Romans 12:1-2)</a:t>
            </a:r>
          </a:p>
          <a:p>
            <a:r>
              <a:rPr lang="en-US" dirty="0"/>
              <a:t>We don’t have to seek God “through the backstage door”!</a:t>
            </a:r>
          </a:p>
          <a:p>
            <a:endParaRPr lang="en-US" dirty="0"/>
          </a:p>
        </p:txBody>
      </p:sp>
    </p:spTree>
    <p:extLst>
      <p:ext uri="{BB962C8B-B14F-4D97-AF65-F5344CB8AC3E}">
        <p14:creationId xmlns:p14="http://schemas.microsoft.com/office/powerpoint/2010/main" val="43405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F0AE08-8BA9-423D-804A-673DD9B8B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83405" cy="6051176"/>
          </a:xfrm>
          <a:prstGeom prst="rect">
            <a:avLst/>
          </a:prstGeom>
        </p:spPr>
      </p:pic>
      <p:pic>
        <p:nvPicPr>
          <p:cNvPr id="4" name="Picture 3">
            <a:extLst>
              <a:ext uri="{FF2B5EF4-FFF2-40B4-BE49-F238E27FC236}">
                <a16:creationId xmlns:a16="http://schemas.microsoft.com/office/drawing/2014/main" id="{2D7DCDBD-54F5-4508-84B8-AB3615892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936376"/>
            <a:ext cx="7315200" cy="4114800"/>
          </a:xfrm>
          <a:prstGeom prst="rect">
            <a:avLst/>
          </a:prstGeom>
        </p:spPr>
      </p:pic>
      <p:sp>
        <p:nvSpPr>
          <p:cNvPr id="5" name="TextBox 4">
            <a:extLst>
              <a:ext uri="{FF2B5EF4-FFF2-40B4-BE49-F238E27FC236}">
                <a16:creationId xmlns:a16="http://schemas.microsoft.com/office/drawing/2014/main" id="{D27B7FF7-6161-4044-B158-EA31746288B9}"/>
              </a:ext>
            </a:extLst>
          </p:cNvPr>
          <p:cNvSpPr txBox="1"/>
          <p:nvPr/>
        </p:nvSpPr>
        <p:spPr>
          <a:xfrm>
            <a:off x="322729" y="6320118"/>
            <a:ext cx="4047565" cy="461665"/>
          </a:xfrm>
          <a:prstGeom prst="rect">
            <a:avLst/>
          </a:prstGeom>
          <a:noFill/>
        </p:spPr>
        <p:txBody>
          <a:bodyPr wrap="square" rtlCol="0">
            <a:spAutoFit/>
          </a:bodyPr>
          <a:lstStyle/>
          <a:p>
            <a:pPr algn="ctr"/>
            <a:r>
              <a:rPr lang="en-US" sz="2400" dirty="0"/>
              <a:t>Christian “superstars”</a:t>
            </a:r>
          </a:p>
        </p:txBody>
      </p:sp>
      <p:sp>
        <p:nvSpPr>
          <p:cNvPr id="6" name="TextBox 5">
            <a:extLst>
              <a:ext uri="{FF2B5EF4-FFF2-40B4-BE49-F238E27FC236}">
                <a16:creationId xmlns:a16="http://schemas.microsoft.com/office/drawing/2014/main" id="{095EC63A-E81A-42F5-9115-17675712A4DA}"/>
              </a:ext>
            </a:extLst>
          </p:cNvPr>
          <p:cNvSpPr txBox="1"/>
          <p:nvPr/>
        </p:nvSpPr>
        <p:spPr>
          <a:xfrm>
            <a:off x="6513920" y="932330"/>
            <a:ext cx="4047565" cy="830997"/>
          </a:xfrm>
          <a:prstGeom prst="rect">
            <a:avLst/>
          </a:prstGeom>
          <a:noFill/>
        </p:spPr>
        <p:txBody>
          <a:bodyPr wrap="square" rtlCol="0">
            <a:spAutoFit/>
          </a:bodyPr>
          <a:lstStyle/>
          <a:p>
            <a:pPr algn="ctr"/>
            <a:r>
              <a:rPr lang="en-US" sz="2400" dirty="0"/>
              <a:t>“The rest of us”</a:t>
            </a:r>
          </a:p>
          <a:p>
            <a:pPr algn="ctr"/>
            <a:r>
              <a:rPr lang="en-US" sz="2400" dirty="0"/>
              <a:t>(the Bible)</a:t>
            </a:r>
          </a:p>
        </p:txBody>
      </p:sp>
    </p:spTree>
    <p:extLst>
      <p:ext uri="{BB962C8B-B14F-4D97-AF65-F5344CB8AC3E}">
        <p14:creationId xmlns:p14="http://schemas.microsoft.com/office/powerpoint/2010/main" val="547869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2702-C06D-4135-B5C4-DACFF8717D47}"/>
              </a:ext>
            </a:extLst>
          </p:cNvPr>
          <p:cNvSpPr>
            <a:spLocks noGrp="1"/>
          </p:cNvSpPr>
          <p:nvPr>
            <p:ph type="title"/>
          </p:nvPr>
        </p:nvSpPr>
        <p:spPr/>
        <p:txBody>
          <a:bodyPr/>
          <a:lstStyle/>
          <a:p>
            <a:pPr algn="ctr"/>
            <a:r>
              <a:rPr lang="en-US" dirty="0"/>
              <a:t>Sola Scriptura</a:t>
            </a:r>
          </a:p>
        </p:txBody>
      </p:sp>
      <p:sp>
        <p:nvSpPr>
          <p:cNvPr id="3" name="Content Placeholder 2">
            <a:extLst>
              <a:ext uri="{FF2B5EF4-FFF2-40B4-BE49-F238E27FC236}">
                <a16:creationId xmlns:a16="http://schemas.microsoft.com/office/drawing/2014/main" id="{AE9557F0-2CAF-4947-BA1D-45DCEC0963B0}"/>
              </a:ext>
            </a:extLst>
          </p:cNvPr>
          <p:cNvSpPr>
            <a:spLocks noGrp="1"/>
          </p:cNvSpPr>
          <p:nvPr>
            <p:ph idx="1"/>
          </p:nvPr>
        </p:nvSpPr>
        <p:spPr/>
        <p:txBody>
          <a:bodyPr/>
          <a:lstStyle/>
          <a:p>
            <a:r>
              <a:rPr lang="en-US" dirty="0"/>
              <a:t>“All Scripture is given by inspiration of God, and is profitable for doctrine, for reproof, for correction, for instruction in righteousness, </a:t>
            </a:r>
            <a:r>
              <a:rPr lang="en-US" b="1" dirty="0"/>
              <a:t>that the man of God may be complete, thoroughly equipped for every good work.</a:t>
            </a:r>
            <a:r>
              <a:rPr lang="en-US" dirty="0"/>
              <a:t>” (2Timothy 3:16-17)</a:t>
            </a:r>
          </a:p>
          <a:p>
            <a:r>
              <a:rPr lang="en-US" dirty="0"/>
              <a:t>“Now these things, brethren, I have figuratively transferred to myself and Apollos for your sakes, that you may learn in us </a:t>
            </a:r>
            <a:r>
              <a:rPr lang="en-US" b="1" dirty="0"/>
              <a:t>not to think beyond what is written</a:t>
            </a:r>
            <a:r>
              <a:rPr lang="en-US" dirty="0"/>
              <a:t>, that none of you may be puffed up on behalf of one against the other.” (1Corinthians 4:6)</a:t>
            </a:r>
          </a:p>
        </p:txBody>
      </p:sp>
    </p:spTree>
    <p:extLst>
      <p:ext uri="{BB962C8B-B14F-4D97-AF65-F5344CB8AC3E}">
        <p14:creationId xmlns:p14="http://schemas.microsoft.com/office/powerpoint/2010/main" val="289128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a:t>
            </a:r>
            <a:r>
              <a:rPr lang="en-US" sz="3200" dirty="0"/>
              <a:t>Now this is the confidence that we have in Him, that if we ask anything according to His will, He hears us.” (1John 5:14)</a:t>
            </a:r>
          </a:p>
          <a:p>
            <a:r>
              <a:rPr lang="en-US" sz="3200" dirty="0"/>
              <a:t>“In this manner, therefore, pray: Our Father in heaven, Hallowed be Your name. Your kingdom come. Your will be done on earth as it is in heaven. Give us this day our daily bread. And forgive us our debts, as we forgive our debtors. And do not lead us into temptation, But deliver us from the evil one. For Yours is the kingdom and the power and the glory forever. Amen.” (Matthew 6:9-13, also see Luke 11:2-4)</a:t>
            </a:r>
            <a:endParaRPr lang="en-US" sz="3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8E94-9D34-4082-AC7A-4A29929481E5}"/>
              </a:ext>
            </a:extLst>
          </p:cNvPr>
          <p:cNvSpPr>
            <a:spLocks noGrp="1"/>
          </p:cNvSpPr>
          <p:nvPr>
            <p:ph type="title"/>
          </p:nvPr>
        </p:nvSpPr>
        <p:spPr/>
        <p:txBody>
          <a:bodyPr/>
          <a:lstStyle/>
          <a:p>
            <a:pPr algn="ctr"/>
            <a:r>
              <a:rPr lang="en-US" dirty="0"/>
              <a:t>Is it God’s will?</a:t>
            </a:r>
          </a:p>
        </p:txBody>
      </p:sp>
      <p:sp>
        <p:nvSpPr>
          <p:cNvPr id="3" name="Content Placeholder 2">
            <a:extLst>
              <a:ext uri="{FF2B5EF4-FFF2-40B4-BE49-F238E27FC236}">
                <a16:creationId xmlns:a16="http://schemas.microsoft.com/office/drawing/2014/main" id="{E30FF1D0-A73A-4FB2-B610-3969D8649CE7}"/>
              </a:ext>
            </a:extLst>
          </p:cNvPr>
          <p:cNvSpPr>
            <a:spLocks noGrp="1"/>
          </p:cNvSpPr>
          <p:nvPr>
            <p:ph sz="half" idx="1"/>
          </p:nvPr>
        </p:nvSpPr>
        <p:spPr/>
        <p:txBody>
          <a:bodyPr/>
          <a:lstStyle/>
          <a:p>
            <a:r>
              <a:rPr lang="en-US" dirty="0"/>
              <a:t>Getting an emotional surge</a:t>
            </a:r>
          </a:p>
          <a:p>
            <a:r>
              <a:rPr lang="en-US" dirty="0"/>
              <a:t>Waiting for a sign</a:t>
            </a:r>
          </a:p>
          <a:p>
            <a:r>
              <a:rPr lang="en-US" dirty="0"/>
              <a:t>You hear a voice</a:t>
            </a:r>
          </a:p>
          <a:p>
            <a:r>
              <a:rPr lang="en-US" dirty="0"/>
              <a:t>Telepathy</a:t>
            </a:r>
          </a:p>
          <a:p>
            <a:r>
              <a:rPr lang="en-US" dirty="0"/>
              <a:t>Listening to a sermon</a:t>
            </a:r>
          </a:p>
          <a:p>
            <a:r>
              <a:rPr lang="en-US" dirty="0"/>
              <a:t>Reading the Bible</a:t>
            </a:r>
          </a:p>
        </p:txBody>
      </p:sp>
      <p:sp>
        <p:nvSpPr>
          <p:cNvPr id="4" name="Content Placeholder 3">
            <a:extLst>
              <a:ext uri="{FF2B5EF4-FFF2-40B4-BE49-F238E27FC236}">
                <a16:creationId xmlns:a16="http://schemas.microsoft.com/office/drawing/2014/main" id="{F8B81C2B-958F-4647-9278-9BAC143D3657}"/>
              </a:ext>
            </a:extLst>
          </p:cNvPr>
          <p:cNvSpPr>
            <a:spLocks noGrp="1"/>
          </p:cNvSpPr>
          <p:nvPr>
            <p:ph sz="half" idx="2"/>
          </p:nvPr>
        </p:nvSpPr>
        <p:spPr/>
        <p:txBody>
          <a:bodyPr/>
          <a:lstStyle/>
          <a:p>
            <a:r>
              <a:rPr lang="en-US" dirty="0"/>
              <a:t>No</a:t>
            </a:r>
          </a:p>
          <a:p>
            <a:r>
              <a:rPr lang="en-US" dirty="0"/>
              <a:t>No</a:t>
            </a:r>
          </a:p>
          <a:p>
            <a:r>
              <a:rPr lang="en-US" dirty="0"/>
              <a:t>No</a:t>
            </a:r>
          </a:p>
          <a:p>
            <a:r>
              <a:rPr lang="en-US" dirty="0" err="1"/>
              <a:t>Noooooo</a:t>
            </a:r>
            <a:r>
              <a:rPr lang="en-US" dirty="0"/>
              <a:t>!!!!!</a:t>
            </a:r>
          </a:p>
          <a:p>
            <a:r>
              <a:rPr lang="en-US" dirty="0"/>
              <a:t>Yes</a:t>
            </a:r>
          </a:p>
          <a:p>
            <a:r>
              <a:rPr lang="en-US" dirty="0"/>
              <a:t>Yes!!!</a:t>
            </a:r>
          </a:p>
        </p:txBody>
      </p:sp>
    </p:spTree>
    <p:extLst>
      <p:ext uri="{BB962C8B-B14F-4D97-AF65-F5344CB8AC3E}">
        <p14:creationId xmlns:p14="http://schemas.microsoft.com/office/powerpoint/2010/main" val="383692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6D42-39C3-4183-820E-032830E13859}"/>
              </a:ext>
            </a:extLst>
          </p:cNvPr>
          <p:cNvSpPr>
            <a:spLocks noGrp="1"/>
          </p:cNvSpPr>
          <p:nvPr>
            <p:ph type="title"/>
          </p:nvPr>
        </p:nvSpPr>
        <p:spPr/>
        <p:txBody>
          <a:bodyPr/>
          <a:lstStyle/>
          <a:p>
            <a:pPr algn="ctr"/>
            <a:r>
              <a:rPr lang="en-US" dirty="0"/>
              <a:t>How should we pray?</a:t>
            </a:r>
          </a:p>
        </p:txBody>
      </p:sp>
      <p:sp>
        <p:nvSpPr>
          <p:cNvPr id="3" name="Content Placeholder 2">
            <a:extLst>
              <a:ext uri="{FF2B5EF4-FFF2-40B4-BE49-F238E27FC236}">
                <a16:creationId xmlns:a16="http://schemas.microsoft.com/office/drawing/2014/main" id="{6F3AB7DD-6092-4EF0-9571-920F7AD2878A}"/>
              </a:ext>
            </a:extLst>
          </p:cNvPr>
          <p:cNvSpPr>
            <a:spLocks noGrp="1"/>
          </p:cNvSpPr>
          <p:nvPr>
            <p:ph idx="1"/>
          </p:nvPr>
        </p:nvSpPr>
        <p:spPr/>
        <p:txBody>
          <a:bodyPr/>
          <a:lstStyle/>
          <a:p>
            <a:r>
              <a:rPr lang="en-US" dirty="0"/>
              <a:t>The Lord’s Prayer is a suggested outline, not a prescribed rot form of prayer.</a:t>
            </a:r>
          </a:p>
          <a:p>
            <a:pPr lvl="1"/>
            <a:r>
              <a:rPr lang="en-US" dirty="0"/>
              <a:t>Nevertheless you may pray it in rote manner so long as it is heartfelt prayer.</a:t>
            </a:r>
          </a:p>
          <a:p>
            <a:r>
              <a:rPr lang="en-US" b="1" dirty="0"/>
              <a:t>Q: why does the text of Matthew 6 and Luke 11 differ?</a:t>
            </a:r>
          </a:p>
          <a:p>
            <a:r>
              <a:rPr lang="en-US" dirty="0"/>
              <a:t>Simply because Jesus repeated His teaching on several occasions and in Luke He chose slightly different but essentially the same words.</a:t>
            </a:r>
          </a:p>
          <a:p>
            <a:r>
              <a:rPr lang="en-US" b="1" dirty="0"/>
              <a:t>Q: Why do we start with God in the Lord’s Prayer?</a:t>
            </a:r>
          </a:p>
          <a:p>
            <a:r>
              <a:rPr lang="en-US" dirty="0"/>
              <a:t>See answer to WSC Q#1!</a:t>
            </a:r>
          </a:p>
        </p:txBody>
      </p:sp>
    </p:spTree>
    <p:extLst>
      <p:ext uri="{BB962C8B-B14F-4D97-AF65-F5344CB8AC3E}">
        <p14:creationId xmlns:p14="http://schemas.microsoft.com/office/powerpoint/2010/main" val="34891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AF42-9B16-458B-A7AB-22992E941C49}"/>
              </a:ext>
            </a:extLst>
          </p:cNvPr>
          <p:cNvSpPr>
            <a:spLocks noGrp="1"/>
          </p:cNvSpPr>
          <p:nvPr>
            <p:ph type="title"/>
          </p:nvPr>
        </p:nvSpPr>
        <p:spPr>
          <a:xfrm>
            <a:off x="838200" y="365126"/>
            <a:ext cx="10515600" cy="881784"/>
          </a:xfrm>
        </p:spPr>
        <p:txBody>
          <a:bodyPr/>
          <a:lstStyle/>
          <a:p>
            <a:pPr algn="ctr"/>
            <a:r>
              <a:rPr lang="en-US" dirty="0"/>
              <a:t>The Lord’s Prayer</a:t>
            </a:r>
          </a:p>
        </p:txBody>
      </p:sp>
      <p:pic>
        <p:nvPicPr>
          <p:cNvPr id="4" name="Picture 3">
            <a:extLst>
              <a:ext uri="{FF2B5EF4-FFF2-40B4-BE49-F238E27FC236}">
                <a16:creationId xmlns:a16="http://schemas.microsoft.com/office/drawing/2014/main" id="{3955A04A-2B8E-4562-8291-F8868BB712D5}"/>
              </a:ext>
            </a:extLst>
          </p:cNvPr>
          <p:cNvPicPr>
            <a:picLocks noChangeAspect="1"/>
          </p:cNvPicPr>
          <p:nvPr/>
        </p:nvPicPr>
        <p:blipFill rotWithShape="1">
          <a:blip r:embed="rId2"/>
          <a:srcRect l="38045" t="22775" r="41500" b="19500"/>
          <a:stretch/>
        </p:blipFill>
        <p:spPr>
          <a:xfrm rot="16200000">
            <a:off x="3389498" y="-243164"/>
            <a:ext cx="5490591" cy="8711738"/>
          </a:xfrm>
          <a:prstGeom prst="rect">
            <a:avLst/>
          </a:prstGeom>
        </p:spPr>
      </p:pic>
    </p:spTree>
    <p:extLst>
      <p:ext uri="{BB962C8B-B14F-4D97-AF65-F5344CB8AC3E}">
        <p14:creationId xmlns:p14="http://schemas.microsoft.com/office/powerpoint/2010/main" val="262246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70F7-BE78-4AC6-9110-44049FE37D88}"/>
              </a:ext>
            </a:extLst>
          </p:cNvPr>
          <p:cNvSpPr>
            <a:spLocks noGrp="1"/>
          </p:cNvSpPr>
          <p:nvPr>
            <p:ph type="title"/>
          </p:nvPr>
        </p:nvSpPr>
        <p:spPr/>
        <p:txBody>
          <a:bodyPr/>
          <a:lstStyle/>
          <a:p>
            <a:pPr algn="ctr"/>
            <a:r>
              <a:rPr lang="en-US" dirty="0"/>
              <a:t>A model prayer</a:t>
            </a:r>
          </a:p>
        </p:txBody>
      </p:sp>
      <p:sp>
        <p:nvSpPr>
          <p:cNvPr id="3" name="Content Placeholder 2">
            <a:extLst>
              <a:ext uri="{FF2B5EF4-FFF2-40B4-BE49-F238E27FC236}">
                <a16:creationId xmlns:a16="http://schemas.microsoft.com/office/drawing/2014/main" id="{070408FE-15D5-4006-8859-6ADD0E4F0500}"/>
              </a:ext>
            </a:extLst>
          </p:cNvPr>
          <p:cNvSpPr>
            <a:spLocks noGrp="1"/>
          </p:cNvSpPr>
          <p:nvPr>
            <p:ph idx="1"/>
          </p:nvPr>
        </p:nvSpPr>
        <p:spPr/>
        <p:txBody>
          <a:bodyPr/>
          <a:lstStyle/>
          <a:p>
            <a:r>
              <a:rPr lang="en-US" dirty="0"/>
              <a:t>Remember last class: the characteristics of true prayer is also true of the Lord’s Prayer.</a:t>
            </a:r>
          </a:p>
          <a:p>
            <a:r>
              <a:rPr lang="en-US" dirty="0"/>
              <a:t>It is short and simple, yet covers major needs.</a:t>
            </a:r>
          </a:p>
          <a:p>
            <a:r>
              <a:rPr lang="en-US" dirty="0"/>
              <a:t>It begins and ends with God: God’s name, His kingdom, His will.</a:t>
            </a:r>
          </a:p>
          <a:p>
            <a:r>
              <a:rPr lang="en-US" dirty="0"/>
              <a:t>Then our needs: physical sustenance and need of forgiveness.</a:t>
            </a:r>
          </a:p>
          <a:p>
            <a:r>
              <a:rPr lang="en-US" dirty="0"/>
              <a:t>We need not add “spiritual frosting” as though reciting a poem.</a:t>
            </a:r>
          </a:p>
          <a:p>
            <a:pPr lvl="1"/>
            <a:r>
              <a:rPr lang="en-US" dirty="0"/>
              <a:t>Remember Matthew 6:7: we are not heard because of our lengthy words.</a:t>
            </a:r>
          </a:p>
          <a:p>
            <a:r>
              <a:rPr lang="en-US" dirty="0"/>
              <a:t>It is not a spiritual performance, like the Pharisee in Luke8.</a:t>
            </a:r>
          </a:p>
          <a:p>
            <a:r>
              <a:rPr lang="en-US" dirty="0"/>
              <a:t>Rather we must pray </a:t>
            </a:r>
            <a:r>
              <a:rPr lang="en-US" dirty="0" err="1"/>
              <a:t>unosteentatiously</a:t>
            </a:r>
            <a:r>
              <a:rPr lang="en-US" dirty="0"/>
              <a:t> (pun intended).</a:t>
            </a:r>
          </a:p>
        </p:txBody>
      </p:sp>
    </p:spTree>
    <p:extLst>
      <p:ext uri="{BB962C8B-B14F-4D97-AF65-F5344CB8AC3E}">
        <p14:creationId xmlns:p14="http://schemas.microsoft.com/office/powerpoint/2010/main" val="249266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#100</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doth the preface of the Lord’s Prayer teach us?</a:t>
            </a:r>
          </a:p>
          <a:p>
            <a:r>
              <a:rPr lang="en-US" sz="3200" b="1" dirty="0">
                <a:ea typeface="+mn-lt"/>
                <a:cs typeface="+mn-lt"/>
              </a:rPr>
              <a:t>A. The preface of the Lord’s Prayer (which is, </a:t>
            </a:r>
            <a:r>
              <a:rPr lang="en-US" sz="3200" b="1" i="1" dirty="0">
                <a:ea typeface="+mn-lt"/>
                <a:cs typeface="+mn-lt"/>
              </a:rPr>
              <a:t>Our Father which are in heaven</a:t>
            </a:r>
            <a:r>
              <a:rPr lang="en-US" sz="3200" b="1" dirty="0">
                <a:ea typeface="+mn-lt"/>
                <a:cs typeface="+mn-lt"/>
              </a:rPr>
              <a:t>), </a:t>
            </a:r>
            <a:r>
              <a:rPr lang="en-US" sz="3200" b="1" dirty="0" err="1">
                <a:ea typeface="+mn-lt"/>
                <a:cs typeface="+mn-lt"/>
              </a:rPr>
              <a:t>teacheth</a:t>
            </a:r>
            <a:r>
              <a:rPr lang="en-US" sz="3200" b="1" dirty="0">
                <a:ea typeface="+mn-lt"/>
                <a:cs typeface="+mn-lt"/>
              </a:rPr>
              <a:t> us to draw near to God with all holy reverence and confidence, as children to a father, able and ready to help us; and that we should pray with and for others.</a:t>
            </a:r>
          </a:p>
        </p:txBody>
      </p:sp>
    </p:spTree>
    <p:extLst>
      <p:ext uri="{BB962C8B-B14F-4D97-AF65-F5344CB8AC3E}">
        <p14:creationId xmlns:p14="http://schemas.microsoft.com/office/powerpoint/2010/main" val="355944187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a:t>
            </a:r>
            <a:r>
              <a:rPr lang="en-US" sz="3200" dirty="0"/>
              <a:t>He will fulfill the desire of those who fear Him; He also will hear their cry and save them.” (Psalm 145:19)</a:t>
            </a:r>
          </a:p>
          <a:p>
            <a:r>
              <a:rPr lang="en-US" sz="3200" dirty="0"/>
              <a:t>“in whom we have boldness and access with confidence through faith in Him.” (Ephesians 3:12)</a:t>
            </a:r>
          </a:p>
          <a:p>
            <a:r>
              <a:rPr lang="en-US" sz="3200" dirty="0"/>
              <a:t>“For you did not receive the spirit of bondage again to fear, but you received the Spirit of adoption by whom we cry out, ‘Abba, Father.’” (Romans 8:15)</a:t>
            </a:r>
            <a:endParaRPr lang="en-US" sz="3000" dirty="0"/>
          </a:p>
        </p:txBody>
      </p:sp>
    </p:spTree>
    <p:extLst>
      <p:ext uri="{BB962C8B-B14F-4D97-AF65-F5344CB8AC3E}">
        <p14:creationId xmlns:p14="http://schemas.microsoft.com/office/powerpoint/2010/main" val="23850030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a:t>
            </a:r>
            <a:r>
              <a:rPr lang="en-US" sz="3200" dirty="0"/>
              <a:t>Now to Him who is able to do exceedingly abundantly above all that we ask or think, according to the power that works in us.” (Ephesians 3:20)</a:t>
            </a:r>
          </a:p>
          <a:p>
            <a:r>
              <a:rPr lang="en-US" sz="3200" dirty="0"/>
              <a:t>“If you then, being evil, know how to give good gifts to your children, how much more will your Father who is in heaven give good things to those who ask Him!” (Matthew 7:11)</a:t>
            </a:r>
          </a:p>
          <a:p>
            <a:r>
              <a:rPr lang="en-US" sz="3200" dirty="0"/>
              <a:t>“praying always with all prayer and supplication in the Spirit, being watchful to this end with all perseverance and supplication for all the saints” (Ephesians 6:18)</a:t>
            </a:r>
            <a:endParaRPr lang="en-US" sz="3000" dirty="0"/>
          </a:p>
        </p:txBody>
      </p:sp>
    </p:spTree>
    <p:extLst>
      <p:ext uri="{BB962C8B-B14F-4D97-AF65-F5344CB8AC3E}">
        <p14:creationId xmlns:p14="http://schemas.microsoft.com/office/powerpoint/2010/main" val="34088092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29985</TotalTime>
  <Words>2717</Words>
  <Application>Microsoft Office PowerPoint</Application>
  <PresentationFormat>Widescreen</PresentationFormat>
  <Paragraphs>169</Paragraphs>
  <Slides>30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Bookman Old Style</vt:lpstr>
      <vt:lpstr>Calibri</vt:lpstr>
      <vt:lpstr>Calibri Light</vt:lpstr>
      <vt:lpstr>office theme</vt:lpstr>
      <vt:lpstr>Westminster Shorter Catechism </vt:lpstr>
      <vt:lpstr>Question #99</vt:lpstr>
      <vt:lpstr>What does the Bible say?</vt:lpstr>
      <vt:lpstr>How should we pray?</vt:lpstr>
      <vt:lpstr>The Lord’s Prayer</vt:lpstr>
      <vt:lpstr>A model prayer</vt:lpstr>
      <vt:lpstr>Question #100</vt:lpstr>
      <vt:lpstr>What does the Bible say?</vt:lpstr>
      <vt:lpstr>What does the Bible say?</vt:lpstr>
      <vt:lpstr>The Lord’s Prayer is for believers</vt:lpstr>
      <vt:lpstr>PowerPoint Presentation</vt:lpstr>
      <vt:lpstr>Both far and near</vt:lpstr>
      <vt:lpstr>Question #101</vt:lpstr>
      <vt:lpstr>What does the Bible say?</vt:lpstr>
      <vt:lpstr>What is a name?</vt:lpstr>
      <vt:lpstr>Honoring God’s name</vt:lpstr>
      <vt:lpstr>David Brainerd</vt:lpstr>
      <vt:lpstr>Question #102</vt:lpstr>
      <vt:lpstr>What does the Bible say?</vt:lpstr>
      <vt:lpstr>A spiritual kingdom</vt:lpstr>
      <vt:lpstr>PowerPoint Presentation</vt:lpstr>
      <vt:lpstr>An antithetical kingdom</vt:lpstr>
      <vt:lpstr>An eschatological kingdom</vt:lpstr>
      <vt:lpstr>Question #103</vt:lpstr>
      <vt:lpstr>What does the Bible say?</vt:lpstr>
      <vt:lpstr>The secret and revealed will of God</vt:lpstr>
      <vt:lpstr>How do you seek God’s will?</vt:lpstr>
      <vt:lpstr>PowerPoint Presentation</vt:lpstr>
      <vt:lpstr>Sola Scriptura</vt:lpstr>
      <vt:lpstr>Is it God’s will?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1161</cp:revision>
  <dcterms:created xsi:type="dcterms:W3CDTF">2013-07-15T20:26:40Z</dcterms:created>
  <dcterms:modified xsi:type="dcterms:W3CDTF">2022-02-10T19:21:33Z</dcterms:modified>
</cp:coreProperties>
</file>