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413" r:id="rId3"/>
    <p:sldId id="271" r:id="rId4"/>
    <p:sldId id="392" r:id="rId5"/>
    <p:sldId id="395" r:id="rId6"/>
    <p:sldId id="396" r:id="rId7"/>
    <p:sldId id="404" r:id="rId8"/>
    <p:sldId id="405" r:id="rId9"/>
    <p:sldId id="414" r:id="rId10"/>
    <p:sldId id="397" r:id="rId11"/>
    <p:sldId id="398" r:id="rId12"/>
    <p:sldId id="399" r:id="rId13"/>
    <p:sldId id="400" r:id="rId14"/>
    <p:sldId id="401" r:id="rId15"/>
    <p:sldId id="402" r:id="rId16"/>
    <p:sldId id="403" r:id="rId17"/>
    <p:sldId id="412" r:id="rId18"/>
    <p:sldId id="406" r:id="rId19"/>
    <p:sldId id="407" r:id="rId20"/>
    <p:sldId id="408" r:id="rId21"/>
    <p:sldId id="393" r:id="rId22"/>
    <p:sldId id="409" r:id="rId23"/>
    <p:sldId id="410" r:id="rId24"/>
    <p:sldId id="415" r:id="rId25"/>
    <p:sldId id="411" r:id="rId26"/>
    <p:sldId id="423" r:id="rId27"/>
    <p:sldId id="424" r:id="rId28"/>
    <p:sldId id="425" r:id="rId29"/>
    <p:sldId id="426" r:id="rId30"/>
    <p:sldId id="428" r:id="rId31"/>
    <p:sldId id="427" r:id="rId32"/>
    <p:sldId id="438" r:id="rId33"/>
    <p:sldId id="420" r:id="rId34"/>
    <p:sldId id="429" r:id="rId35"/>
    <p:sldId id="422" r:id="rId36"/>
    <p:sldId id="416" r:id="rId37"/>
    <p:sldId id="419" r:id="rId38"/>
    <p:sldId id="430" r:id="rId39"/>
    <p:sldId id="431" r:id="rId40"/>
    <p:sldId id="432" r:id="rId41"/>
    <p:sldId id="417" r:id="rId42"/>
    <p:sldId id="421" r:id="rId43"/>
    <p:sldId id="437" r:id="rId44"/>
    <p:sldId id="433" r:id="rId45"/>
    <p:sldId id="434" r:id="rId46"/>
    <p:sldId id="435" r:id="rId47"/>
    <p:sldId id="43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11/6/2021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extLst>
      <p:ext uri="{BB962C8B-B14F-4D97-AF65-F5344CB8AC3E}">
        <p14:creationId xmlns:p14="http://schemas.microsoft.com/office/powerpoint/2010/main" val="17751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36</a:t>
            </a:fld>
            <a:endParaRPr lang="en-US"/>
          </a:p>
        </p:txBody>
      </p:sp>
    </p:spTree>
    <p:extLst>
      <p:ext uri="{BB962C8B-B14F-4D97-AF65-F5344CB8AC3E}">
        <p14:creationId xmlns:p14="http://schemas.microsoft.com/office/powerpoint/2010/main" val="4066865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41</a:t>
            </a:fld>
            <a:endParaRPr lang="en-US"/>
          </a:p>
        </p:txBody>
      </p:sp>
    </p:spTree>
    <p:extLst>
      <p:ext uri="{BB962C8B-B14F-4D97-AF65-F5344CB8AC3E}">
        <p14:creationId xmlns:p14="http://schemas.microsoft.com/office/powerpoint/2010/main" val="346410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11/6/2021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73-75</a:t>
            </a:r>
          </a:p>
          <a:p>
            <a:pPr algn="l"/>
            <a:r>
              <a:rPr lang="en-US" dirty="0">
                <a:cs typeface="Calibri" panose="020F0502020204030204"/>
              </a:rPr>
              <a:t>October 31,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A967-6B1D-4249-84D9-9F3E7591D4B8}"/>
              </a:ext>
            </a:extLst>
          </p:cNvPr>
          <p:cNvSpPr>
            <a:spLocks noGrp="1"/>
          </p:cNvSpPr>
          <p:nvPr>
            <p:ph type="title"/>
          </p:nvPr>
        </p:nvSpPr>
        <p:spPr/>
        <p:txBody>
          <a:bodyPr/>
          <a:lstStyle/>
          <a:p>
            <a:pPr algn="ctr"/>
            <a:r>
              <a:rPr lang="en-US" dirty="0"/>
              <a:t>Private property or “Christian Communism”?</a:t>
            </a:r>
          </a:p>
        </p:txBody>
      </p:sp>
      <p:sp>
        <p:nvSpPr>
          <p:cNvPr id="3" name="Content Placeholder 2">
            <a:extLst>
              <a:ext uri="{FF2B5EF4-FFF2-40B4-BE49-F238E27FC236}">
                <a16:creationId xmlns:a16="http://schemas.microsoft.com/office/drawing/2014/main" id="{22CF82BA-D052-4B78-A2CF-B01E9E02D9B6}"/>
              </a:ext>
            </a:extLst>
          </p:cNvPr>
          <p:cNvSpPr>
            <a:spLocks noGrp="1"/>
          </p:cNvSpPr>
          <p:nvPr>
            <p:ph idx="1"/>
          </p:nvPr>
        </p:nvSpPr>
        <p:spPr/>
        <p:txBody>
          <a:bodyPr/>
          <a:lstStyle/>
          <a:p>
            <a:r>
              <a:rPr lang="en-US" b="1" dirty="0"/>
              <a:t>Q: What does the Bible teach? Private property or a commonwealth of all goods?</a:t>
            </a:r>
          </a:p>
          <a:p>
            <a:r>
              <a:rPr lang="en-US" dirty="0"/>
              <a:t>If Socialism is true, then there would be no money and everyone owns everything, nothing really belongs to anyone</a:t>
            </a:r>
          </a:p>
          <a:p>
            <a:r>
              <a:rPr lang="en-US" dirty="0"/>
              <a:t>Thus, stealing loses its meaning, because one must own something in order for it to be stolen from them</a:t>
            </a:r>
          </a:p>
          <a:p>
            <a:pPr lvl="1"/>
            <a:r>
              <a:rPr lang="en-US" dirty="0"/>
              <a:t>Historical note: Workplace thefts was common in former Communist countries</a:t>
            </a:r>
          </a:p>
          <a:p>
            <a:endParaRPr lang="en-US" dirty="0"/>
          </a:p>
        </p:txBody>
      </p:sp>
    </p:spTree>
    <p:extLst>
      <p:ext uri="{BB962C8B-B14F-4D97-AF65-F5344CB8AC3E}">
        <p14:creationId xmlns:p14="http://schemas.microsoft.com/office/powerpoint/2010/main" val="422522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D586-EFB8-4FD0-93C6-45A27A7DB0A4}"/>
              </a:ext>
            </a:extLst>
          </p:cNvPr>
          <p:cNvSpPr>
            <a:spLocks noGrp="1"/>
          </p:cNvSpPr>
          <p:nvPr>
            <p:ph type="title"/>
          </p:nvPr>
        </p:nvSpPr>
        <p:spPr/>
        <p:txBody>
          <a:bodyPr/>
          <a:lstStyle/>
          <a:p>
            <a:pPr algn="ctr"/>
            <a:r>
              <a:rPr lang="en-US" dirty="0"/>
              <a:t>“All things in common”</a:t>
            </a:r>
          </a:p>
        </p:txBody>
      </p:sp>
      <p:sp>
        <p:nvSpPr>
          <p:cNvPr id="3" name="Content Placeholder 2">
            <a:extLst>
              <a:ext uri="{FF2B5EF4-FFF2-40B4-BE49-F238E27FC236}">
                <a16:creationId xmlns:a16="http://schemas.microsoft.com/office/drawing/2014/main" id="{E06D8352-320B-4738-8ED8-F65981E6B65C}"/>
              </a:ext>
            </a:extLst>
          </p:cNvPr>
          <p:cNvSpPr>
            <a:spLocks noGrp="1"/>
          </p:cNvSpPr>
          <p:nvPr>
            <p:ph idx="1"/>
          </p:nvPr>
        </p:nvSpPr>
        <p:spPr/>
        <p:txBody>
          <a:bodyPr/>
          <a:lstStyle/>
          <a:p>
            <a:r>
              <a:rPr lang="en-US" dirty="0"/>
              <a:t>“Now all who believed were together, and </a:t>
            </a:r>
            <a:r>
              <a:rPr lang="en-US" b="1" dirty="0"/>
              <a:t>had all things in common</a:t>
            </a:r>
            <a:r>
              <a:rPr lang="en-US" dirty="0"/>
              <a:t>, and sold their possessions and goods, and </a:t>
            </a:r>
            <a:r>
              <a:rPr lang="en-US" b="1" dirty="0"/>
              <a:t>divided them among all, as anyone had need</a:t>
            </a:r>
            <a:r>
              <a:rPr lang="en-US" dirty="0"/>
              <a:t>.” (Acts 2:44-45)</a:t>
            </a:r>
          </a:p>
          <a:p>
            <a:r>
              <a:rPr lang="en-US" b="1" dirty="0"/>
              <a:t>Read Acts 5:1-11</a:t>
            </a:r>
            <a:r>
              <a:rPr lang="en-US" dirty="0"/>
              <a:t>. Verses 3-4: “But Peter said, “Ananias, why has Satan filled your heart to lie to the Holy Spirit and keep back part of the price of the land for yourself? </a:t>
            </a:r>
            <a:r>
              <a:rPr lang="en-US" b="1" dirty="0"/>
              <a:t>While it remained, was it not your own?</a:t>
            </a:r>
            <a:r>
              <a:rPr lang="en-US" dirty="0"/>
              <a:t> And after it was sold, was it not in your own control?”</a:t>
            </a:r>
          </a:p>
          <a:p>
            <a:r>
              <a:rPr lang="en-US" dirty="0"/>
              <a:t>Selling your land for common use was not mandatory, Ananias’ property could have remained in his own hands.</a:t>
            </a:r>
          </a:p>
        </p:txBody>
      </p:sp>
    </p:spTree>
    <p:extLst>
      <p:ext uri="{BB962C8B-B14F-4D97-AF65-F5344CB8AC3E}">
        <p14:creationId xmlns:p14="http://schemas.microsoft.com/office/powerpoint/2010/main" val="138815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46BD-287C-478C-BDFE-3890D18D1B3E}"/>
              </a:ext>
            </a:extLst>
          </p:cNvPr>
          <p:cNvSpPr>
            <a:spLocks noGrp="1"/>
          </p:cNvSpPr>
          <p:nvPr>
            <p:ph type="title"/>
          </p:nvPr>
        </p:nvSpPr>
        <p:spPr>
          <a:xfrm>
            <a:off x="838200" y="365126"/>
            <a:ext cx="10515600" cy="1154186"/>
          </a:xfrm>
        </p:spPr>
        <p:txBody>
          <a:bodyPr/>
          <a:lstStyle/>
          <a:p>
            <a:pPr algn="ctr"/>
            <a:r>
              <a:rPr lang="en-US" dirty="0"/>
              <a:t>What is Socialism?</a:t>
            </a:r>
          </a:p>
        </p:txBody>
      </p:sp>
      <p:sp>
        <p:nvSpPr>
          <p:cNvPr id="3" name="Content Placeholder 2">
            <a:extLst>
              <a:ext uri="{FF2B5EF4-FFF2-40B4-BE49-F238E27FC236}">
                <a16:creationId xmlns:a16="http://schemas.microsoft.com/office/drawing/2014/main" id="{0E60133A-B6E6-48D4-A4A7-39B0C03F788D}"/>
              </a:ext>
            </a:extLst>
          </p:cNvPr>
          <p:cNvSpPr>
            <a:spLocks noGrp="1"/>
          </p:cNvSpPr>
          <p:nvPr>
            <p:ph idx="1"/>
          </p:nvPr>
        </p:nvSpPr>
        <p:spPr>
          <a:xfrm>
            <a:off x="838199" y="1702191"/>
            <a:ext cx="10515601" cy="4474772"/>
          </a:xfrm>
        </p:spPr>
        <p:txBody>
          <a:bodyPr>
            <a:normAutofit lnSpcReduction="10000"/>
          </a:bodyPr>
          <a:lstStyle/>
          <a:p>
            <a:r>
              <a:rPr lang="en-US" sz="3000" dirty="0"/>
              <a:t>Big government ownership and administration of the means of production</a:t>
            </a:r>
          </a:p>
          <a:p>
            <a:pPr lvl="1"/>
            <a:r>
              <a:rPr lang="en-US" sz="2600" dirty="0"/>
              <a:t>The government becomes God</a:t>
            </a:r>
          </a:p>
          <a:p>
            <a:r>
              <a:rPr lang="en-US" sz="3000" dirty="0"/>
              <a:t>No private property, wage redistribution</a:t>
            </a:r>
          </a:p>
          <a:p>
            <a:r>
              <a:rPr lang="en-US" sz="3000" dirty="0"/>
              <a:t>Confiscation of inheritance</a:t>
            </a:r>
          </a:p>
          <a:p>
            <a:r>
              <a:rPr lang="en-US" sz="3000" dirty="0"/>
              <a:t>Forced equality of economic output</a:t>
            </a:r>
          </a:p>
          <a:p>
            <a:pPr lvl="1"/>
            <a:r>
              <a:rPr lang="en-US" sz="2600" dirty="0"/>
              <a:t>Theft and intimidation of rich people (i.e. kulaks)</a:t>
            </a:r>
          </a:p>
          <a:p>
            <a:pPr lvl="1"/>
            <a:r>
              <a:rPr lang="en-US" sz="2600" dirty="0"/>
              <a:t>persecution of the intelligentsia</a:t>
            </a:r>
          </a:p>
          <a:p>
            <a:r>
              <a:rPr lang="en-US" sz="3000" dirty="0"/>
              <a:t>Price regulation and abolishment of the market economy</a:t>
            </a:r>
          </a:p>
          <a:p>
            <a:pPr lvl="1"/>
            <a:r>
              <a:rPr lang="en-US" sz="2600" dirty="0"/>
              <a:t>Hi taxes</a:t>
            </a:r>
          </a:p>
          <a:p>
            <a:endParaRPr lang="en-US" sz="3000" dirty="0"/>
          </a:p>
          <a:p>
            <a:endParaRPr lang="en-US" sz="3000" dirty="0"/>
          </a:p>
        </p:txBody>
      </p:sp>
    </p:spTree>
    <p:extLst>
      <p:ext uri="{BB962C8B-B14F-4D97-AF65-F5344CB8AC3E}">
        <p14:creationId xmlns:p14="http://schemas.microsoft.com/office/powerpoint/2010/main" val="72250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5837-72A4-44A7-B86B-518E903B1A53}"/>
              </a:ext>
            </a:extLst>
          </p:cNvPr>
          <p:cNvSpPr>
            <a:spLocks noGrp="1"/>
          </p:cNvSpPr>
          <p:nvPr>
            <p:ph type="title"/>
          </p:nvPr>
        </p:nvSpPr>
        <p:spPr/>
        <p:txBody>
          <a:bodyPr/>
          <a:lstStyle/>
          <a:p>
            <a:pPr algn="ctr"/>
            <a:r>
              <a:rPr lang="en-US" dirty="0"/>
              <a:t>Why is Socialism not in the Bible?</a:t>
            </a:r>
          </a:p>
        </p:txBody>
      </p:sp>
      <p:sp>
        <p:nvSpPr>
          <p:cNvPr id="3" name="Content Placeholder 2">
            <a:extLst>
              <a:ext uri="{FF2B5EF4-FFF2-40B4-BE49-F238E27FC236}">
                <a16:creationId xmlns:a16="http://schemas.microsoft.com/office/drawing/2014/main" id="{641018F0-C2FC-4EFF-A0BF-6051F4029492}"/>
              </a:ext>
            </a:extLst>
          </p:cNvPr>
          <p:cNvSpPr>
            <a:spLocks noGrp="1"/>
          </p:cNvSpPr>
          <p:nvPr>
            <p:ph idx="1"/>
          </p:nvPr>
        </p:nvSpPr>
        <p:spPr/>
        <p:txBody>
          <a:bodyPr/>
          <a:lstStyle/>
          <a:p>
            <a:r>
              <a:rPr lang="en-US" dirty="0"/>
              <a:t>Acts 18:3: Paul and his associates were tent makers</a:t>
            </a:r>
          </a:p>
          <a:p>
            <a:r>
              <a:rPr lang="en-US" dirty="0"/>
              <a:t>“Let each one </a:t>
            </a:r>
            <a:r>
              <a:rPr lang="en-US" b="1" dirty="0"/>
              <a:t>remain in the same calling in which he was called</a:t>
            </a:r>
            <a:r>
              <a:rPr lang="en-US" dirty="0"/>
              <a:t>. Were you called while a slave? Do not be concerned about it; but if you can be made free, rather use it. For he who is called in the Lord while a slave is the Lord’s freedman. Likewise he who is called while free is Christ’s slave. You were bought at a price; </a:t>
            </a:r>
            <a:r>
              <a:rPr lang="en-US" b="1" dirty="0"/>
              <a:t>do not become slaves of men</a:t>
            </a:r>
            <a:r>
              <a:rPr lang="en-US" dirty="0"/>
              <a:t>.” (Acts 7:20-23)</a:t>
            </a:r>
          </a:p>
          <a:p>
            <a:r>
              <a:rPr lang="en-US" u="sng" dirty="0"/>
              <a:t>This demonstrates that each man made his own living</a:t>
            </a:r>
          </a:p>
          <a:p>
            <a:r>
              <a:rPr lang="en-US" dirty="0"/>
              <a:t>Do not become the slaves of a Socialist plantation</a:t>
            </a:r>
          </a:p>
        </p:txBody>
      </p:sp>
    </p:spTree>
    <p:extLst>
      <p:ext uri="{BB962C8B-B14F-4D97-AF65-F5344CB8AC3E}">
        <p14:creationId xmlns:p14="http://schemas.microsoft.com/office/powerpoint/2010/main" val="12355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1770-74DA-4430-8EBA-CCE485887E33}"/>
              </a:ext>
            </a:extLst>
          </p:cNvPr>
          <p:cNvSpPr>
            <a:spLocks noGrp="1"/>
          </p:cNvSpPr>
          <p:nvPr>
            <p:ph type="title"/>
          </p:nvPr>
        </p:nvSpPr>
        <p:spPr/>
        <p:txBody>
          <a:bodyPr/>
          <a:lstStyle/>
          <a:p>
            <a:pPr algn="ctr"/>
            <a:r>
              <a:rPr lang="en-US" dirty="0"/>
              <a:t>Naboth’s vineyard</a:t>
            </a:r>
          </a:p>
        </p:txBody>
      </p:sp>
      <p:sp>
        <p:nvSpPr>
          <p:cNvPr id="3" name="Content Placeholder 2">
            <a:extLst>
              <a:ext uri="{FF2B5EF4-FFF2-40B4-BE49-F238E27FC236}">
                <a16:creationId xmlns:a16="http://schemas.microsoft.com/office/drawing/2014/main" id="{34EA93C2-5CEF-428B-BDFF-95B01A8E5389}"/>
              </a:ext>
            </a:extLst>
          </p:cNvPr>
          <p:cNvSpPr>
            <a:spLocks noGrp="1"/>
          </p:cNvSpPr>
          <p:nvPr>
            <p:ph idx="1"/>
          </p:nvPr>
        </p:nvSpPr>
        <p:spPr/>
        <p:txBody>
          <a:bodyPr/>
          <a:lstStyle/>
          <a:p>
            <a:r>
              <a:rPr lang="en-US" dirty="0"/>
              <a:t>“And it came to pass after these things that Naboth the </a:t>
            </a:r>
            <a:r>
              <a:rPr lang="en-US" dirty="0" err="1"/>
              <a:t>Jezreelite</a:t>
            </a:r>
            <a:r>
              <a:rPr lang="en-US" dirty="0"/>
              <a:t> had a vineyard which was in Jezreel, next to the palace of Ahab king of Samaria. So Ahab spoke to Naboth, saying, ‘Give me your vineyard, that I may have it for a vegetable garden, because it is near, next to my house; and for it I will give you a vineyard better than it. Or, if it seems good to you, I will give you its worth in money.’ But Naboth said to Ahab, </a:t>
            </a:r>
            <a:r>
              <a:rPr lang="en-US" b="1" dirty="0"/>
              <a:t>‘The Lord forbid that I should give the inheritance of my fathers to you!’</a:t>
            </a:r>
            <a:r>
              <a:rPr lang="en-US" dirty="0"/>
              <a:t>” (1Kings 21:1-3)</a:t>
            </a:r>
          </a:p>
          <a:p>
            <a:r>
              <a:rPr lang="en-US" dirty="0"/>
              <a:t>Not even the king of Israel had the power to take the private property of a common citizen.</a:t>
            </a:r>
          </a:p>
        </p:txBody>
      </p:sp>
    </p:spTree>
    <p:extLst>
      <p:ext uri="{BB962C8B-B14F-4D97-AF65-F5344CB8AC3E}">
        <p14:creationId xmlns:p14="http://schemas.microsoft.com/office/powerpoint/2010/main" val="2106043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B1CA-84C4-4011-9718-9377CD0EDDCD}"/>
              </a:ext>
            </a:extLst>
          </p:cNvPr>
          <p:cNvSpPr>
            <a:spLocks noGrp="1"/>
          </p:cNvSpPr>
          <p:nvPr>
            <p:ph type="title"/>
          </p:nvPr>
        </p:nvSpPr>
        <p:spPr>
          <a:xfrm>
            <a:off x="838200" y="230553"/>
            <a:ext cx="10515600" cy="900967"/>
          </a:xfrm>
        </p:spPr>
        <p:txBody>
          <a:bodyPr/>
          <a:lstStyle/>
          <a:p>
            <a:pPr algn="ctr"/>
            <a:r>
              <a:rPr lang="en-US" dirty="0"/>
              <a:t>Inheritance</a:t>
            </a:r>
          </a:p>
        </p:txBody>
      </p:sp>
      <p:sp>
        <p:nvSpPr>
          <p:cNvPr id="3" name="Content Placeholder 2">
            <a:extLst>
              <a:ext uri="{FF2B5EF4-FFF2-40B4-BE49-F238E27FC236}">
                <a16:creationId xmlns:a16="http://schemas.microsoft.com/office/drawing/2014/main" id="{BD48375A-330B-448C-BD06-F26E3F12C079}"/>
              </a:ext>
            </a:extLst>
          </p:cNvPr>
          <p:cNvSpPr>
            <a:spLocks noGrp="1"/>
          </p:cNvSpPr>
          <p:nvPr>
            <p:ph idx="1"/>
          </p:nvPr>
        </p:nvSpPr>
        <p:spPr>
          <a:xfrm>
            <a:off x="838200" y="1589649"/>
            <a:ext cx="10515600" cy="4587314"/>
          </a:xfrm>
        </p:spPr>
        <p:txBody>
          <a:bodyPr/>
          <a:lstStyle/>
          <a:p>
            <a:r>
              <a:rPr lang="en-US" dirty="0"/>
              <a:t>“A </a:t>
            </a:r>
            <a:r>
              <a:rPr lang="en-US" i="1" dirty="0"/>
              <a:t>good man</a:t>
            </a:r>
            <a:r>
              <a:rPr lang="en-US" dirty="0"/>
              <a:t> leaves an inheritance to his children’s children, but the wealth of the sinner is stored up for the righteous.” (Proverbs 13:22)</a:t>
            </a:r>
          </a:p>
          <a:p>
            <a:r>
              <a:rPr lang="en-US" dirty="0"/>
              <a:t>Numbers 27, 32-36 all describe in detail inheritance laws of the Jewish people</a:t>
            </a:r>
          </a:p>
          <a:p>
            <a:r>
              <a:rPr lang="en-US" dirty="0"/>
              <a:t>In the New Testament: 2 Corinthians 12:14; Ephesians 4:28; Philippians 4:18</a:t>
            </a:r>
          </a:p>
        </p:txBody>
      </p:sp>
    </p:spTree>
    <p:extLst>
      <p:ext uri="{BB962C8B-B14F-4D97-AF65-F5344CB8AC3E}">
        <p14:creationId xmlns:p14="http://schemas.microsoft.com/office/powerpoint/2010/main" val="821984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DF56-B717-4EF1-B4D5-B265248B9EC0}"/>
              </a:ext>
            </a:extLst>
          </p:cNvPr>
          <p:cNvSpPr>
            <a:spLocks noGrp="1"/>
          </p:cNvSpPr>
          <p:nvPr>
            <p:ph type="title"/>
          </p:nvPr>
        </p:nvSpPr>
        <p:spPr>
          <a:xfrm>
            <a:off x="838200" y="365126"/>
            <a:ext cx="10515600" cy="971306"/>
          </a:xfrm>
        </p:spPr>
        <p:txBody>
          <a:bodyPr/>
          <a:lstStyle/>
          <a:p>
            <a:pPr algn="ctr"/>
            <a:r>
              <a:rPr lang="en-US" dirty="0"/>
              <a:t>Christianity and Communism</a:t>
            </a:r>
          </a:p>
        </p:txBody>
      </p:sp>
      <p:sp>
        <p:nvSpPr>
          <p:cNvPr id="3" name="Content Placeholder 2">
            <a:extLst>
              <a:ext uri="{FF2B5EF4-FFF2-40B4-BE49-F238E27FC236}">
                <a16:creationId xmlns:a16="http://schemas.microsoft.com/office/drawing/2014/main" id="{A25DC8DC-A93E-457F-81BB-4796C17F74A2}"/>
              </a:ext>
            </a:extLst>
          </p:cNvPr>
          <p:cNvSpPr>
            <a:spLocks noGrp="1"/>
          </p:cNvSpPr>
          <p:nvPr>
            <p:ph idx="1"/>
          </p:nvPr>
        </p:nvSpPr>
        <p:spPr>
          <a:xfrm>
            <a:off x="838200" y="1491175"/>
            <a:ext cx="10515600" cy="4685788"/>
          </a:xfrm>
        </p:spPr>
        <p:txBody>
          <a:bodyPr/>
          <a:lstStyle/>
          <a:p>
            <a:r>
              <a:rPr lang="en-US" b="1" dirty="0"/>
              <a:t>Q: Can a Christian be a Communist?</a:t>
            </a:r>
          </a:p>
          <a:p>
            <a:r>
              <a:rPr lang="en-US" b="1" dirty="0"/>
              <a:t>Q: Can a Communist be a Christian?</a:t>
            </a:r>
          </a:p>
          <a:p>
            <a:r>
              <a:rPr lang="en-US" b="1" dirty="0"/>
              <a:t>A: Yes, if he repents.</a:t>
            </a:r>
          </a:p>
          <a:p>
            <a:r>
              <a:rPr lang="en-US" dirty="0"/>
              <a:t>Communism is one of the great competitors of the Christian religion</a:t>
            </a:r>
          </a:p>
          <a:p>
            <a:pPr lvl="1"/>
            <a:r>
              <a:rPr lang="en-US" dirty="0"/>
              <a:t>Marx believed that belief in God is a lie, a mental drug to dampen the feeling of injustice due to inequality</a:t>
            </a:r>
          </a:p>
          <a:p>
            <a:pPr lvl="1"/>
            <a:r>
              <a:rPr lang="en-US" dirty="0"/>
              <a:t>Communism denies God and biblical authority</a:t>
            </a:r>
          </a:p>
          <a:p>
            <a:pPr lvl="1"/>
            <a:r>
              <a:rPr lang="en-US" dirty="0"/>
              <a:t>Marxism’s eschatology is a utopian society, a worker’s paradise where everyone is equal and the church has been abolished</a:t>
            </a:r>
          </a:p>
          <a:p>
            <a:pPr lvl="2"/>
            <a:r>
              <a:rPr lang="en-US" dirty="0"/>
              <a:t>It is utopia or a-</a:t>
            </a:r>
            <a:r>
              <a:rPr lang="en-US" dirty="0" err="1"/>
              <a:t>topia</a:t>
            </a:r>
            <a:r>
              <a:rPr lang="en-US" dirty="0"/>
              <a:t> (no-place) because it does not exist, because it is unachievable</a:t>
            </a:r>
          </a:p>
        </p:txBody>
      </p:sp>
    </p:spTree>
    <p:extLst>
      <p:ext uri="{BB962C8B-B14F-4D97-AF65-F5344CB8AC3E}">
        <p14:creationId xmlns:p14="http://schemas.microsoft.com/office/powerpoint/2010/main" val="335365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6CC0-809A-4F4C-89E3-5CEC9E1755C2}"/>
              </a:ext>
            </a:extLst>
          </p:cNvPr>
          <p:cNvSpPr>
            <a:spLocks noGrp="1"/>
          </p:cNvSpPr>
          <p:nvPr>
            <p:ph type="title"/>
          </p:nvPr>
        </p:nvSpPr>
        <p:spPr/>
        <p:txBody>
          <a:bodyPr/>
          <a:lstStyle/>
          <a:p>
            <a:pPr algn="ctr"/>
            <a:r>
              <a:rPr lang="en-US" dirty="0"/>
              <a:t>Communism </a:t>
            </a:r>
            <a:r>
              <a:rPr lang="en-US"/>
              <a:t>is institutionalized </a:t>
            </a:r>
            <a:r>
              <a:rPr lang="en-US" dirty="0"/>
              <a:t>theft</a:t>
            </a:r>
          </a:p>
        </p:txBody>
      </p:sp>
      <p:sp>
        <p:nvSpPr>
          <p:cNvPr id="3" name="Content Placeholder 2">
            <a:extLst>
              <a:ext uri="{FF2B5EF4-FFF2-40B4-BE49-F238E27FC236}">
                <a16:creationId xmlns:a16="http://schemas.microsoft.com/office/drawing/2014/main" id="{1C7F7347-4353-4724-88CE-701FB74E0C00}"/>
              </a:ext>
            </a:extLst>
          </p:cNvPr>
          <p:cNvSpPr>
            <a:spLocks noGrp="1"/>
          </p:cNvSpPr>
          <p:nvPr>
            <p:ph idx="1"/>
          </p:nvPr>
        </p:nvSpPr>
        <p:spPr/>
        <p:txBody>
          <a:bodyPr/>
          <a:lstStyle/>
          <a:p>
            <a:r>
              <a:rPr lang="en-US" dirty="0"/>
              <a:t>A Socialist/Communist system takes away all goods and redistributes them to ensure equality of outcome, no matter how hard you try</a:t>
            </a:r>
          </a:p>
          <a:p>
            <a:r>
              <a:rPr lang="en-US" dirty="0"/>
              <a:t>In the United States, this equates to the quota system</a:t>
            </a:r>
          </a:p>
          <a:p>
            <a:r>
              <a:rPr lang="en-US" dirty="0"/>
              <a:t>Whatever a man produces by his own labor, he should also </a:t>
            </a:r>
            <a:r>
              <a:rPr lang="en-US"/>
              <a:t>be allowed to enjoy</a:t>
            </a:r>
            <a:endParaRPr lang="en-US" dirty="0"/>
          </a:p>
          <a:p>
            <a:r>
              <a:rPr lang="en-US" dirty="0"/>
              <a:t>“The man who produces the corn should also be able to eat the corn” (Abraham Lincoln)</a:t>
            </a:r>
          </a:p>
        </p:txBody>
      </p:sp>
    </p:spTree>
    <p:extLst>
      <p:ext uri="{BB962C8B-B14F-4D97-AF65-F5344CB8AC3E}">
        <p14:creationId xmlns:p14="http://schemas.microsoft.com/office/powerpoint/2010/main" val="257377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3373-6C8C-4A9B-A593-B2F678E95B81}"/>
              </a:ext>
            </a:extLst>
          </p:cNvPr>
          <p:cNvSpPr>
            <a:spLocks noGrp="1"/>
          </p:cNvSpPr>
          <p:nvPr>
            <p:ph type="title"/>
          </p:nvPr>
        </p:nvSpPr>
        <p:spPr/>
        <p:txBody>
          <a:bodyPr/>
          <a:lstStyle/>
          <a:p>
            <a:pPr algn="ctr"/>
            <a:r>
              <a:rPr lang="en-US" dirty="0"/>
              <a:t>Legitimate ways to acquire money or property</a:t>
            </a:r>
          </a:p>
        </p:txBody>
      </p:sp>
      <p:sp>
        <p:nvSpPr>
          <p:cNvPr id="3" name="Content Placeholder 2">
            <a:extLst>
              <a:ext uri="{FF2B5EF4-FFF2-40B4-BE49-F238E27FC236}">
                <a16:creationId xmlns:a16="http://schemas.microsoft.com/office/drawing/2014/main" id="{CEE9EBEE-0AE3-46F8-B149-97EA0AC408FB}"/>
              </a:ext>
            </a:extLst>
          </p:cNvPr>
          <p:cNvSpPr>
            <a:spLocks noGrp="1"/>
          </p:cNvSpPr>
          <p:nvPr>
            <p:ph idx="1"/>
          </p:nvPr>
        </p:nvSpPr>
        <p:spPr/>
        <p:txBody>
          <a:bodyPr>
            <a:normAutofit lnSpcReduction="10000"/>
          </a:bodyPr>
          <a:lstStyle/>
          <a:p>
            <a:r>
              <a:rPr lang="en-US" b="1" dirty="0"/>
              <a:t>Q: What are these ways?</a:t>
            </a:r>
          </a:p>
          <a:p>
            <a:r>
              <a:rPr lang="en-US" dirty="0"/>
              <a:t>Inheritance or Labor</a:t>
            </a:r>
          </a:p>
          <a:p>
            <a:r>
              <a:rPr lang="en-US" dirty="0"/>
              <a:t>Labor:</a:t>
            </a:r>
          </a:p>
          <a:p>
            <a:pPr lvl="1"/>
            <a:r>
              <a:rPr lang="en-US" dirty="0"/>
              <a:t>“Let him who stole steal no longer, but rather let him labor, working with his hands what is good, that he may have something to give him who has need.” (Eph. 4:28)</a:t>
            </a:r>
          </a:p>
          <a:p>
            <a:pPr lvl="1"/>
            <a:r>
              <a:rPr lang="en-US" dirty="0"/>
              <a:t>“But if anyone does not provide for his own, and especially for those of his household, he has denied the faith and is worse than an unbeliever.” (1Tim. 5:8)</a:t>
            </a:r>
          </a:p>
          <a:p>
            <a:pPr lvl="1"/>
            <a:r>
              <a:rPr lang="en-US" b="1" dirty="0"/>
              <a:t>For young men especially it is important to get a career to establish yourself and support your family. Study and work hard first, relax and party later.</a:t>
            </a:r>
          </a:p>
          <a:p>
            <a:pPr lvl="1"/>
            <a:r>
              <a:rPr lang="en-US" b="1" dirty="0"/>
              <a:t>Or in Ozzie’s case, study theology later</a:t>
            </a:r>
          </a:p>
          <a:p>
            <a:endParaRPr lang="en-US" dirty="0"/>
          </a:p>
        </p:txBody>
      </p:sp>
    </p:spTree>
    <p:extLst>
      <p:ext uri="{BB962C8B-B14F-4D97-AF65-F5344CB8AC3E}">
        <p14:creationId xmlns:p14="http://schemas.microsoft.com/office/powerpoint/2010/main" val="299685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C950-BE40-4680-8A0B-2EFF5508B4E7}"/>
              </a:ext>
            </a:extLst>
          </p:cNvPr>
          <p:cNvSpPr>
            <a:spLocks noGrp="1"/>
          </p:cNvSpPr>
          <p:nvPr>
            <p:ph type="title"/>
          </p:nvPr>
        </p:nvSpPr>
        <p:spPr/>
        <p:txBody>
          <a:bodyPr/>
          <a:lstStyle/>
          <a:p>
            <a:pPr algn="ctr"/>
            <a:r>
              <a:rPr lang="en-US" dirty="0"/>
              <a:t>The lottery</a:t>
            </a:r>
          </a:p>
        </p:txBody>
      </p:sp>
      <p:sp>
        <p:nvSpPr>
          <p:cNvPr id="3" name="Content Placeholder 2">
            <a:extLst>
              <a:ext uri="{FF2B5EF4-FFF2-40B4-BE49-F238E27FC236}">
                <a16:creationId xmlns:a16="http://schemas.microsoft.com/office/drawing/2014/main" id="{54B2E6D9-2603-46CC-8CEC-787D186B0E06}"/>
              </a:ext>
            </a:extLst>
          </p:cNvPr>
          <p:cNvSpPr>
            <a:spLocks noGrp="1"/>
          </p:cNvSpPr>
          <p:nvPr>
            <p:ph idx="1"/>
          </p:nvPr>
        </p:nvSpPr>
        <p:spPr/>
        <p:txBody>
          <a:bodyPr/>
          <a:lstStyle/>
          <a:p>
            <a:r>
              <a:rPr lang="en-US" dirty="0"/>
              <a:t>Since you produce nothing through your own performance, gaining money via the lottery is immoral</a:t>
            </a:r>
          </a:p>
          <a:p>
            <a:r>
              <a:rPr lang="en-US" dirty="0"/>
              <a:t>Theft: many other people are losing their money for no reason</a:t>
            </a:r>
          </a:p>
          <a:p>
            <a:r>
              <a:rPr lang="en-US" dirty="0"/>
              <a:t>A tax on the poor</a:t>
            </a:r>
          </a:p>
          <a:p>
            <a:r>
              <a:rPr lang="en-US" dirty="0"/>
              <a:t>A form of vanity that “Lady Luck will favor me”</a:t>
            </a:r>
          </a:p>
          <a:p>
            <a:r>
              <a:rPr lang="en-US" dirty="0"/>
              <a:t>Winning the lottery is trust in mere chance, not in God who can provide for you</a:t>
            </a:r>
          </a:p>
        </p:txBody>
      </p:sp>
    </p:spTree>
    <p:extLst>
      <p:ext uri="{BB962C8B-B14F-4D97-AF65-F5344CB8AC3E}">
        <p14:creationId xmlns:p14="http://schemas.microsoft.com/office/powerpoint/2010/main" val="122453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E5D4-B798-48B5-A689-FD526041C017}"/>
              </a:ext>
            </a:extLst>
          </p:cNvPr>
          <p:cNvSpPr>
            <a:spLocks noGrp="1"/>
          </p:cNvSpPr>
          <p:nvPr>
            <p:ph type="title"/>
          </p:nvPr>
        </p:nvSpPr>
        <p:spPr/>
        <p:txBody>
          <a:bodyPr/>
          <a:lstStyle/>
          <a:p>
            <a:pPr algn="ctr"/>
            <a:r>
              <a:rPr lang="en-US" dirty="0">
                <a:latin typeface="Old English Text MT" panose="03040902040508030806" pitchFamily="66" charset="0"/>
              </a:rPr>
              <a:t>Happy Reformation Day!</a:t>
            </a:r>
            <a:br>
              <a:rPr lang="en-US" dirty="0">
                <a:latin typeface="Old English Text MT" panose="03040902040508030806" pitchFamily="66" charset="0"/>
              </a:rPr>
            </a:br>
            <a:r>
              <a:rPr lang="en-US" dirty="0">
                <a:latin typeface="Old English Text MT" panose="03040902040508030806" pitchFamily="66" charset="0"/>
              </a:rPr>
              <a:t>Fr</a:t>
            </a:r>
            <a:r>
              <a:rPr lang="hu-HU" dirty="0">
                <a:latin typeface="Old English Text MT" panose="03040902040508030806" pitchFamily="66" charset="0"/>
              </a:rPr>
              <a:t>öhliches Reformationstag</a:t>
            </a:r>
            <a:r>
              <a:rPr lang="en-US" dirty="0">
                <a:latin typeface="Old English Text MT" panose="03040902040508030806" pitchFamily="66" charset="0"/>
              </a:rPr>
              <a:t>!</a:t>
            </a:r>
          </a:p>
        </p:txBody>
      </p:sp>
      <p:pic>
        <p:nvPicPr>
          <p:cNvPr id="5" name="Picture 4">
            <a:extLst>
              <a:ext uri="{FF2B5EF4-FFF2-40B4-BE49-F238E27FC236}">
                <a16:creationId xmlns:a16="http://schemas.microsoft.com/office/drawing/2014/main" id="{1B35061B-1F28-4368-A2FA-78277E55E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664" y="2031878"/>
            <a:ext cx="4322672" cy="4460997"/>
          </a:xfrm>
          <a:prstGeom prst="rect">
            <a:avLst/>
          </a:prstGeom>
        </p:spPr>
      </p:pic>
    </p:spTree>
    <p:extLst>
      <p:ext uri="{BB962C8B-B14F-4D97-AF65-F5344CB8AC3E}">
        <p14:creationId xmlns:p14="http://schemas.microsoft.com/office/powerpoint/2010/main" val="288311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7FF1-85FD-4672-A7FA-E428352E4C10}"/>
              </a:ext>
            </a:extLst>
          </p:cNvPr>
          <p:cNvSpPr>
            <a:spLocks noGrp="1"/>
          </p:cNvSpPr>
          <p:nvPr>
            <p:ph type="title"/>
          </p:nvPr>
        </p:nvSpPr>
        <p:spPr/>
        <p:txBody>
          <a:bodyPr/>
          <a:lstStyle/>
          <a:p>
            <a:pPr algn="ctr"/>
            <a:r>
              <a:rPr lang="en-US" dirty="0"/>
              <a:t>Game shows, disproportionate salaries</a:t>
            </a:r>
          </a:p>
        </p:txBody>
      </p:sp>
      <p:sp>
        <p:nvSpPr>
          <p:cNvPr id="3" name="Content Placeholder 2">
            <a:extLst>
              <a:ext uri="{FF2B5EF4-FFF2-40B4-BE49-F238E27FC236}">
                <a16:creationId xmlns:a16="http://schemas.microsoft.com/office/drawing/2014/main" id="{41FCFE50-49DD-4EEB-8A46-98E39880F4CE}"/>
              </a:ext>
            </a:extLst>
          </p:cNvPr>
          <p:cNvSpPr>
            <a:spLocks noGrp="1"/>
          </p:cNvSpPr>
          <p:nvPr>
            <p:ph idx="1"/>
          </p:nvPr>
        </p:nvSpPr>
        <p:spPr/>
        <p:txBody>
          <a:bodyPr>
            <a:normAutofit lnSpcReduction="10000"/>
          </a:bodyPr>
          <a:lstStyle/>
          <a:p>
            <a:r>
              <a:rPr lang="en-US" dirty="0"/>
              <a:t>Some politicians charge upwards of $100,000 for merely giving a one-hour speech</a:t>
            </a:r>
          </a:p>
          <a:p>
            <a:r>
              <a:rPr lang="en-US" dirty="0"/>
              <a:t>Baseball/soccer players, actors, politicians receive salaries in the millions of dollars and euros</a:t>
            </a:r>
          </a:p>
          <a:p>
            <a:r>
              <a:rPr lang="en-US" dirty="0"/>
              <a:t>Amazon sells books for $1000 to trick unwitting purchasers</a:t>
            </a:r>
          </a:p>
          <a:p>
            <a:r>
              <a:rPr lang="en-US" dirty="0"/>
              <a:t>Game shows: game shows award large sums of money for trivial feats of intelligence</a:t>
            </a:r>
          </a:p>
          <a:p>
            <a:pPr lvl="1"/>
            <a:r>
              <a:rPr lang="en-US" dirty="0"/>
              <a:t>Right to award mental performance</a:t>
            </a:r>
          </a:p>
          <a:p>
            <a:pPr lvl="1"/>
            <a:r>
              <a:rPr lang="en-US" dirty="0"/>
              <a:t>Problematic if it is disproportionate</a:t>
            </a:r>
          </a:p>
          <a:p>
            <a:r>
              <a:rPr lang="en-US" dirty="0"/>
              <a:t>More in Abraham Kuyper: “Christianity and modernity”</a:t>
            </a:r>
          </a:p>
        </p:txBody>
      </p:sp>
    </p:spTree>
    <p:extLst>
      <p:ext uri="{BB962C8B-B14F-4D97-AF65-F5344CB8AC3E}">
        <p14:creationId xmlns:p14="http://schemas.microsoft.com/office/powerpoint/2010/main" val="3151814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66B3-1BA2-402A-86C4-836039DE5B13}"/>
              </a:ext>
            </a:extLst>
          </p:cNvPr>
          <p:cNvSpPr>
            <a:spLocks noGrp="1"/>
          </p:cNvSpPr>
          <p:nvPr>
            <p:ph type="title"/>
          </p:nvPr>
        </p:nvSpPr>
        <p:spPr/>
        <p:txBody>
          <a:bodyPr/>
          <a:lstStyle/>
          <a:p>
            <a:pPr algn="ctr"/>
            <a:r>
              <a:rPr lang="en-US" dirty="0"/>
              <a:t>Just for Tim: pirated videos?</a:t>
            </a:r>
          </a:p>
        </p:txBody>
      </p:sp>
      <p:sp>
        <p:nvSpPr>
          <p:cNvPr id="3" name="Content Placeholder 2">
            <a:extLst>
              <a:ext uri="{FF2B5EF4-FFF2-40B4-BE49-F238E27FC236}">
                <a16:creationId xmlns:a16="http://schemas.microsoft.com/office/drawing/2014/main" id="{B0E52920-A0A7-4D7F-84EB-F3993E1EECF4}"/>
              </a:ext>
            </a:extLst>
          </p:cNvPr>
          <p:cNvSpPr>
            <a:spLocks noGrp="1"/>
          </p:cNvSpPr>
          <p:nvPr>
            <p:ph idx="1"/>
          </p:nvPr>
        </p:nvSpPr>
        <p:spPr/>
        <p:txBody>
          <a:bodyPr/>
          <a:lstStyle/>
          <a:p>
            <a:r>
              <a:rPr lang="en-US" dirty="0"/>
              <a:t>People put together a video on Rumble or YouTube</a:t>
            </a:r>
          </a:p>
          <a:p>
            <a:r>
              <a:rPr lang="en-US" dirty="0"/>
              <a:t>It took them work to write the script, put together the pictures in the slides, etc.</a:t>
            </a:r>
          </a:p>
          <a:p>
            <a:r>
              <a:rPr lang="en-US" dirty="0"/>
              <a:t>It depends:</a:t>
            </a:r>
          </a:p>
          <a:p>
            <a:pPr lvl="1"/>
            <a:r>
              <a:rPr lang="en-US" dirty="0"/>
              <a:t>If they made free content, then you may use the video</a:t>
            </a:r>
          </a:p>
          <a:p>
            <a:pPr lvl="1"/>
            <a:r>
              <a:rPr lang="en-US" dirty="0"/>
              <a:t>However, if it is monetized, then it would be wrong, because the author intended it to be sold for his own profit</a:t>
            </a:r>
          </a:p>
          <a:p>
            <a:pPr lvl="1"/>
            <a:r>
              <a:rPr lang="en-US" u="sng" dirty="0"/>
              <a:t>Bottom line</a:t>
            </a:r>
            <a:r>
              <a:rPr lang="en-US" dirty="0"/>
              <a:t>: </a:t>
            </a:r>
            <a:r>
              <a:rPr lang="en-US"/>
              <a:t>don’t be </a:t>
            </a:r>
            <a:r>
              <a:rPr lang="en-US" dirty="0"/>
              <a:t>a pirate</a:t>
            </a:r>
          </a:p>
        </p:txBody>
      </p:sp>
      <p:pic>
        <p:nvPicPr>
          <p:cNvPr id="5" name="Picture 4">
            <a:extLst>
              <a:ext uri="{FF2B5EF4-FFF2-40B4-BE49-F238E27FC236}">
                <a16:creationId xmlns:a16="http://schemas.microsoft.com/office/drawing/2014/main" id="{D29E783E-2DE7-48D2-BE42-E408A0ED08C8}"/>
              </a:ext>
            </a:extLst>
          </p:cNvPr>
          <p:cNvPicPr>
            <a:picLocks noChangeAspect="1"/>
          </p:cNvPicPr>
          <p:nvPr/>
        </p:nvPicPr>
        <p:blipFill rotWithShape="1">
          <a:blip r:embed="rId2"/>
          <a:srcRect l="19269" t="29322" r="44039" b="18139"/>
          <a:stretch/>
        </p:blipFill>
        <p:spPr>
          <a:xfrm>
            <a:off x="9861452" y="1"/>
            <a:ext cx="2330548" cy="1876164"/>
          </a:xfrm>
          <a:prstGeom prst="rect">
            <a:avLst/>
          </a:prstGeom>
        </p:spPr>
      </p:pic>
    </p:spTree>
    <p:extLst>
      <p:ext uri="{BB962C8B-B14F-4D97-AF65-F5344CB8AC3E}">
        <p14:creationId xmlns:p14="http://schemas.microsoft.com/office/powerpoint/2010/main" val="34750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613B-D09C-4672-95FF-27CC8E12FC23}"/>
              </a:ext>
            </a:extLst>
          </p:cNvPr>
          <p:cNvSpPr>
            <a:spLocks noGrp="1"/>
          </p:cNvSpPr>
          <p:nvPr>
            <p:ph type="title"/>
          </p:nvPr>
        </p:nvSpPr>
        <p:spPr>
          <a:xfrm>
            <a:off x="838200" y="365126"/>
            <a:ext cx="10515600" cy="1041644"/>
          </a:xfrm>
        </p:spPr>
        <p:txBody>
          <a:bodyPr/>
          <a:lstStyle/>
          <a:p>
            <a:pPr algn="ctr"/>
            <a:r>
              <a:rPr lang="en-US" dirty="0"/>
              <a:t>The question of money</a:t>
            </a:r>
          </a:p>
        </p:txBody>
      </p:sp>
      <p:sp>
        <p:nvSpPr>
          <p:cNvPr id="3" name="Content Placeholder 2">
            <a:extLst>
              <a:ext uri="{FF2B5EF4-FFF2-40B4-BE49-F238E27FC236}">
                <a16:creationId xmlns:a16="http://schemas.microsoft.com/office/drawing/2014/main" id="{89632BD8-F278-44D4-951E-222F942962A7}"/>
              </a:ext>
            </a:extLst>
          </p:cNvPr>
          <p:cNvSpPr>
            <a:spLocks noGrp="1"/>
          </p:cNvSpPr>
          <p:nvPr>
            <p:ph idx="1"/>
          </p:nvPr>
        </p:nvSpPr>
        <p:spPr>
          <a:xfrm>
            <a:off x="838200" y="1547446"/>
            <a:ext cx="10515600" cy="4629517"/>
          </a:xfrm>
        </p:spPr>
        <p:txBody>
          <a:bodyPr/>
          <a:lstStyle/>
          <a:p>
            <a:r>
              <a:rPr lang="en-US" dirty="0"/>
              <a:t>“For the </a:t>
            </a:r>
            <a:r>
              <a:rPr lang="en-US" b="1" dirty="0"/>
              <a:t>love</a:t>
            </a:r>
            <a:r>
              <a:rPr lang="en-US" dirty="0"/>
              <a:t> of money is a root of all kinds of evil, for which some have strayed from the faith in their greediness, and pierced themselves through with many sorrows.” (1Timothy 6:10)</a:t>
            </a:r>
          </a:p>
          <a:p>
            <a:r>
              <a:rPr lang="en-US" dirty="0"/>
              <a:t>Money itself is not evil</a:t>
            </a:r>
          </a:p>
          <a:p>
            <a:r>
              <a:rPr lang="en-US" dirty="0"/>
              <a:t>It is necessary in order to pay the bills, buy food and clothes, etc.</a:t>
            </a:r>
          </a:p>
          <a:p>
            <a:r>
              <a:rPr lang="en-US" dirty="0"/>
              <a:t>It is not wrong even to have much money</a:t>
            </a:r>
          </a:p>
          <a:p>
            <a:r>
              <a:rPr lang="en-US" dirty="0"/>
              <a:t>But God should be in the first place, and the focus should be on pleasing Him, not acquiring more money</a:t>
            </a:r>
          </a:p>
          <a:p>
            <a:r>
              <a:rPr lang="en-US" dirty="0"/>
              <a:t>On average, people are content with a salary of around $75,000</a:t>
            </a:r>
          </a:p>
          <a:p>
            <a:pPr lvl="1"/>
            <a:r>
              <a:rPr lang="en-US" dirty="0"/>
              <a:t>Not too much, not too little</a:t>
            </a:r>
          </a:p>
        </p:txBody>
      </p:sp>
    </p:spTree>
    <p:extLst>
      <p:ext uri="{BB962C8B-B14F-4D97-AF65-F5344CB8AC3E}">
        <p14:creationId xmlns:p14="http://schemas.microsoft.com/office/powerpoint/2010/main" val="309445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8CA2-283C-4BEF-8D8A-BB8BF2F9FFDD}"/>
              </a:ext>
            </a:extLst>
          </p:cNvPr>
          <p:cNvSpPr>
            <a:spLocks noGrp="1"/>
          </p:cNvSpPr>
          <p:nvPr>
            <p:ph type="title"/>
          </p:nvPr>
        </p:nvSpPr>
        <p:spPr>
          <a:xfrm>
            <a:off x="838200" y="365126"/>
            <a:ext cx="10515600" cy="1069780"/>
          </a:xfrm>
        </p:spPr>
        <p:txBody>
          <a:bodyPr/>
          <a:lstStyle/>
          <a:p>
            <a:pPr algn="ctr"/>
            <a:r>
              <a:rPr lang="en-US" dirty="0"/>
              <a:t>The love of money</a:t>
            </a:r>
          </a:p>
        </p:txBody>
      </p:sp>
      <p:sp>
        <p:nvSpPr>
          <p:cNvPr id="3" name="Content Placeholder 2">
            <a:extLst>
              <a:ext uri="{FF2B5EF4-FFF2-40B4-BE49-F238E27FC236}">
                <a16:creationId xmlns:a16="http://schemas.microsoft.com/office/drawing/2014/main" id="{CADA86E8-CFC9-42A0-AF71-D8C9AF30A934}"/>
              </a:ext>
            </a:extLst>
          </p:cNvPr>
          <p:cNvSpPr>
            <a:spLocks noGrp="1"/>
          </p:cNvSpPr>
          <p:nvPr>
            <p:ph idx="1"/>
          </p:nvPr>
        </p:nvSpPr>
        <p:spPr>
          <a:xfrm>
            <a:off x="838200" y="1659988"/>
            <a:ext cx="10515600" cy="4516975"/>
          </a:xfrm>
        </p:spPr>
        <p:txBody>
          <a:bodyPr/>
          <a:lstStyle/>
          <a:p>
            <a:r>
              <a:rPr lang="en-US" dirty="0"/>
              <a:t>“For what will it profit a man if he gains the whole world, and loses his own soul?” (Mark 8:26)</a:t>
            </a:r>
          </a:p>
          <a:p>
            <a:pPr lvl="1"/>
            <a:r>
              <a:rPr lang="en-US" dirty="0"/>
              <a:t>You can’t take your money with you into heaven where it will be worthless</a:t>
            </a:r>
          </a:p>
          <a:p>
            <a:r>
              <a:rPr lang="en-US" dirty="0"/>
              <a:t>“And I will say to my soul, ‘Soul, you have many goods laid up for many years; take your ease; eat, drink, and be merry.’ But God said to him, ‘Fool! This night your soul will be required of you; then whose will those things be which you have provided?” (Luke 12:19-20)</a:t>
            </a:r>
          </a:p>
        </p:txBody>
      </p:sp>
    </p:spTree>
    <p:extLst>
      <p:ext uri="{BB962C8B-B14F-4D97-AF65-F5344CB8AC3E}">
        <p14:creationId xmlns:p14="http://schemas.microsoft.com/office/powerpoint/2010/main" val="157974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B3D8-5B1B-406C-9495-CD24669E7538}"/>
              </a:ext>
            </a:extLst>
          </p:cNvPr>
          <p:cNvSpPr>
            <a:spLocks noGrp="1"/>
          </p:cNvSpPr>
          <p:nvPr>
            <p:ph type="title"/>
          </p:nvPr>
        </p:nvSpPr>
        <p:spPr/>
        <p:txBody>
          <a:bodyPr/>
          <a:lstStyle/>
          <a:p>
            <a:pPr algn="ctr"/>
            <a:r>
              <a:rPr lang="en-US" dirty="0"/>
              <a:t>Surety</a:t>
            </a:r>
          </a:p>
        </p:txBody>
      </p:sp>
      <p:sp>
        <p:nvSpPr>
          <p:cNvPr id="3" name="Content Placeholder 2">
            <a:extLst>
              <a:ext uri="{FF2B5EF4-FFF2-40B4-BE49-F238E27FC236}">
                <a16:creationId xmlns:a16="http://schemas.microsoft.com/office/drawing/2014/main" id="{F1B42A58-6C44-45BC-B4BB-A293E630D864}"/>
              </a:ext>
            </a:extLst>
          </p:cNvPr>
          <p:cNvSpPr>
            <a:spLocks noGrp="1"/>
          </p:cNvSpPr>
          <p:nvPr>
            <p:ph idx="1"/>
          </p:nvPr>
        </p:nvSpPr>
        <p:spPr/>
        <p:txBody>
          <a:bodyPr/>
          <a:lstStyle/>
          <a:p>
            <a:r>
              <a:rPr lang="en-US" b="1" dirty="0"/>
              <a:t>Read Proverbs 6:1-5</a:t>
            </a:r>
          </a:p>
          <a:p>
            <a:r>
              <a:rPr lang="en-US" dirty="0"/>
              <a:t>The borrower is slave to the lender (Proverbs 22:7)</a:t>
            </a:r>
          </a:p>
          <a:p>
            <a:r>
              <a:rPr lang="en-US" dirty="0"/>
              <a:t>If you take surety for someone, you are putting yourself under their control</a:t>
            </a:r>
          </a:p>
          <a:p>
            <a:r>
              <a:rPr lang="en-US" dirty="0"/>
              <a:t>If they make a financial blunder, then you are responsible</a:t>
            </a:r>
          </a:p>
          <a:p>
            <a:r>
              <a:rPr lang="en-US" dirty="0"/>
              <a:t>You may have to pay through the nose</a:t>
            </a:r>
          </a:p>
        </p:txBody>
      </p:sp>
    </p:spTree>
    <p:extLst>
      <p:ext uri="{BB962C8B-B14F-4D97-AF65-F5344CB8AC3E}">
        <p14:creationId xmlns:p14="http://schemas.microsoft.com/office/powerpoint/2010/main" val="213025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461E-AE59-4ECE-A687-08456ED15AFE}"/>
              </a:ext>
            </a:extLst>
          </p:cNvPr>
          <p:cNvSpPr>
            <a:spLocks noGrp="1"/>
          </p:cNvSpPr>
          <p:nvPr>
            <p:ph type="title"/>
          </p:nvPr>
        </p:nvSpPr>
        <p:spPr>
          <a:xfrm>
            <a:off x="838200" y="365125"/>
            <a:ext cx="10515600" cy="1083847"/>
          </a:xfrm>
        </p:spPr>
        <p:txBody>
          <a:bodyPr/>
          <a:lstStyle/>
          <a:p>
            <a:pPr algn="ctr"/>
            <a:r>
              <a:rPr lang="en-US" dirty="0"/>
              <a:t>Questions for open discussion</a:t>
            </a:r>
          </a:p>
        </p:txBody>
      </p:sp>
      <p:sp>
        <p:nvSpPr>
          <p:cNvPr id="3" name="Content Placeholder 2">
            <a:extLst>
              <a:ext uri="{FF2B5EF4-FFF2-40B4-BE49-F238E27FC236}">
                <a16:creationId xmlns:a16="http://schemas.microsoft.com/office/drawing/2014/main" id="{5CB3B989-A03C-45F1-86B7-477DED57794F}"/>
              </a:ext>
            </a:extLst>
          </p:cNvPr>
          <p:cNvSpPr>
            <a:spLocks noGrp="1"/>
          </p:cNvSpPr>
          <p:nvPr>
            <p:ph idx="1"/>
          </p:nvPr>
        </p:nvSpPr>
        <p:spPr>
          <a:xfrm>
            <a:off x="838200" y="1575582"/>
            <a:ext cx="10515600" cy="4601381"/>
          </a:xfrm>
        </p:spPr>
        <p:txBody>
          <a:bodyPr>
            <a:normAutofit/>
          </a:bodyPr>
          <a:lstStyle/>
          <a:p>
            <a:r>
              <a:rPr lang="en-US" b="1" dirty="0"/>
              <a:t>Q: Is it okay to take part in a drug trial where all you do is take pills and sit around at you leisure?</a:t>
            </a:r>
          </a:p>
          <a:p>
            <a:r>
              <a:rPr lang="en-US" b="1" dirty="0"/>
              <a:t>Q: What if the pill is potentially dangerous?</a:t>
            </a:r>
          </a:p>
          <a:p>
            <a:r>
              <a:rPr lang="en-US" b="1" dirty="0"/>
              <a:t>Q: What if you know it’s dangerous? Is this violating the sixth commandment?</a:t>
            </a:r>
          </a:p>
          <a:p>
            <a:r>
              <a:rPr lang="en-US" b="1" dirty="0"/>
              <a:t>Q: Are extremely high tax rates theft?</a:t>
            </a:r>
          </a:p>
          <a:p>
            <a:r>
              <a:rPr lang="en-US" b="1" dirty="0"/>
              <a:t>Q: What is the only case when stealing is actually allowed?</a:t>
            </a:r>
          </a:p>
          <a:p>
            <a:r>
              <a:rPr lang="en-US" b="1" dirty="0"/>
              <a:t>A: During the world series when a man is on base.</a:t>
            </a:r>
          </a:p>
          <a:p>
            <a:endParaRPr lang="en-US" dirty="0"/>
          </a:p>
        </p:txBody>
      </p:sp>
    </p:spTree>
    <p:extLst>
      <p:ext uri="{BB962C8B-B14F-4D97-AF65-F5344CB8AC3E}">
        <p14:creationId xmlns:p14="http://schemas.microsoft.com/office/powerpoint/2010/main" val="113471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75A-BEEC-4EB4-AF72-643465716DF2}"/>
              </a:ext>
            </a:extLst>
          </p:cNvPr>
          <p:cNvSpPr>
            <a:spLocks noGrp="1"/>
          </p:cNvSpPr>
          <p:nvPr>
            <p:ph type="title"/>
          </p:nvPr>
        </p:nvSpPr>
        <p:spPr/>
        <p:txBody>
          <a:bodyPr/>
          <a:lstStyle/>
          <a:p>
            <a:pPr algn="ctr"/>
            <a:r>
              <a:rPr lang="en-US" dirty="0">
                <a:solidFill>
                  <a:srgbClr val="FF0000"/>
                </a:solidFill>
              </a:rPr>
              <a:t>Some corrections</a:t>
            </a:r>
          </a:p>
        </p:txBody>
      </p:sp>
      <p:sp>
        <p:nvSpPr>
          <p:cNvPr id="3" name="Content Placeholder 2">
            <a:extLst>
              <a:ext uri="{FF2B5EF4-FFF2-40B4-BE49-F238E27FC236}">
                <a16:creationId xmlns:a16="http://schemas.microsoft.com/office/drawing/2014/main" id="{CA6F3FC1-6760-4C88-828C-21A26D2627D1}"/>
              </a:ext>
            </a:extLst>
          </p:cNvPr>
          <p:cNvSpPr>
            <a:spLocks noGrp="1"/>
          </p:cNvSpPr>
          <p:nvPr>
            <p:ph idx="1"/>
          </p:nvPr>
        </p:nvSpPr>
        <p:spPr/>
        <p:txBody>
          <a:bodyPr/>
          <a:lstStyle/>
          <a:p>
            <a:r>
              <a:rPr lang="en-US" dirty="0"/>
              <a:t>The sin of Ananias and Sapphira was not theft. Acts 5:4 says “While it remained, </a:t>
            </a:r>
            <a:r>
              <a:rPr lang="en-US" b="1" dirty="0"/>
              <a:t>was it not your own</a:t>
            </a:r>
            <a:r>
              <a:rPr lang="en-US" dirty="0"/>
              <a:t>? And after it was sold, was it not in your own control? Why have you conceived this thing in your heart? You have not </a:t>
            </a:r>
            <a:r>
              <a:rPr lang="en-US" b="1" dirty="0"/>
              <a:t>lied to men but to God</a:t>
            </a:r>
            <a:r>
              <a:rPr lang="en-US" dirty="0"/>
              <a:t>.” </a:t>
            </a:r>
          </a:p>
          <a:p>
            <a:r>
              <a:rPr lang="en-US" dirty="0"/>
              <a:t>Ananias and Sapphira owned the property, but lied about how much they had given to the church (all, not part). This was a lie, not theft.</a:t>
            </a:r>
          </a:p>
          <a:p>
            <a:r>
              <a:rPr lang="en-US" dirty="0"/>
              <a:t>Questions about taxation and bungee jumping were for </a:t>
            </a:r>
            <a:r>
              <a:rPr lang="en-US" b="1" dirty="0"/>
              <a:t>open discussion</a:t>
            </a:r>
            <a:r>
              <a:rPr lang="en-US" dirty="0"/>
              <a:t>, not factual statement</a:t>
            </a:r>
          </a:p>
          <a:p>
            <a:r>
              <a:rPr lang="en-US" dirty="0"/>
              <a:t>Taxes must be paid to the government however high they may be</a:t>
            </a:r>
          </a:p>
        </p:txBody>
      </p:sp>
    </p:spTree>
    <p:extLst>
      <p:ext uri="{BB962C8B-B14F-4D97-AF65-F5344CB8AC3E}">
        <p14:creationId xmlns:p14="http://schemas.microsoft.com/office/powerpoint/2010/main" val="86114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0EC4-EC89-4F36-96F5-38CB9CFA04AC}"/>
              </a:ext>
            </a:extLst>
          </p:cNvPr>
          <p:cNvSpPr>
            <a:spLocks noGrp="1"/>
          </p:cNvSpPr>
          <p:nvPr>
            <p:ph type="title"/>
          </p:nvPr>
        </p:nvSpPr>
        <p:spPr>
          <a:xfrm>
            <a:off x="838200" y="365125"/>
            <a:ext cx="10515600" cy="915035"/>
          </a:xfrm>
        </p:spPr>
        <p:txBody>
          <a:bodyPr/>
          <a:lstStyle/>
          <a:p>
            <a:pPr algn="ctr"/>
            <a:r>
              <a:rPr lang="en-US" dirty="0"/>
              <a:t>The basis for possessions</a:t>
            </a:r>
          </a:p>
        </p:txBody>
      </p:sp>
      <p:sp>
        <p:nvSpPr>
          <p:cNvPr id="3" name="Content Placeholder 2">
            <a:extLst>
              <a:ext uri="{FF2B5EF4-FFF2-40B4-BE49-F238E27FC236}">
                <a16:creationId xmlns:a16="http://schemas.microsoft.com/office/drawing/2014/main" id="{CBC2202E-6B3B-4B12-92BF-9F252FAD452F}"/>
              </a:ext>
            </a:extLst>
          </p:cNvPr>
          <p:cNvSpPr>
            <a:spLocks noGrp="1"/>
          </p:cNvSpPr>
          <p:nvPr>
            <p:ph idx="1"/>
          </p:nvPr>
        </p:nvSpPr>
        <p:spPr>
          <a:xfrm>
            <a:off x="838200" y="1406769"/>
            <a:ext cx="10515600" cy="4770194"/>
          </a:xfrm>
        </p:spPr>
        <p:txBody>
          <a:bodyPr>
            <a:normAutofit fontScale="92500" lnSpcReduction="10000"/>
          </a:bodyPr>
          <a:lstStyle/>
          <a:p>
            <a:r>
              <a:rPr lang="en-US" dirty="0"/>
              <a:t>“Then God blessed them, and God said to them, “Be fruitful and multiply; fill the earth and subdue it; </a:t>
            </a:r>
            <a:r>
              <a:rPr lang="en-US" b="1" dirty="0"/>
              <a:t>have dominion</a:t>
            </a:r>
            <a:r>
              <a:rPr lang="en-US" dirty="0"/>
              <a:t> over the fish of the sea, over the birds of the air, and over every living thing that moves on the earth.” (Genesis 1:28)</a:t>
            </a:r>
          </a:p>
          <a:p>
            <a:r>
              <a:rPr lang="en-US" dirty="0"/>
              <a:t>God determines the portions and boundaries of all nations on earth (Acts 17:26)</a:t>
            </a:r>
          </a:p>
          <a:p>
            <a:pPr lvl="1"/>
            <a:r>
              <a:rPr lang="en-US" dirty="0"/>
              <a:t>if we steal, we contradict God’s appropriation of goods</a:t>
            </a:r>
          </a:p>
          <a:p>
            <a:r>
              <a:rPr lang="en-US" dirty="0"/>
              <a:t>We were made in God’s </a:t>
            </a:r>
            <a:r>
              <a:rPr lang="en-US" i="1" dirty="0"/>
              <a:t>image</a:t>
            </a:r>
            <a:r>
              <a:rPr lang="en-US" dirty="0"/>
              <a:t>, and God </a:t>
            </a:r>
            <a:r>
              <a:rPr lang="en-US" i="1" dirty="0"/>
              <a:t>entrusted</a:t>
            </a:r>
            <a:r>
              <a:rPr lang="en-US" dirty="0"/>
              <a:t> the physical world to us to rule over and subdue it, as servants, stewards, vice-regents</a:t>
            </a:r>
          </a:p>
          <a:p>
            <a:r>
              <a:rPr lang="en-US" dirty="0"/>
              <a:t>Just as </a:t>
            </a:r>
            <a:r>
              <a:rPr lang="en-US" i="1" dirty="0"/>
              <a:t>God is an active God</a:t>
            </a:r>
            <a:r>
              <a:rPr lang="en-US" dirty="0"/>
              <a:t>, so must we also be active.</a:t>
            </a:r>
          </a:p>
          <a:p>
            <a:r>
              <a:rPr lang="en-US" dirty="0"/>
              <a:t>God also wants to bless us with material possessions as well because He is good and merciful.</a:t>
            </a:r>
          </a:p>
        </p:txBody>
      </p:sp>
    </p:spTree>
    <p:extLst>
      <p:ext uri="{BB962C8B-B14F-4D97-AF65-F5344CB8AC3E}">
        <p14:creationId xmlns:p14="http://schemas.microsoft.com/office/powerpoint/2010/main" val="99783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16C487-BD26-4E4D-A952-4BA0190A1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385" y="0"/>
            <a:ext cx="8814910" cy="6858000"/>
          </a:xfrm>
          <a:prstGeom prst="rect">
            <a:avLst/>
          </a:prstGeom>
        </p:spPr>
      </p:pic>
      <p:sp>
        <p:nvSpPr>
          <p:cNvPr id="4" name="&quot;Not Allowed&quot; Symbol 3">
            <a:extLst>
              <a:ext uri="{FF2B5EF4-FFF2-40B4-BE49-F238E27FC236}">
                <a16:creationId xmlns:a16="http://schemas.microsoft.com/office/drawing/2014/main" id="{3557C681-F1D2-4431-A16D-54759B44820D}"/>
              </a:ext>
            </a:extLst>
          </p:cNvPr>
          <p:cNvSpPr/>
          <p:nvPr/>
        </p:nvSpPr>
        <p:spPr>
          <a:xfrm>
            <a:off x="2560320" y="928468"/>
            <a:ext cx="5542671" cy="540199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1827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D951-B75C-4469-A67D-4495670F0901}"/>
              </a:ext>
            </a:extLst>
          </p:cNvPr>
          <p:cNvSpPr>
            <a:spLocks noGrp="1"/>
          </p:cNvSpPr>
          <p:nvPr>
            <p:ph type="title"/>
          </p:nvPr>
        </p:nvSpPr>
        <p:spPr/>
        <p:txBody>
          <a:bodyPr/>
          <a:lstStyle/>
          <a:p>
            <a:pPr algn="ctr"/>
            <a:r>
              <a:rPr lang="en-US" dirty="0"/>
              <a:t>The physical world is good!</a:t>
            </a:r>
          </a:p>
        </p:txBody>
      </p:sp>
      <p:sp>
        <p:nvSpPr>
          <p:cNvPr id="3" name="Content Placeholder 2">
            <a:extLst>
              <a:ext uri="{FF2B5EF4-FFF2-40B4-BE49-F238E27FC236}">
                <a16:creationId xmlns:a16="http://schemas.microsoft.com/office/drawing/2014/main" id="{D4133CD2-D0C2-4708-90C1-C72D7BF41415}"/>
              </a:ext>
            </a:extLst>
          </p:cNvPr>
          <p:cNvSpPr>
            <a:spLocks noGrp="1"/>
          </p:cNvSpPr>
          <p:nvPr>
            <p:ph idx="1"/>
          </p:nvPr>
        </p:nvSpPr>
        <p:spPr/>
        <p:txBody>
          <a:bodyPr>
            <a:normAutofit/>
          </a:bodyPr>
          <a:lstStyle/>
          <a:p>
            <a:r>
              <a:rPr lang="en-US" dirty="0"/>
              <a:t>“</a:t>
            </a:r>
            <a:r>
              <a:rPr lang="en-US" b="1" dirty="0"/>
              <a:t>Then God saw everything that He had made, and indeed it was very good</a:t>
            </a:r>
            <a:r>
              <a:rPr lang="en-US" dirty="0"/>
              <a:t>. So the evening and the morning were the sixth day.” (Genesis 1:31)</a:t>
            </a:r>
          </a:p>
          <a:p>
            <a:r>
              <a:rPr lang="en-US" dirty="0"/>
              <a:t>God doesn’t create anything deformed, bad, evil or sick</a:t>
            </a:r>
          </a:p>
          <a:p>
            <a:pPr lvl="1"/>
            <a:r>
              <a:rPr lang="en-US" dirty="0"/>
              <a:t>Hence God did not use evolution to create</a:t>
            </a:r>
          </a:p>
          <a:p>
            <a:r>
              <a:rPr lang="en-US" dirty="0"/>
              <a:t>God is not the author of sin</a:t>
            </a:r>
          </a:p>
          <a:p>
            <a:endParaRPr lang="en-US" dirty="0"/>
          </a:p>
          <a:p>
            <a:endParaRPr lang="en-US" dirty="0"/>
          </a:p>
        </p:txBody>
      </p:sp>
    </p:spTree>
    <p:extLst>
      <p:ext uri="{BB962C8B-B14F-4D97-AF65-F5344CB8AC3E}">
        <p14:creationId xmlns:p14="http://schemas.microsoft.com/office/powerpoint/2010/main" val="217932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#73</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b="1" dirty="0">
                <a:ea typeface="+mn-lt"/>
                <a:cs typeface="+mn-lt"/>
              </a:rPr>
              <a:t>Q. Which is the eighth commandment? </a:t>
            </a:r>
          </a:p>
          <a:p>
            <a:r>
              <a:rPr lang="en-US" b="1" dirty="0">
                <a:ea typeface="+mn-lt"/>
                <a:cs typeface="+mn-lt"/>
              </a:rPr>
              <a:t>A. The eighth commandment is, Thou shalt not steal. (Exodus 20:15)</a:t>
            </a:r>
          </a:p>
          <a:p>
            <a:pPr marL="0" indent="0">
              <a:buNone/>
            </a:pPr>
            <a:endParaRPr lang="en-US" b="1" dirty="0">
              <a:ea typeface="+mn-lt"/>
              <a:cs typeface="+mn-lt"/>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BCA5-9100-4555-B170-690D6105782D}"/>
              </a:ext>
            </a:extLst>
          </p:cNvPr>
          <p:cNvSpPr>
            <a:spLocks noGrp="1"/>
          </p:cNvSpPr>
          <p:nvPr>
            <p:ph type="title"/>
          </p:nvPr>
        </p:nvSpPr>
        <p:spPr/>
        <p:txBody>
          <a:bodyPr/>
          <a:lstStyle/>
          <a:p>
            <a:pPr algn="ctr"/>
            <a:r>
              <a:rPr lang="en-US" dirty="0"/>
              <a:t>Revelation 21:1-3</a:t>
            </a:r>
          </a:p>
        </p:txBody>
      </p:sp>
      <p:sp>
        <p:nvSpPr>
          <p:cNvPr id="3" name="Content Placeholder 2">
            <a:extLst>
              <a:ext uri="{FF2B5EF4-FFF2-40B4-BE49-F238E27FC236}">
                <a16:creationId xmlns:a16="http://schemas.microsoft.com/office/drawing/2014/main" id="{7B12B656-E7E4-44F1-97D5-5E1FE2B04F72}"/>
              </a:ext>
            </a:extLst>
          </p:cNvPr>
          <p:cNvSpPr>
            <a:spLocks noGrp="1"/>
          </p:cNvSpPr>
          <p:nvPr>
            <p:ph idx="1"/>
          </p:nvPr>
        </p:nvSpPr>
        <p:spPr/>
        <p:txBody>
          <a:bodyPr>
            <a:normAutofit/>
          </a:bodyPr>
          <a:lstStyle/>
          <a:p>
            <a:r>
              <a:rPr lang="en-US" dirty="0"/>
              <a:t>Now I saw a new heaven and a new earth, for the first heaven and the first earth had passed away. Also there was no more sea. Then I, John, saw </a:t>
            </a:r>
            <a:r>
              <a:rPr lang="en-US" b="1" dirty="0"/>
              <a:t>the holy city, New Jerusalem, coming down out of heaven from God, prepared as a bride adorned for her husband</a:t>
            </a:r>
            <a:r>
              <a:rPr lang="en-US" dirty="0"/>
              <a:t>. And I heard a loud voice from heaven saying, “Behold, the tabernacle of God is with men, and He will dwell with them, and they shall be His people. God Himself will be with them and be their God.”</a:t>
            </a:r>
          </a:p>
          <a:p>
            <a:r>
              <a:rPr lang="en-US" dirty="0"/>
              <a:t>“But the meek </a:t>
            </a:r>
            <a:r>
              <a:rPr lang="en-US" b="1" dirty="0"/>
              <a:t>shall inherit the earth</a:t>
            </a:r>
            <a:r>
              <a:rPr lang="en-US" dirty="0"/>
              <a:t>, And shall delight themselves in the abundance of peace.” (Psalm 37:11, see Matthew 5:5)</a:t>
            </a:r>
          </a:p>
        </p:txBody>
      </p:sp>
    </p:spTree>
    <p:extLst>
      <p:ext uri="{BB962C8B-B14F-4D97-AF65-F5344CB8AC3E}">
        <p14:creationId xmlns:p14="http://schemas.microsoft.com/office/powerpoint/2010/main" val="207841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43E59-6337-4F32-A631-46C54D347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487" y="3810"/>
            <a:ext cx="6854190" cy="6854190"/>
          </a:xfrm>
          <a:prstGeom prst="rect">
            <a:avLst/>
          </a:prstGeom>
        </p:spPr>
      </p:pic>
      <p:sp>
        <p:nvSpPr>
          <p:cNvPr id="4" name="&quot;Not Allowed&quot; Symbol 3">
            <a:extLst>
              <a:ext uri="{FF2B5EF4-FFF2-40B4-BE49-F238E27FC236}">
                <a16:creationId xmlns:a16="http://schemas.microsoft.com/office/drawing/2014/main" id="{8D61BD06-E99E-4BFD-8B81-F93CC36DBEDA}"/>
              </a:ext>
            </a:extLst>
          </p:cNvPr>
          <p:cNvSpPr/>
          <p:nvPr/>
        </p:nvSpPr>
        <p:spPr>
          <a:xfrm>
            <a:off x="2907323" y="829994"/>
            <a:ext cx="5542671" cy="540199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PLATONISM</a:t>
            </a:r>
          </a:p>
        </p:txBody>
      </p:sp>
    </p:spTree>
    <p:extLst>
      <p:ext uri="{BB962C8B-B14F-4D97-AF65-F5344CB8AC3E}">
        <p14:creationId xmlns:p14="http://schemas.microsoft.com/office/powerpoint/2010/main" val="105624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s the New Jerusalem a place—or a people? | Psephizo">
            <a:extLst>
              <a:ext uri="{FF2B5EF4-FFF2-40B4-BE49-F238E27FC236}">
                <a16:creationId xmlns:a16="http://schemas.microsoft.com/office/drawing/2014/main" id="{3024C745-BAF1-4582-8411-F93DE8708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67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AE9B-CE10-4975-8B61-ED09950F6050}"/>
              </a:ext>
            </a:extLst>
          </p:cNvPr>
          <p:cNvSpPr>
            <a:spLocks noGrp="1"/>
          </p:cNvSpPr>
          <p:nvPr>
            <p:ph type="title"/>
          </p:nvPr>
        </p:nvSpPr>
        <p:spPr/>
        <p:txBody>
          <a:bodyPr/>
          <a:lstStyle/>
          <a:p>
            <a:pPr algn="ctr"/>
            <a:r>
              <a:rPr lang="en-US" dirty="0"/>
              <a:t>God shall provide</a:t>
            </a:r>
          </a:p>
        </p:txBody>
      </p:sp>
      <p:sp>
        <p:nvSpPr>
          <p:cNvPr id="3" name="Content Placeholder 2">
            <a:extLst>
              <a:ext uri="{FF2B5EF4-FFF2-40B4-BE49-F238E27FC236}">
                <a16:creationId xmlns:a16="http://schemas.microsoft.com/office/drawing/2014/main" id="{0E47CF43-0239-4C24-AF23-9363EEC37279}"/>
              </a:ext>
            </a:extLst>
          </p:cNvPr>
          <p:cNvSpPr>
            <a:spLocks noGrp="1"/>
          </p:cNvSpPr>
          <p:nvPr>
            <p:ph idx="1"/>
          </p:nvPr>
        </p:nvSpPr>
        <p:spPr/>
        <p:txBody>
          <a:bodyPr>
            <a:normAutofit lnSpcReduction="10000"/>
          </a:bodyPr>
          <a:lstStyle/>
          <a:p>
            <a:r>
              <a:rPr lang="en-US" dirty="0"/>
              <a:t>Trust in God’s providence, that He can provide for all of our needs, we do not need to resort to stealing</a:t>
            </a:r>
          </a:p>
          <a:p>
            <a:r>
              <a:rPr lang="en-US" dirty="0"/>
              <a:t>God created all things, thus what is it for Him to provide for us?</a:t>
            </a:r>
          </a:p>
          <a:p>
            <a:r>
              <a:rPr lang="en-US" dirty="0"/>
              <a:t>“But seek first the kingdom of God and His righteousness, and all these things shall be added to you.” (Matthew 6:33)</a:t>
            </a:r>
          </a:p>
          <a:p>
            <a:r>
              <a:rPr lang="en-US" dirty="0"/>
              <a:t>God comes first in all things, but if we trust in Him, He shall take good care of us, because He is good and gracious</a:t>
            </a:r>
          </a:p>
          <a:p>
            <a:r>
              <a:rPr lang="en-US" dirty="0"/>
              <a:t>“Therefore do not worry about tomorrow, for tomorrow will worry about its own things. Sufficient for the day is its own trouble.” (Matthew 5:34)</a:t>
            </a:r>
          </a:p>
        </p:txBody>
      </p:sp>
    </p:spTree>
    <p:extLst>
      <p:ext uri="{BB962C8B-B14F-4D97-AF65-F5344CB8AC3E}">
        <p14:creationId xmlns:p14="http://schemas.microsoft.com/office/powerpoint/2010/main" val="108712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0453-D484-4F96-AFB8-B8D030FE802D}"/>
              </a:ext>
            </a:extLst>
          </p:cNvPr>
          <p:cNvSpPr>
            <a:spLocks noGrp="1"/>
          </p:cNvSpPr>
          <p:nvPr>
            <p:ph type="title"/>
          </p:nvPr>
        </p:nvSpPr>
        <p:spPr/>
        <p:txBody>
          <a:bodyPr/>
          <a:lstStyle/>
          <a:p>
            <a:pPr algn="ctr"/>
            <a:r>
              <a:rPr lang="en-US" dirty="0"/>
              <a:t>Talents</a:t>
            </a:r>
          </a:p>
        </p:txBody>
      </p:sp>
      <p:sp>
        <p:nvSpPr>
          <p:cNvPr id="3" name="Content Placeholder 2">
            <a:extLst>
              <a:ext uri="{FF2B5EF4-FFF2-40B4-BE49-F238E27FC236}">
                <a16:creationId xmlns:a16="http://schemas.microsoft.com/office/drawing/2014/main" id="{BB138FB8-E69A-40E6-9BFA-B4128F031CC4}"/>
              </a:ext>
            </a:extLst>
          </p:cNvPr>
          <p:cNvSpPr>
            <a:spLocks noGrp="1"/>
          </p:cNvSpPr>
          <p:nvPr>
            <p:ph idx="1"/>
          </p:nvPr>
        </p:nvSpPr>
        <p:spPr/>
        <p:txBody>
          <a:bodyPr/>
          <a:lstStyle/>
          <a:p>
            <a:r>
              <a:rPr lang="en-US" dirty="0"/>
              <a:t>God created each man with certain talents (intelligence, wit, strength, courage, etc.)</a:t>
            </a:r>
          </a:p>
          <a:p>
            <a:r>
              <a:rPr lang="en-US" b="1" dirty="0"/>
              <a:t>Read Matthew 25:19-46</a:t>
            </a:r>
          </a:p>
          <a:p>
            <a:r>
              <a:rPr lang="en-US" dirty="0"/>
              <a:t>We should use them for God’s glory but also for our own benefit</a:t>
            </a:r>
          </a:p>
          <a:p>
            <a:r>
              <a:rPr lang="en-US" dirty="0"/>
              <a:t>If we do not use our talents, we are casting a bad light upon God</a:t>
            </a:r>
          </a:p>
          <a:p>
            <a:r>
              <a:rPr lang="en-US" dirty="0"/>
              <a:t>We should each seek an occupation that makes good use of our talents as stewards (remember Genesis 1:28)</a:t>
            </a:r>
          </a:p>
          <a:p>
            <a:endParaRPr lang="en-US" dirty="0"/>
          </a:p>
        </p:txBody>
      </p:sp>
    </p:spTree>
    <p:extLst>
      <p:ext uri="{BB962C8B-B14F-4D97-AF65-F5344CB8AC3E}">
        <p14:creationId xmlns:p14="http://schemas.microsoft.com/office/powerpoint/2010/main" val="200176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502E-6018-4B24-B4AD-908BBF3AC3BF}"/>
              </a:ext>
            </a:extLst>
          </p:cNvPr>
          <p:cNvSpPr>
            <a:spLocks noGrp="1"/>
          </p:cNvSpPr>
          <p:nvPr>
            <p:ph type="title"/>
          </p:nvPr>
        </p:nvSpPr>
        <p:spPr/>
        <p:txBody>
          <a:bodyPr/>
          <a:lstStyle/>
          <a:p>
            <a:pPr algn="ctr"/>
            <a:r>
              <a:rPr lang="en-US" dirty="0"/>
              <a:t>Do not favor the rich or the poor</a:t>
            </a:r>
          </a:p>
        </p:txBody>
      </p:sp>
      <p:sp>
        <p:nvSpPr>
          <p:cNvPr id="3" name="Content Placeholder 2">
            <a:extLst>
              <a:ext uri="{FF2B5EF4-FFF2-40B4-BE49-F238E27FC236}">
                <a16:creationId xmlns:a16="http://schemas.microsoft.com/office/drawing/2014/main" id="{BE7104CE-8FAE-47F3-94D4-C3D656C0524D}"/>
              </a:ext>
            </a:extLst>
          </p:cNvPr>
          <p:cNvSpPr>
            <a:spLocks noGrp="1"/>
          </p:cNvSpPr>
          <p:nvPr>
            <p:ph idx="1"/>
          </p:nvPr>
        </p:nvSpPr>
        <p:spPr/>
        <p:txBody>
          <a:bodyPr/>
          <a:lstStyle/>
          <a:p>
            <a:r>
              <a:rPr lang="en-US" b="1" dirty="0"/>
              <a:t>Read James 2:1-12</a:t>
            </a:r>
          </a:p>
          <a:p>
            <a:r>
              <a:rPr lang="en-US" dirty="0"/>
              <a:t>It is unjust to favor the rich because of perceived benefits by being their friend</a:t>
            </a:r>
          </a:p>
          <a:p>
            <a:r>
              <a:rPr lang="en-US" dirty="0"/>
              <a:t>We must take care of the poor, especially those in the church to show God’s love</a:t>
            </a:r>
          </a:p>
          <a:p>
            <a:r>
              <a:rPr lang="en-US" b="1" dirty="0"/>
              <a:t>But poor is not necessarily pure</a:t>
            </a:r>
          </a:p>
          <a:p>
            <a:r>
              <a:rPr lang="en-US" dirty="0"/>
              <a:t>“You shall not show partiality to a poor man in his dispute.” (Exodus 23:3)</a:t>
            </a:r>
          </a:p>
          <a:p>
            <a:endParaRPr lang="en-US" dirty="0"/>
          </a:p>
        </p:txBody>
      </p:sp>
    </p:spTree>
    <p:extLst>
      <p:ext uri="{BB962C8B-B14F-4D97-AF65-F5344CB8AC3E}">
        <p14:creationId xmlns:p14="http://schemas.microsoft.com/office/powerpoint/2010/main" val="1265353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#74</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b="1" dirty="0">
                <a:ea typeface="+mn-lt"/>
                <a:cs typeface="+mn-lt"/>
              </a:rPr>
              <a:t>Q. What is required in the eighth commandment? </a:t>
            </a:r>
          </a:p>
          <a:p>
            <a:r>
              <a:rPr lang="en-US" b="1" dirty="0">
                <a:ea typeface="+mn-lt"/>
                <a:cs typeface="+mn-lt"/>
              </a:rPr>
              <a:t>A. The eight commandment </a:t>
            </a:r>
            <a:r>
              <a:rPr lang="en-US" b="1" dirty="0" err="1">
                <a:ea typeface="+mn-lt"/>
                <a:cs typeface="+mn-lt"/>
              </a:rPr>
              <a:t>requireth</a:t>
            </a:r>
            <a:r>
              <a:rPr lang="en-US" b="1" dirty="0">
                <a:ea typeface="+mn-lt"/>
                <a:cs typeface="+mn-lt"/>
              </a:rPr>
              <a:t> the lawful procuring and furthering the wealth and estate of ourselves and others.</a:t>
            </a:r>
          </a:p>
          <a:p>
            <a:pPr marL="0" indent="0">
              <a:buNone/>
            </a:pPr>
            <a:endParaRPr lang="en-US" b="1" dirty="0">
              <a:ea typeface="+mn-lt"/>
              <a:cs typeface="+mn-lt"/>
            </a:endParaRPr>
          </a:p>
        </p:txBody>
      </p:sp>
    </p:spTree>
    <p:extLst>
      <p:ext uri="{BB962C8B-B14F-4D97-AF65-F5344CB8AC3E}">
        <p14:creationId xmlns:p14="http://schemas.microsoft.com/office/powerpoint/2010/main" val="5312766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90A6-4E04-4DFF-9BC0-0D6DA715866C}"/>
              </a:ext>
            </a:extLst>
          </p:cNvPr>
          <p:cNvSpPr>
            <a:spLocks noGrp="1"/>
          </p:cNvSpPr>
          <p:nvPr>
            <p:ph type="title"/>
          </p:nvPr>
        </p:nvSpPr>
        <p:spPr/>
        <p:txBody>
          <a:bodyPr/>
          <a:lstStyle/>
          <a:p>
            <a:pPr algn="ctr"/>
            <a:r>
              <a:rPr lang="en-US" b="1" dirty="0"/>
              <a:t>Larger Catechism #141</a:t>
            </a:r>
          </a:p>
        </p:txBody>
      </p:sp>
      <p:sp>
        <p:nvSpPr>
          <p:cNvPr id="3" name="Content Placeholder 2">
            <a:extLst>
              <a:ext uri="{FF2B5EF4-FFF2-40B4-BE49-F238E27FC236}">
                <a16:creationId xmlns:a16="http://schemas.microsoft.com/office/drawing/2014/main" id="{671EC0A4-7C6F-4092-BFCA-8103CFC3F3B3}"/>
              </a:ext>
            </a:extLst>
          </p:cNvPr>
          <p:cNvSpPr>
            <a:spLocks noGrp="1"/>
          </p:cNvSpPr>
          <p:nvPr>
            <p:ph sz="half" idx="1"/>
          </p:nvPr>
        </p:nvSpPr>
        <p:spPr/>
        <p:txBody>
          <a:bodyPr>
            <a:normAutofit/>
          </a:bodyPr>
          <a:lstStyle/>
          <a:p>
            <a:r>
              <a:rPr lang="en-US" sz="2400" dirty="0"/>
              <a:t>Truth</a:t>
            </a:r>
          </a:p>
          <a:p>
            <a:r>
              <a:rPr lang="en-US" sz="2400" dirty="0"/>
              <a:t>Faithfulness</a:t>
            </a:r>
          </a:p>
          <a:p>
            <a:r>
              <a:rPr lang="en-US" sz="2400" dirty="0"/>
              <a:t>Justice in contracts</a:t>
            </a:r>
          </a:p>
          <a:p>
            <a:r>
              <a:rPr lang="en-US" sz="2400" dirty="0"/>
              <a:t>Rendering just due</a:t>
            </a:r>
          </a:p>
          <a:p>
            <a:r>
              <a:rPr lang="en-US" sz="2400" dirty="0"/>
              <a:t>Restitution of stolen property</a:t>
            </a:r>
          </a:p>
          <a:p>
            <a:r>
              <a:rPr lang="en-US" sz="2400" dirty="0"/>
              <a:t>Giving and lending freely</a:t>
            </a:r>
          </a:p>
          <a:p>
            <a:r>
              <a:rPr lang="en-US" sz="2400" dirty="0"/>
              <a:t>Moderation of our judgement, wills and affections towards worldly goods</a:t>
            </a:r>
          </a:p>
        </p:txBody>
      </p:sp>
      <p:sp>
        <p:nvSpPr>
          <p:cNvPr id="4" name="Content Placeholder 3">
            <a:extLst>
              <a:ext uri="{FF2B5EF4-FFF2-40B4-BE49-F238E27FC236}">
                <a16:creationId xmlns:a16="http://schemas.microsoft.com/office/drawing/2014/main" id="{8520C5AB-776F-4E57-8B98-362F5BA22FAE}"/>
              </a:ext>
            </a:extLst>
          </p:cNvPr>
          <p:cNvSpPr>
            <a:spLocks noGrp="1"/>
          </p:cNvSpPr>
          <p:nvPr>
            <p:ph sz="half" idx="2"/>
          </p:nvPr>
        </p:nvSpPr>
        <p:spPr/>
        <p:txBody>
          <a:bodyPr>
            <a:normAutofit/>
          </a:bodyPr>
          <a:lstStyle/>
          <a:p>
            <a:r>
              <a:rPr lang="en-US" sz="2400" dirty="0"/>
              <a:t>Study to get, use and keep those things which sustain our nature</a:t>
            </a:r>
          </a:p>
          <a:p>
            <a:r>
              <a:rPr lang="en-US" sz="2400" dirty="0"/>
              <a:t>Lawful calling and diligence in it</a:t>
            </a:r>
          </a:p>
          <a:p>
            <a:r>
              <a:rPr lang="en-US" sz="2400" dirty="0"/>
              <a:t>Frugality </a:t>
            </a:r>
          </a:p>
          <a:p>
            <a:r>
              <a:rPr lang="en-US" sz="2400" dirty="0"/>
              <a:t>Avoiding unnecessary lawsuits</a:t>
            </a:r>
          </a:p>
          <a:p>
            <a:r>
              <a:rPr lang="en-US" sz="2400" dirty="0"/>
              <a:t>Suretyship</a:t>
            </a:r>
          </a:p>
          <a:p>
            <a:r>
              <a:rPr lang="en-US" sz="2400" dirty="0"/>
              <a:t>An endeavor to further the wealth and outward estate of others</a:t>
            </a:r>
          </a:p>
        </p:txBody>
      </p:sp>
    </p:spTree>
    <p:extLst>
      <p:ext uri="{BB962C8B-B14F-4D97-AF65-F5344CB8AC3E}">
        <p14:creationId xmlns:p14="http://schemas.microsoft.com/office/powerpoint/2010/main" val="158050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1623-AA6F-460B-BA92-B87678A979C0}"/>
              </a:ext>
            </a:extLst>
          </p:cNvPr>
          <p:cNvSpPr>
            <a:spLocks noGrp="1"/>
          </p:cNvSpPr>
          <p:nvPr>
            <p:ph type="title"/>
          </p:nvPr>
        </p:nvSpPr>
        <p:spPr/>
        <p:txBody>
          <a:bodyPr/>
          <a:lstStyle/>
          <a:p>
            <a:pPr algn="ctr"/>
            <a:r>
              <a:rPr lang="en-US" dirty="0"/>
              <a:t>Giving and lending freely</a:t>
            </a:r>
          </a:p>
        </p:txBody>
      </p:sp>
      <p:sp>
        <p:nvSpPr>
          <p:cNvPr id="3" name="Content Placeholder 2">
            <a:extLst>
              <a:ext uri="{FF2B5EF4-FFF2-40B4-BE49-F238E27FC236}">
                <a16:creationId xmlns:a16="http://schemas.microsoft.com/office/drawing/2014/main" id="{3499BEA0-2C39-4534-86E7-09E2B3B0F8FA}"/>
              </a:ext>
            </a:extLst>
          </p:cNvPr>
          <p:cNvSpPr>
            <a:spLocks noGrp="1"/>
          </p:cNvSpPr>
          <p:nvPr>
            <p:ph idx="1"/>
          </p:nvPr>
        </p:nvSpPr>
        <p:spPr/>
        <p:txBody>
          <a:bodyPr>
            <a:normAutofit fontScale="92500" lnSpcReduction="10000"/>
          </a:bodyPr>
          <a:lstStyle/>
          <a:p>
            <a:r>
              <a:rPr lang="en-US" dirty="0"/>
              <a:t>“Give to everyone who asks of you. And from him who takes away your goods do not ask them back.” (Luke 6:30)</a:t>
            </a:r>
          </a:p>
          <a:p>
            <a:r>
              <a:rPr lang="en-US" dirty="0"/>
              <a:t>God gave to us, therefore we should give to others</a:t>
            </a:r>
          </a:p>
          <a:p>
            <a:r>
              <a:rPr lang="en-US" dirty="0"/>
              <a:t>“But whoever has this world’s goods, and sees his brother in need, and shuts up his heart from him, how does the love of God abide in him?” (1John 3:17)</a:t>
            </a:r>
          </a:p>
          <a:p>
            <a:r>
              <a:rPr lang="en-US" dirty="0"/>
              <a:t>If we do not help out our brother in need, why should we expect God’s blessings?</a:t>
            </a:r>
          </a:p>
          <a:p>
            <a:r>
              <a:rPr lang="en-US" dirty="0"/>
              <a:t>“But whoever has this world’s goods, and sees his brother in need, and shuts up his heart from him, how does the love of God abide in him?” (2Cor. 7:9)</a:t>
            </a:r>
          </a:p>
        </p:txBody>
      </p:sp>
    </p:spTree>
    <p:extLst>
      <p:ext uri="{BB962C8B-B14F-4D97-AF65-F5344CB8AC3E}">
        <p14:creationId xmlns:p14="http://schemas.microsoft.com/office/powerpoint/2010/main" val="103709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F53-6E07-4F6D-BD36-B13851CCF0FA}"/>
              </a:ext>
            </a:extLst>
          </p:cNvPr>
          <p:cNvSpPr>
            <a:spLocks noGrp="1"/>
          </p:cNvSpPr>
          <p:nvPr>
            <p:ph type="title"/>
          </p:nvPr>
        </p:nvSpPr>
        <p:spPr/>
        <p:txBody>
          <a:bodyPr/>
          <a:lstStyle/>
          <a:p>
            <a:pPr algn="ctr"/>
            <a:r>
              <a:rPr lang="en-US" dirty="0"/>
              <a:t>Moderation of our judgements</a:t>
            </a:r>
          </a:p>
        </p:txBody>
      </p:sp>
      <p:sp>
        <p:nvSpPr>
          <p:cNvPr id="3" name="Content Placeholder 2">
            <a:extLst>
              <a:ext uri="{FF2B5EF4-FFF2-40B4-BE49-F238E27FC236}">
                <a16:creationId xmlns:a16="http://schemas.microsoft.com/office/drawing/2014/main" id="{1ED0C670-4A6A-44AA-96FE-0C5DD09BC2F7}"/>
              </a:ext>
            </a:extLst>
          </p:cNvPr>
          <p:cNvSpPr>
            <a:spLocks noGrp="1"/>
          </p:cNvSpPr>
          <p:nvPr>
            <p:ph idx="1"/>
          </p:nvPr>
        </p:nvSpPr>
        <p:spPr/>
        <p:txBody>
          <a:bodyPr/>
          <a:lstStyle/>
          <a:p>
            <a:r>
              <a:rPr lang="en-US" dirty="0"/>
              <a:t>“Moderation of our judgements, wills, and affections concerning worldly goods” (LC text)</a:t>
            </a:r>
          </a:p>
          <a:p>
            <a:r>
              <a:rPr lang="en-US" dirty="0"/>
              <a:t>“Now godliness with </a:t>
            </a:r>
            <a:r>
              <a:rPr lang="en-US" b="1" dirty="0"/>
              <a:t>contentment</a:t>
            </a:r>
            <a:r>
              <a:rPr lang="en-US" dirty="0"/>
              <a:t> is great gain. For </a:t>
            </a:r>
            <a:r>
              <a:rPr lang="en-US" i="1" dirty="0"/>
              <a:t>we brought nothing into this world, and it is certain we can carry nothing out</a:t>
            </a:r>
            <a:r>
              <a:rPr lang="en-US" dirty="0"/>
              <a:t>. And having food and clothing, </a:t>
            </a:r>
            <a:r>
              <a:rPr lang="en-US" b="1" dirty="0"/>
              <a:t>with these we shall be content</a:t>
            </a:r>
            <a:r>
              <a:rPr lang="en-US" dirty="0"/>
              <a:t>.” (1Tim. 6:6-8)</a:t>
            </a:r>
          </a:p>
          <a:p>
            <a:r>
              <a:rPr lang="en-US" dirty="0"/>
              <a:t>We should always place God in the first place </a:t>
            </a:r>
            <a:r>
              <a:rPr lang="en-US" i="1" dirty="0"/>
              <a:t>before ourselves</a:t>
            </a:r>
          </a:p>
          <a:p>
            <a:r>
              <a:rPr lang="en-US" dirty="0"/>
              <a:t>This is a sign of true trust and faith in God</a:t>
            </a:r>
          </a:p>
        </p:txBody>
      </p:sp>
    </p:spTree>
    <p:extLst>
      <p:ext uri="{BB962C8B-B14F-4D97-AF65-F5344CB8AC3E}">
        <p14:creationId xmlns:p14="http://schemas.microsoft.com/office/powerpoint/2010/main" val="164738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“Provide things honest in the sight of all men” (Romans 12:17)</a:t>
            </a:r>
          </a:p>
          <a:p>
            <a:r>
              <a:rPr lang="en-US" sz="3000" dirty="0"/>
              <a:t>“Be thou diligent to know the state of thy flocks, and look well to thy herds” (Proverbs 27:23)</a:t>
            </a:r>
          </a:p>
          <a:p>
            <a:r>
              <a:rPr lang="en-US" sz="3000" dirty="0"/>
              <a:t>“If thy brother be waxen poor, and fallen in decay with thee; then though shalt relieve him” (Leviticus 25:35)</a:t>
            </a:r>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3B6E-4A4B-46A0-A3DB-59A54890E510}"/>
              </a:ext>
            </a:extLst>
          </p:cNvPr>
          <p:cNvSpPr>
            <a:spLocks noGrp="1"/>
          </p:cNvSpPr>
          <p:nvPr>
            <p:ph type="title"/>
          </p:nvPr>
        </p:nvSpPr>
        <p:spPr>
          <a:xfrm>
            <a:off x="838200" y="365126"/>
            <a:ext cx="10515600" cy="971306"/>
          </a:xfrm>
        </p:spPr>
        <p:txBody>
          <a:bodyPr/>
          <a:lstStyle/>
          <a:p>
            <a:pPr algn="ctr"/>
            <a:r>
              <a:rPr lang="en-US" dirty="0"/>
              <a:t>Unnecessary lawsuits</a:t>
            </a:r>
          </a:p>
        </p:txBody>
      </p:sp>
      <p:sp>
        <p:nvSpPr>
          <p:cNvPr id="3" name="Content Placeholder 2">
            <a:extLst>
              <a:ext uri="{FF2B5EF4-FFF2-40B4-BE49-F238E27FC236}">
                <a16:creationId xmlns:a16="http://schemas.microsoft.com/office/drawing/2014/main" id="{8EDC8F1D-02D4-4A94-884D-8376490A421D}"/>
              </a:ext>
            </a:extLst>
          </p:cNvPr>
          <p:cNvSpPr>
            <a:spLocks noGrp="1"/>
          </p:cNvSpPr>
          <p:nvPr>
            <p:ph idx="1"/>
          </p:nvPr>
        </p:nvSpPr>
        <p:spPr>
          <a:xfrm>
            <a:off x="838200" y="1448972"/>
            <a:ext cx="10515600" cy="4727991"/>
          </a:xfrm>
        </p:spPr>
        <p:txBody>
          <a:bodyPr/>
          <a:lstStyle/>
          <a:p>
            <a:r>
              <a:rPr lang="en-US" b="1" dirty="0"/>
              <a:t>Read 1Corinthians 6:1-10</a:t>
            </a:r>
          </a:p>
          <a:p>
            <a:r>
              <a:rPr lang="en-US" dirty="0"/>
              <a:t>Let’s focus on verses 7-8!</a:t>
            </a:r>
          </a:p>
          <a:p>
            <a:r>
              <a:rPr lang="en-US" dirty="0"/>
              <a:t>People in the Corinthian church were taking each other to court before unbelievers</a:t>
            </a:r>
          </a:p>
          <a:p>
            <a:pPr lvl="1"/>
            <a:r>
              <a:rPr lang="en-US" dirty="0"/>
              <a:t>This was bad enough because this caused others to think God’s Word was insufficient to deal justice</a:t>
            </a:r>
          </a:p>
          <a:p>
            <a:r>
              <a:rPr lang="en-US" dirty="0"/>
              <a:t>In support, </a:t>
            </a:r>
            <a:r>
              <a:rPr lang="en-US" b="1" dirty="0"/>
              <a:t>read Matthew 5:38-42</a:t>
            </a:r>
          </a:p>
          <a:p>
            <a:pPr lvl="1"/>
            <a:r>
              <a:rPr lang="en-US" dirty="0"/>
              <a:t>If the other man is wicked enough to take you to court, rather suffer loss instead of tarnishing God’s image (fighting within the church)</a:t>
            </a:r>
          </a:p>
          <a:p>
            <a:pPr lvl="1"/>
            <a:r>
              <a:rPr lang="en-US" dirty="0"/>
              <a:t>Jesus lost His life on the cross even though it was our sin, not His</a:t>
            </a:r>
          </a:p>
          <a:p>
            <a:pPr lvl="1"/>
            <a:r>
              <a:rPr lang="en-US" dirty="0"/>
              <a:t>We shall become more like Christ this way through suffering</a:t>
            </a:r>
          </a:p>
        </p:txBody>
      </p:sp>
    </p:spTree>
    <p:extLst>
      <p:ext uri="{BB962C8B-B14F-4D97-AF65-F5344CB8AC3E}">
        <p14:creationId xmlns:p14="http://schemas.microsoft.com/office/powerpoint/2010/main" val="4555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#75</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b="1" dirty="0">
                <a:ea typeface="+mn-lt"/>
                <a:cs typeface="+mn-lt"/>
              </a:rPr>
              <a:t>Q. Which is forbidden in the eighth commandment? </a:t>
            </a:r>
          </a:p>
          <a:p>
            <a:r>
              <a:rPr lang="en-US" b="1" dirty="0">
                <a:ea typeface="+mn-lt"/>
                <a:cs typeface="+mn-lt"/>
              </a:rPr>
              <a:t>A. The eight commandment </a:t>
            </a:r>
            <a:r>
              <a:rPr lang="en-US" b="1" dirty="0" err="1">
                <a:ea typeface="+mn-lt"/>
                <a:cs typeface="+mn-lt"/>
              </a:rPr>
              <a:t>forbiddeth</a:t>
            </a:r>
            <a:r>
              <a:rPr lang="en-US" b="1" dirty="0">
                <a:ea typeface="+mn-lt"/>
                <a:cs typeface="+mn-lt"/>
              </a:rPr>
              <a:t> whatever doth or may unjustly hinder our own or our </a:t>
            </a:r>
            <a:r>
              <a:rPr lang="en-US" b="1" dirty="0" err="1">
                <a:ea typeface="+mn-lt"/>
                <a:cs typeface="+mn-lt"/>
              </a:rPr>
              <a:t>neighbour’s</a:t>
            </a:r>
            <a:r>
              <a:rPr lang="en-US" b="1" dirty="0">
                <a:ea typeface="+mn-lt"/>
                <a:cs typeface="+mn-lt"/>
              </a:rPr>
              <a:t> wealth or outward </a:t>
            </a:r>
            <a:r>
              <a:rPr lang="en-US" b="1" dirty="0" err="1">
                <a:ea typeface="+mn-lt"/>
                <a:cs typeface="+mn-lt"/>
              </a:rPr>
              <a:t>estte</a:t>
            </a:r>
            <a:r>
              <a:rPr lang="en-US" b="1" dirty="0">
                <a:ea typeface="+mn-lt"/>
                <a:cs typeface="+mn-lt"/>
              </a:rPr>
              <a:t>.</a:t>
            </a:r>
          </a:p>
        </p:txBody>
      </p:sp>
    </p:spTree>
    <p:extLst>
      <p:ext uri="{BB962C8B-B14F-4D97-AF65-F5344CB8AC3E}">
        <p14:creationId xmlns:p14="http://schemas.microsoft.com/office/powerpoint/2010/main" val="54469575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90A6-4E04-4DFF-9BC0-0D6DA715866C}"/>
              </a:ext>
            </a:extLst>
          </p:cNvPr>
          <p:cNvSpPr>
            <a:spLocks noGrp="1"/>
          </p:cNvSpPr>
          <p:nvPr>
            <p:ph type="title"/>
          </p:nvPr>
        </p:nvSpPr>
        <p:spPr/>
        <p:txBody>
          <a:bodyPr/>
          <a:lstStyle/>
          <a:p>
            <a:pPr algn="ctr"/>
            <a:r>
              <a:rPr lang="en-US" b="1" dirty="0"/>
              <a:t>Larger Catechism #142</a:t>
            </a:r>
          </a:p>
        </p:txBody>
      </p:sp>
      <p:sp>
        <p:nvSpPr>
          <p:cNvPr id="3" name="Content Placeholder 2">
            <a:extLst>
              <a:ext uri="{FF2B5EF4-FFF2-40B4-BE49-F238E27FC236}">
                <a16:creationId xmlns:a16="http://schemas.microsoft.com/office/drawing/2014/main" id="{671EC0A4-7C6F-4092-BFCA-8103CFC3F3B3}"/>
              </a:ext>
            </a:extLst>
          </p:cNvPr>
          <p:cNvSpPr>
            <a:spLocks noGrp="1"/>
          </p:cNvSpPr>
          <p:nvPr>
            <p:ph sz="half" idx="1"/>
          </p:nvPr>
        </p:nvSpPr>
        <p:spPr/>
        <p:txBody>
          <a:bodyPr>
            <a:normAutofit fontScale="92500" lnSpcReduction="10000"/>
          </a:bodyPr>
          <a:lstStyle/>
          <a:p>
            <a:r>
              <a:rPr lang="en-US" sz="2400" dirty="0"/>
              <a:t>Theft and robbery</a:t>
            </a:r>
          </a:p>
          <a:p>
            <a:r>
              <a:rPr lang="en-US" sz="2400" dirty="0"/>
              <a:t>Man-stealing</a:t>
            </a:r>
          </a:p>
          <a:p>
            <a:r>
              <a:rPr lang="en-US" sz="2400" dirty="0"/>
              <a:t>Receiving stolen goods</a:t>
            </a:r>
          </a:p>
          <a:p>
            <a:r>
              <a:rPr lang="en-US" sz="2400" dirty="0"/>
              <a:t>Fraudulent dealings</a:t>
            </a:r>
          </a:p>
          <a:p>
            <a:r>
              <a:rPr lang="en-US" sz="2400" dirty="0"/>
              <a:t>False weights and measures</a:t>
            </a:r>
          </a:p>
          <a:p>
            <a:r>
              <a:rPr lang="en-US" sz="2400" dirty="0"/>
              <a:t>Removing landmarks</a:t>
            </a:r>
          </a:p>
          <a:p>
            <a:r>
              <a:rPr lang="en-US" sz="2400" dirty="0"/>
              <a:t>Unfaithful contracts</a:t>
            </a:r>
          </a:p>
          <a:p>
            <a:r>
              <a:rPr lang="en-US" sz="2400" dirty="0"/>
              <a:t>Oppression</a:t>
            </a:r>
          </a:p>
          <a:p>
            <a:r>
              <a:rPr lang="en-US" sz="2400" dirty="0"/>
              <a:t>Distortion</a:t>
            </a:r>
          </a:p>
          <a:p>
            <a:r>
              <a:rPr lang="en-US" sz="2400" dirty="0"/>
              <a:t>Usury, bribery</a:t>
            </a:r>
          </a:p>
        </p:txBody>
      </p:sp>
      <p:sp>
        <p:nvSpPr>
          <p:cNvPr id="4" name="Content Placeholder 3">
            <a:extLst>
              <a:ext uri="{FF2B5EF4-FFF2-40B4-BE49-F238E27FC236}">
                <a16:creationId xmlns:a16="http://schemas.microsoft.com/office/drawing/2014/main" id="{8520C5AB-776F-4E57-8B98-362F5BA22FAE}"/>
              </a:ext>
            </a:extLst>
          </p:cNvPr>
          <p:cNvSpPr>
            <a:spLocks noGrp="1"/>
          </p:cNvSpPr>
          <p:nvPr>
            <p:ph sz="half" idx="2"/>
          </p:nvPr>
        </p:nvSpPr>
        <p:spPr/>
        <p:txBody>
          <a:bodyPr>
            <a:normAutofit fontScale="92500" lnSpcReduction="10000"/>
          </a:bodyPr>
          <a:lstStyle/>
          <a:p>
            <a:r>
              <a:rPr lang="en-US" sz="2400" dirty="0"/>
              <a:t>Vexatious lawsuits</a:t>
            </a:r>
          </a:p>
          <a:p>
            <a:r>
              <a:rPr lang="en-US" sz="2400" dirty="0"/>
              <a:t>Depopulations</a:t>
            </a:r>
          </a:p>
          <a:p>
            <a:r>
              <a:rPr lang="en-US" sz="2400" dirty="0"/>
              <a:t>Overpricing goods</a:t>
            </a:r>
          </a:p>
          <a:p>
            <a:r>
              <a:rPr lang="en-US" sz="2400" dirty="0"/>
              <a:t>Unlawful callings</a:t>
            </a:r>
          </a:p>
          <a:p>
            <a:r>
              <a:rPr lang="en-US" sz="2400" dirty="0"/>
              <a:t>Any form of taking or withholding what is our </a:t>
            </a:r>
            <a:r>
              <a:rPr lang="en-US" sz="2400" dirty="0" err="1"/>
              <a:t>neighbour’s</a:t>
            </a:r>
            <a:endParaRPr lang="en-US" sz="2400" dirty="0"/>
          </a:p>
          <a:p>
            <a:r>
              <a:rPr lang="en-US" sz="2400" dirty="0"/>
              <a:t>Covetousness</a:t>
            </a:r>
          </a:p>
          <a:p>
            <a:r>
              <a:rPr lang="en-US" sz="2400" dirty="0"/>
              <a:t>Inordinate lust after worldly goods</a:t>
            </a:r>
          </a:p>
          <a:p>
            <a:r>
              <a:rPr lang="en-US" sz="2400" dirty="0"/>
              <a:t>Distrustful cares</a:t>
            </a:r>
          </a:p>
          <a:p>
            <a:r>
              <a:rPr lang="en-US" sz="2400" dirty="0"/>
              <a:t>Envying the prosperity of others</a:t>
            </a:r>
          </a:p>
          <a:p>
            <a:r>
              <a:rPr lang="en-US" sz="2400" dirty="0"/>
              <a:t>Idleness and gaming</a:t>
            </a:r>
          </a:p>
        </p:txBody>
      </p:sp>
    </p:spTree>
    <p:extLst>
      <p:ext uri="{BB962C8B-B14F-4D97-AF65-F5344CB8AC3E}">
        <p14:creationId xmlns:p14="http://schemas.microsoft.com/office/powerpoint/2010/main" val="207920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487A-1F36-412A-AEAD-CEC809959850}"/>
              </a:ext>
            </a:extLst>
          </p:cNvPr>
          <p:cNvSpPr>
            <a:spLocks noGrp="1"/>
          </p:cNvSpPr>
          <p:nvPr>
            <p:ph type="title"/>
          </p:nvPr>
        </p:nvSpPr>
        <p:spPr>
          <a:xfrm>
            <a:off x="838200" y="365126"/>
            <a:ext cx="10515600" cy="1055712"/>
          </a:xfrm>
        </p:spPr>
        <p:txBody>
          <a:bodyPr/>
          <a:lstStyle/>
          <a:p>
            <a:pPr algn="ctr"/>
            <a:r>
              <a:rPr lang="en-US" dirty="0"/>
              <a:t>Unlawful calling</a:t>
            </a:r>
          </a:p>
        </p:txBody>
      </p:sp>
      <p:sp>
        <p:nvSpPr>
          <p:cNvPr id="3" name="Content Placeholder 2">
            <a:extLst>
              <a:ext uri="{FF2B5EF4-FFF2-40B4-BE49-F238E27FC236}">
                <a16:creationId xmlns:a16="http://schemas.microsoft.com/office/drawing/2014/main" id="{0177248E-92B3-4DF8-9637-93FFED26BFE2}"/>
              </a:ext>
            </a:extLst>
          </p:cNvPr>
          <p:cNvSpPr>
            <a:spLocks noGrp="1"/>
          </p:cNvSpPr>
          <p:nvPr>
            <p:ph idx="1"/>
          </p:nvPr>
        </p:nvSpPr>
        <p:spPr>
          <a:xfrm>
            <a:off x="838200" y="1547446"/>
            <a:ext cx="10515600" cy="4629517"/>
          </a:xfrm>
        </p:spPr>
        <p:txBody>
          <a:bodyPr/>
          <a:lstStyle/>
          <a:p>
            <a:r>
              <a:rPr lang="en-US" b="1" dirty="0"/>
              <a:t>Read Acts 19:19, 24, 25</a:t>
            </a:r>
          </a:p>
          <a:p>
            <a:r>
              <a:rPr lang="en-US" dirty="0"/>
              <a:t>The people in these verses practiced </a:t>
            </a:r>
            <a:r>
              <a:rPr lang="en-US" b="1" dirty="0"/>
              <a:t>magic</a:t>
            </a:r>
            <a:r>
              <a:rPr lang="en-US" dirty="0"/>
              <a:t> and </a:t>
            </a:r>
            <a:r>
              <a:rPr lang="en-US" b="1" dirty="0"/>
              <a:t>idolatry</a:t>
            </a:r>
            <a:r>
              <a:rPr lang="en-US" dirty="0"/>
              <a:t>, both are sins forbidden by the Bible</a:t>
            </a:r>
          </a:p>
          <a:p>
            <a:r>
              <a:rPr lang="en-US" dirty="0"/>
              <a:t>Also the selling of </a:t>
            </a:r>
            <a:r>
              <a:rPr lang="en-US" b="1" dirty="0"/>
              <a:t>indulgences</a:t>
            </a:r>
            <a:r>
              <a:rPr lang="en-US" dirty="0"/>
              <a:t> before and during the Reformation</a:t>
            </a:r>
          </a:p>
          <a:p>
            <a:r>
              <a:rPr lang="en-US" dirty="0"/>
              <a:t>The practitioners amassed </a:t>
            </a:r>
            <a:r>
              <a:rPr lang="en-US" i="1" dirty="0"/>
              <a:t>fifty thousand pieces of silver</a:t>
            </a:r>
            <a:r>
              <a:rPr lang="en-US" dirty="0"/>
              <a:t> and made a profit from making idols</a:t>
            </a:r>
          </a:p>
          <a:p>
            <a:pPr lvl="1"/>
            <a:r>
              <a:rPr lang="en-US" dirty="0"/>
              <a:t>Today 1 oz. of silver is around $25, meaning $1.25M</a:t>
            </a:r>
          </a:p>
          <a:p>
            <a:r>
              <a:rPr lang="en-US" dirty="0"/>
              <a:t>Sin can only destroy a man’s life, and having them pay for it is theft </a:t>
            </a:r>
          </a:p>
        </p:txBody>
      </p:sp>
    </p:spTree>
    <p:extLst>
      <p:ext uri="{BB962C8B-B14F-4D97-AF65-F5344CB8AC3E}">
        <p14:creationId xmlns:p14="http://schemas.microsoft.com/office/powerpoint/2010/main" val="286915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D7DC-83DF-4F70-B5FC-2875102A630B}"/>
              </a:ext>
            </a:extLst>
          </p:cNvPr>
          <p:cNvSpPr>
            <a:spLocks noGrp="1"/>
          </p:cNvSpPr>
          <p:nvPr>
            <p:ph type="title"/>
          </p:nvPr>
        </p:nvSpPr>
        <p:spPr>
          <a:xfrm>
            <a:off x="838200" y="365125"/>
            <a:ext cx="10515600" cy="929103"/>
          </a:xfrm>
        </p:spPr>
        <p:txBody>
          <a:bodyPr/>
          <a:lstStyle/>
          <a:p>
            <a:pPr algn="ctr"/>
            <a:r>
              <a:rPr lang="en-US" dirty="0"/>
              <a:t>Idleness, sloth</a:t>
            </a:r>
          </a:p>
        </p:txBody>
      </p:sp>
      <p:sp>
        <p:nvSpPr>
          <p:cNvPr id="3" name="Content Placeholder 2">
            <a:extLst>
              <a:ext uri="{FF2B5EF4-FFF2-40B4-BE49-F238E27FC236}">
                <a16:creationId xmlns:a16="http://schemas.microsoft.com/office/drawing/2014/main" id="{30A7BA13-3275-4519-A4F9-25995E7095E3}"/>
              </a:ext>
            </a:extLst>
          </p:cNvPr>
          <p:cNvSpPr>
            <a:spLocks noGrp="1"/>
          </p:cNvSpPr>
          <p:nvPr>
            <p:ph idx="1"/>
          </p:nvPr>
        </p:nvSpPr>
        <p:spPr>
          <a:xfrm>
            <a:off x="838200" y="1519311"/>
            <a:ext cx="10515600" cy="4657652"/>
          </a:xfrm>
        </p:spPr>
        <p:txBody>
          <a:bodyPr/>
          <a:lstStyle/>
          <a:p>
            <a:r>
              <a:rPr lang="en-US" dirty="0"/>
              <a:t>Sloth is becoming more and more of a problem</a:t>
            </a:r>
          </a:p>
          <a:p>
            <a:r>
              <a:rPr lang="en-US" dirty="0"/>
              <a:t>Taking too many short breaks on the job</a:t>
            </a:r>
          </a:p>
          <a:p>
            <a:pPr lvl="1"/>
            <a:r>
              <a:rPr lang="en-US" dirty="0"/>
              <a:t>According to estimates if you add up all the unnecessary breaks people take while on the job, it adds up to something like one day in a month</a:t>
            </a:r>
          </a:p>
          <a:p>
            <a:pPr algn="just"/>
            <a:r>
              <a:rPr lang="en-US" dirty="0"/>
              <a:t>Your boss pays you money while you do nothing nor do you produce anything</a:t>
            </a:r>
          </a:p>
        </p:txBody>
      </p:sp>
      <p:pic>
        <p:nvPicPr>
          <p:cNvPr id="5" name="Picture 4">
            <a:extLst>
              <a:ext uri="{FF2B5EF4-FFF2-40B4-BE49-F238E27FC236}">
                <a16:creationId xmlns:a16="http://schemas.microsoft.com/office/drawing/2014/main" id="{6C855DCF-7465-4A88-A72B-38E08412A0B0}"/>
              </a:ext>
            </a:extLst>
          </p:cNvPr>
          <p:cNvPicPr>
            <a:picLocks noChangeAspect="1"/>
          </p:cNvPicPr>
          <p:nvPr/>
        </p:nvPicPr>
        <p:blipFill rotWithShape="1">
          <a:blip r:embed="rId2"/>
          <a:srcRect l="37500" t="28913" r="38269" b="24295"/>
          <a:stretch/>
        </p:blipFill>
        <p:spPr>
          <a:xfrm rot="16200000">
            <a:off x="4560895" y="3732634"/>
            <a:ext cx="2695075" cy="2926081"/>
          </a:xfrm>
          <a:prstGeom prst="rect">
            <a:avLst/>
          </a:prstGeom>
        </p:spPr>
      </p:pic>
    </p:spTree>
    <p:extLst>
      <p:ext uri="{BB962C8B-B14F-4D97-AF65-F5344CB8AC3E}">
        <p14:creationId xmlns:p14="http://schemas.microsoft.com/office/powerpoint/2010/main" val="4164306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EF80-7DE0-4D75-9E9E-626A48511F7C}"/>
              </a:ext>
            </a:extLst>
          </p:cNvPr>
          <p:cNvSpPr>
            <a:spLocks noGrp="1"/>
          </p:cNvSpPr>
          <p:nvPr>
            <p:ph type="title"/>
          </p:nvPr>
        </p:nvSpPr>
        <p:spPr>
          <a:xfrm>
            <a:off x="838200" y="365125"/>
            <a:ext cx="10515600" cy="802493"/>
          </a:xfrm>
        </p:spPr>
        <p:txBody>
          <a:bodyPr/>
          <a:lstStyle/>
          <a:p>
            <a:pPr algn="ctr"/>
            <a:r>
              <a:rPr lang="en-US" dirty="0"/>
              <a:t>Waste</a:t>
            </a:r>
          </a:p>
        </p:txBody>
      </p:sp>
      <p:sp>
        <p:nvSpPr>
          <p:cNvPr id="3" name="Content Placeholder 2">
            <a:extLst>
              <a:ext uri="{FF2B5EF4-FFF2-40B4-BE49-F238E27FC236}">
                <a16:creationId xmlns:a16="http://schemas.microsoft.com/office/drawing/2014/main" id="{C48000D6-FC0B-4EC0-AF3F-191E73DD18F1}"/>
              </a:ext>
            </a:extLst>
          </p:cNvPr>
          <p:cNvSpPr>
            <a:spLocks noGrp="1"/>
          </p:cNvSpPr>
          <p:nvPr>
            <p:ph idx="1"/>
          </p:nvPr>
        </p:nvSpPr>
        <p:spPr>
          <a:xfrm>
            <a:off x="838200" y="1253331"/>
            <a:ext cx="10515600" cy="4351338"/>
          </a:xfrm>
        </p:spPr>
        <p:txBody>
          <a:bodyPr/>
          <a:lstStyle/>
          <a:p>
            <a:r>
              <a:rPr lang="en-US" dirty="0"/>
              <a:t>“He who is slothful in his work is a brother to him who is a great </a:t>
            </a:r>
            <a:r>
              <a:rPr lang="en-US" b="1" dirty="0"/>
              <a:t>destroyer</a:t>
            </a:r>
            <a:r>
              <a:rPr lang="en-US" dirty="0"/>
              <a:t>” (Proverbs 18:9)</a:t>
            </a:r>
          </a:p>
          <a:p>
            <a:r>
              <a:rPr lang="en-US" dirty="0"/>
              <a:t>Waste means that you do not use property, objects properly</a:t>
            </a:r>
          </a:p>
          <a:p>
            <a:pPr lvl="1"/>
            <a:r>
              <a:rPr lang="en-US" dirty="0"/>
              <a:t>i.e. people do not take car of rental cars as though they were their own by jamming the breaks more than they ought to </a:t>
            </a:r>
          </a:p>
          <a:p>
            <a:r>
              <a:rPr lang="en-US" dirty="0"/>
              <a:t>There are costs in restoring broken, wasted good, i.e. repairing rental cars</a:t>
            </a:r>
          </a:p>
        </p:txBody>
      </p:sp>
      <p:pic>
        <p:nvPicPr>
          <p:cNvPr id="5" name="Picture 4">
            <a:extLst>
              <a:ext uri="{FF2B5EF4-FFF2-40B4-BE49-F238E27FC236}">
                <a16:creationId xmlns:a16="http://schemas.microsoft.com/office/drawing/2014/main" id="{F1DA5936-44EB-44CA-BD82-9BC077B68D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4720" y="3996103"/>
            <a:ext cx="4706814" cy="2647583"/>
          </a:xfrm>
          <a:prstGeom prst="rect">
            <a:avLst/>
          </a:prstGeom>
        </p:spPr>
      </p:pic>
    </p:spTree>
    <p:extLst>
      <p:ext uri="{BB962C8B-B14F-4D97-AF65-F5344CB8AC3E}">
        <p14:creationId xmlns:p14="http://schemas.microsoft.com/office/powerpoint/2010/main" val="137417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8775-4B9B-4AC9-8355-4B00DB767B74}"/>
              </a:ext>
            </a:extLst>
          </p:cNvPr>
          <p:cNvSpPr>
            <a:spLocks noGrp="1"/>
          </p:cNvSpPr>
          <p:nvPr>
            <p:ph type="title"/>
          </p:nvPr>
        </p:nvSpPr>
        <p:spPr>
          <a:xfrm>
            <a:off x="838200" y="365125"/>
            <a:ext cx="10515600" cy="985373"/>
          </a:xfrm>
        </p:spPr>
        <p:txBody>
          <a:bodyPr/>
          <a:lstStyle/>
          <a:p>
            <a:pPr algn="ctr"/>
            <a:r>
              <a:rPr lang="en-US" dirty="0"/>
              <a:t>The antidote to theft</a:t>
            </a:r>
          </a:p>
        </p:txBody>
      </p:sp>
      <p:sp>
        <p:nvSpPr>
          <p:cNvPr id="3" name="Content Placeholder 2">
            <a:extLst>
              <a:ext uri="{FF2B5EF4-FFF2-40B4-BE49-F238E27FC236}">
                <a16:creationId xmlns:a16="http://schemas.microsoft.com/office/drawing/2014/main" id="{F8A07FBC-BCC6-4277-9A35-58396AADC15D}"/>
              </a:ext>
            </a:extLst>
          </p:cNvPr>
          <p:cNvSpPr>
            <a:spLocks noGrp="1"/>
          </p:cNvSpPr>
          <p:nvPr>
            <p:ph idx="1"/>
          </p:nvPr>
        </p:nvSpPr>
        <p:spPr>
          <a:xfrm>
            <a:off x="838200" y="1491175"/>
            <a:ext cx="10515600" cy="4685788"/>
          </a:xfrm>
        </p:spPr>
        <p:txBody>
          <a:bodyPr/>
          <a:lstStyle/>
          <a:p>
            <a:r>
              <a:rPr lang="en-US" dirty="0"/>
              <a:t>Bondservants, be obedient to those who are your masters according to the flesh, with fear and trembling, in sincerity of heart, as to Christ; not with eyeservice, as men-pleasers, </a:t>
            </a:r>
            <a:r>
              <a:rPr lang="en-US" b="1" dirty="0"/>
              <a:t>but as bondservants of Christ, doing the will of God from the heart</a:t>
            </a:r>
            <a:r>
              <a:rPr lang="en-US" dirty="0"/>
              <a:t>,</a:t>
            </a:r>
            <a:r>
              <a:rPr lang="en-US" baseline="30000" dirty="0"/>
              <a:t> </a:t>
            </a:r>
            <a:r>
              <a:rPr lang="en-US" dirty="0"/>
              <a:t>with goodwill doing service, as to the Lord, and not to men,</a:t>
            </a:r>
            <a:r>
              <a:rPr lang="en-US" baseline="30000" dirty="0"/>
              <a:t> </a:t>
            </a:r>
            <a:r>
              <a:rPr lang="en-US" dirty="0"/>
              <a:t>knowing that whatever good anyone does, he will receive the same from the Lord, whether he is a slave or free.</a:t>
            </a:r>
            <a:r>
              <a:rPr lang="en-US" baseline="30000" dirty="0"/>
              <a:t> </a:t>
            </a:r>
            <a:r>
              <a:rPr lang="en-US" dirty="0"/>
              <a:t>And you, masters, do the same things to them, giving up threatening, knowing that </a:t>
            </a:r>
            <a:r>
              <a:rPr lang="en-US" b="1" dirty="0"/>
              <a:t>your own Master also is in heaven, and there is no partiality with Him</a:t>
            </a:r>
            <a:r>
              <a:rPr lang="en-US" dirty="0"/>
              <a:t>. (Ephesians 6:5-9)</a:t>
            </a:r>
          </a:p>
          <a:p>
            <a:endParaRPr lang="en-US" dirty="0"/>
          </a:p>
        </p:txBody>
      </p:sp>
    </p:spTree>
    <p:extLst>
      <p:ext uri="{BB962C8B-B14F-4D97-AF65-F5344CB8AC3E}">
        <p14:creationId xmlns:p14="http://schemas.microsoft.com/office/powerpoint/2010/main" val="3132964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8775-4B9B-4AC9-8355-4B00DB767B74}"/>
              </a:ext>
            </a:extLst>
          </p:cNvPr>
          <p:cNvSpPr>
            <a:spLocks noGrp="1"/>
          </p:cNvSpPr>
          <p:nvPr>
            <p:ph type="title"/>
          </p:nvPr>
        </p:nvSpPr>
        <p:spPr>
          <a:xfrm>
            <a:off x="838200" y="365125"/>
            <a:ext cx="10515600" cy="985373"/>
          </a:xfrm>
        </p:spPr>
        <p:txBody>
          <a:bodyPr/>
          <a:lstStyle/>
          <a:p>
            <a:pPr algn="ctr"/>
            <a:r>
              <a:rPr lang="en-US" dirty="0"/>
              <a:t>The antidote to theft</a:t>
            </a:r>
          </a:p>
        </p:txBody>
      </p:sp>
      <p:sp>
        <p:nvSpPr>
          <p:cNvPr id="3" name="Content Placeholder 2">
            <a:extLst>
              <a:ext uri="{FF2B5EF4-FFF2-40B4-BE49-F238E27FC236}">
                <a16:creationId xmlns:a16="http://schemas.microsoft.com/office/drawing/2014/main" id="{F8A07FBC-BCC6-4277-9A35-58396AADC15D}"/>
              </a:ext>
            </a:extLst>
          </p:cNvPr>
          <p:cNvSpPr>
            <a:spLocks noGrp="1"/>
          </p:cNvSpPr>
          <p:nvPr>
            <p:ph idx="1"/>
          </p:nvPr>
        </p:nvSpPr>
        <p:spPr>
          <a:xfrm>
            <a:off x="838200" y="1491175"/>
            <a:ext cx="10515600" cy="4685788"/>
          </a:xfrm>
        </p:spPr>
        <p:txBody>
          <a:bodyPr/>
          <a:lstStyle/>
          <a:p>
            <a:r>
              <a:rPr lang="en-US" dirty="0"/>
              <a:t>As workers we should seek not to please men, but rather God, who is the ultimate Lord of all things.</a:t>
            </a:r>
          </a:p>
          <a:p>
            <a:r>
              <a:rPr lang="en-US" dirty="0"/>
              <a:t>We must ultimately give account to Him.</a:t>
            </a:r>
          </a:p>
          <a:p>
            <a:r>
              <a:rPr lang="en-US" dirty="0"/>
              <a:t>But employers must also realize that they cannot oppress, distort or disenfranchise employees, because they also have a master</a:t>
            </a:r>
          </a:p>
          <a:p>
            <a:r>
              <a:rPr lang="en-US" dirty="0"/>
              <a:t>As masters their responsibility is even greater</a:t>
            </a:r>
          </a:p>
        </p:txBody>
      </p:sp>
    </p:spTree>
    <p:extLst>
      <p:ext uri="{BB962C8B-B14F-4D97-AF65-F5344CB8AC3E}">
        <p14:creationId xmlns:p14="http://schemas.microsoft.com/office/powerpoint/2010/main" val="76240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“Look not every man to his own things, but every man also on the things of others” (Philippians 2:4)</a:t>
            </a:r>
          </a:p>
          <a:p>
            <a:r>
              <a:rPr lang="en-US" sz="3000" dirty="0"/>
              <a:t>“If any provide not for his own, and specially for those of his own house, he hath denied the faith, and is worse than an infidel” (1Tim. 5:8)</a:t>
            </a:r>
          </a:p>
          <a:p>
            <a:r>
              <a:rPr lang="en-US" sz="3000" dirty="0"/>
              <a:t>“Let him that stole steal no more: but rather let him </a:t>
            </a:r>
            <a:r>
              <a:rPr lang="en-US" sz="3000" dirty="0" err="1"/>
              <a:t>labour</a:t>
            </a:r>
            <a:r>
              <a:rPr lang="en-US" sz="3000" dirty="0"/>
              <a:t>, working with his hands the thing which is good, that he may have to give to him that </a:t>
            </a:r>
            <a:r>
              <a:rPr lang="en-US" sz="3000" dirty="0" err="1"/>
              <a:t>needeth</a:t>
            </a:r>
            <a:r>
              <a:rPr lang="en-US" sz="3000" dirty="0"/>
              <a:t>” (Ephesians 4:28)</a:t>
            </a:r>
          </a:p>
          <a:p>
            <a:endParaRPr lang="en-US" sz="3000" dirty="0"/>
          </a:p>
        </p:txBody>
      </p:sp>
    </p:spTree>
    <p:extLst>
      <p:ext uri="{BB962C8B-B14F-4D97-AF65-F5344CB8AC3E}">
        <p14:creationId xmlns:p14="http://schemas.microsoft.com/office/powerpoint/2010/main" val="95001872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A4D1-DA07-42E7-8C02-80B6FEFD8545}"/>
              </a:ext>
            </a:extLst>
          </p:cNvPr>
          <p:cNvSpPr>
            <a:spLocks noGrp="1"/>
          </p:cNvSpPr>
          <p:nvPr>
            <p:ph type="title"/>
          </p:nvPr>
        </p:nvSpPr>
        <p:spPr>
          <a:xfrm>
            <a:off x="838200" y="365125"/>
            <a:ext cx="10515600" cy="830629"/>
          </a:xfrm>
        </p:spPr>
        <p:txBody>
          <a:bodyPr/>
          <a:lstStyle/>
          <a:p>
            <a:pPr algn="ctr"/>
            <a:r>
              <a:rPr lang="en-US" b="1" dirty="0"/>
              <a:t>In general</a:t>
            </a:r>
          </a:p>
        </p:txBody>
      </p:sp>
      <p:sp>
        <p:nvSpPr>
          <p:cNvPr id="3" name="Content Placeholder 2">
            <a:extLst>
              <a:ext uri="{FF2B5EF4-FFF2-40B4-BE49-F238E27FC236}">
                <a16:creationId xmlns:a16="http://schemas.microsoft.com/office/drawing/2014/main" id="{81045369-5490-4145-B18E-B273BFF653CC}"/>
              </a:ext>
            </a:extLst>
          </p:cNvPr>
          <p:cNvSpPr>
            <a:spLocks noGrp="1"/>
          </p:cNvSpPr>
          <p:nvPr>
            <p:ph idx="1"/>
          </p:nvPr>
        </p:nvSpPr>
        <p:spPr>
          <a:xfrm>
            <a:off x="838200" y="1378634"/>
            <a:ext cx="10515600" cy="4798329"/>
          </a:xfrm>
        </p:spPr>
        <p:txBody>
          <a:bodyPr/>
          <a:lstStyle/>
          <a:p>
            <a:r>
              <a:rPr lang="en-US" dirty="0"/>
              <a:t>“The heavens are Yours, the earth also is Yours; The world and all its fullness, You have founded them” (Psalm 89:11)</a:t>
            </a:r>
          </a:p>
          <a:p>
            <a:pPr lvl="1"/>
            <a:r>
              <a:rPr lang="en-US" dirty="0"/>
              <a:t>Be humble, because you own nothing</a:t>
            </a:r>
          </a:p>
          <a:p>
            <a:pPr lvl="1"/>
            <a:r>
              <a:rPr lang="en-US" dirty="0"/>
              <a:t>everything was given to you by God (</a:t>
            </a:r>
            <a:r>
              <a:rPr lang="en-US" b="1" dirty="0"/>
              <a:t>all is grace!</a:t>
            </a:r>
            <a:r>
              <a:rPr lang="en-US" dirty="0"/>
              <a:t>)</a:t>
            </a:r>
          </a:p>
          <a:p>
            <a:r>
              <a:rPr lang="en-US" dirty="0"/>
              <a:t>God has given us things to be stewards over them</a:t>
            </a:r>
          </a:p>
          <a:p>
            <a:pPr lvl="1"/>
            <a:r>
              <a:rPr lang="en-US" dirty="0"/>
              <a:t>“And He has made from one blood every nation of men to dwell on all the face of the earth, and has determined their pre-appointed times and the boundaries of their dwellings” (Acts 17:26)</a:t>
            </a:r>
          </a:p>
          <a:p>
            <a:pPr lvl="1"/>
            <a:r>
              <a:rPr lang="en-US" dirty="0"/>
              <a:t>We also glorify God in our being stewards over His creation</a:t>
            </a:r>
          </a:p>
        </p:txBody>
      </p:sp>
    </p:spTree>
    <p:extLst>
      <p:ext uri="{BB962C8B-B14F-4D97-AF65-F5344CB8AC3E}">
        <p14:creationId xmlns:p14="http://schemas.microsoft.com/office/powerpoint/2010/main" val="90101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5EF2-DDF1-49FE-A02B-78A9EECDF21A}"/>
              </a:ext>
            </a:extLst>
          </p:cNvPr>
          <p:cNvSpPr>
            <a:spLocks noGrp="1"/>
          </p:cNvSpPr>
          <p:nvPr>
            <p:ph type="title"/>
          </p:nvPr>
        </p:nvSpPr>
        <p:spPr/>
        <p:txBody>
          <a:bodyPr/>
          <a:lstStyle/>
          <a:p>
            <a:pPr algn="ctr"/>
            <a:r>
              <a:rPr lang="en-US" dirty="0"/>
              <a:t>The creation mandate</a:t>
            </a:r>
          </a:p>
        </p:txBody>
      </p:sp>
      <p:sp>
        <p:nvSpPr>
          <p:cNvPr id="3" name="Content Placeholder 2">
            <a:extLst>
              <a:ext uri="{FF2B5EF4-FFF2-40B4-BE49-F238E27FC236}">
                <a16:creationId xmlns:a16="http://schemas.microsoft.com/office/drawing/2014/main" id="{F74AB1B6-22E6-47C7-A608-941FC6F4F1E8}"/>
              </a:ext>
            </a:extLst>
          </p:cNvPr>
          <p:cNvSpPr>
            <a:spLocks noGrp="1"/>
          </p:cNvSpPr>
          <p:nvPr>
            <p:ph idx="1"/>
          </p:nvPr>
        </p:nvSpPr>
        <p:spPr/>
        <p:txBody>
          <a:bodyPr/>
          <a:lstStyle/>
          <a:p>
            <a:r>
              <a:rPr lang="en-US" dirty="0"/>
              <a:t>“Then God blessed them, and God said to them, ‘Be fruitful and multiply; fill the earth and subdue it; </a:t>
            </a:r>
            <a:r>
              <a:rPr lang="en-US" b="1" dirty="0"/>
              <a:t>have dominion over the fish of the sea, over the birds of the air, and over every living thing that moves on the earth</a:t>
            </a:r>
            <a:r>
              <a:rPr lang="en-US" dirty="0"/>
              <a:t>.’</a:t>
            </a:r>
            <a:r>
              <a:rPr lang="en-US" baseline="30000" dirty="0"/>
              <a:t> </a:t>
            </a:r>
            <a:r>
              <a:rPr lang="en-US" dirty="0"/>
              <a:t>And God said,’ See, I have given you </a:t>
            </a:r>
            <a:r>
              <a:rPr lang="en-US" b="1" dirty="0"/>
              <a:t>every herb that yields seed which is on the face of all the earth, and every tree whose fruit yields seed</a:t>
            </a:r>
            <a:r>
              <a:rPr lang="en-US" dirty="0"/>
              <a:t>; to you it shall be for food.’” (Genesis 1:28-29)</a:t>
            </a:r>
          </a:p>
          <a:p>
            <a:endParaRPr lang="en-US" dirty="0"/>
          </a:p>
        </p:txBody>
      </p:sp>
    </p:spTree>
    <p:extLst>
      <p:ext uri="{BB962C8B-B14F-4D97-AF65-F5344CB8AC3E}">
        <p14:creationId xmlns:p14="http://schemas.microsoft.com/office/powerpoint/2010/main" val="203510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C0CA-CB21-4A92-8D57-FFD177E19216}"/>
              </a:ext>
            </a:extLst>
          </p:cNvPr>
          <p:cNvSpPr>
            <a:spLocks noGrp="1"/>
          </p:cNvSpPr>
          <p:nvPr>
            <p:ph type="title"/>
          </p:nvPr>
        </p:nvSpPr>
        <p:spPr/>
        <p:txBody>
          <a:bodyPr/>
          <a:lstStyle/>
          <a:p>
            <a:pPr algn="ctr"/>
            <a:r>
              <a:rPr lang="en-US" dirty="0"/>
              <a:t>Note about the scientific mandate</a:t>
            </a:r>
          </a:p>
        </p:txBody>
      </p:sp>
      <p:sp>
        <p:nvSpPr>
          <p:cNvPr id="3" name="Content Placeholder 2">
            <a:extLst>
              <a:ext uri="{FF2B5EF4-FFF2-40B4-BE49-F238E27FC236}">
                <a16:creationId xmlns:a16="http://schemas.microsoft.com/office/drawing/2014/main" id="{45B7F48C-C247-442E-9B12-73D94E0C74C0}"/>
              </a:ext>
            </a:extLst>
          </p:cNvPr>
          <p:cNvSpPr>
            <a:spLocks noGrp="1"/>
          </p:cNvSpPr>
          <p:nvPr>
            <p:ph idx="1"/>
          </p:nvPr>
        </p:nvSpPr>
        <p:spPr/>
        <p:txBody>
          <a:bodyPr/>
          <a:lstStyle/>
          <a:p>
            <a:r>
              <a:rPr lang="en-US" dirty="0"/>
              <a:t>Since God commands us to rule over the earth and subdue it, we must be able to study and know about nature to fulfill this command.</a:t>
            </a:r>
          </a:p>
          <a:p>
            <a:r>
              <a:rPr lang="en-US" dirty="0"/>
              <a:t>To study nature is nothing less than </a:t>
            </a:r>
            <a:r>
              <a:rPr lang="en-US" i="1" dirty="0"/>
              <a:t>doing science</a:t>
            </a:r>
            <a:r>
              <a:rPr lang="en-US" dirty="0"/>
              <a:t>.</a:t>
            </a:r>
          </a:p>
          <a:p>
            <a:r>
              <a:rPr lang="en-US" dirty="0"/>
              <a:t>Hence, the Bible is not anti-science, but rather commands us to study nature in Genesis.</a:t>
            </a:r>
          </a:p>
        </p:txBody>
      </p:sp>
    </p:spTree>
    <p:extLst>
      <p:ext uri="{BB962C8B-B14F-4D97-AF65-F5344CB8AC3E}">
        <p14:creationId xmlns:p14="http://schemas.microsoft.com/office/powerpoint/2010/main" val="87374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C8A6-8A08-4AED-8D60-67D789B0D8EB}"/>
              </a:ext>
            </a:extLst>
          </p:cNvPr>
          <p:cNvSpPr>
            <a:spLocks noGrp="1"/>
          </p:cNvSpPr>
          <p:nvPr>
            <p:ph type="title"/>
          </p:nvPr>
        </p:nvSpPr>
        <p:spPr/>
        <p:txBody>
          <a:bodyPr/>
          <a:lstStyle/>
          <a:p>
            <a:pPr algn="ctr"/>
            <a:r>
              <a:rPr lang="en-US" dirty="0"/>
              <a:t>Be diligent</a:t>
            </a:r>
          </a:p>
        </p:txBody>
      </p:sp>
      <p:sp>
        <p:nvSpPr>
          <p:cNvPr id="3" name="Content Placeholder 2">
            <a:extLst>
              <a:ext uri="{FF2B5EF4-FFF2-40B4-BE49-F238E27FC236}">
                <a16:creationId xmlns:a16="http://schemas.microsoft.com/office/drawing/2014/main" id="{0B766631-08ED-4A88-AF49-25235C3E61DF}"/>
              </a:ext>
            </a:extLst>
          </p:cNvPr>
          <p:cNvSpPr>
            <a:spLocks noGrp="1"/>
          </p:cNvSpPr>
          <p:nvPr>
            <p:ph idx="1"/>
          </p:nvPr>
        </p:nvSpPr>
        <p:spPr/>
        <p:txBody>
          <a:bodyPr/>
          <a:lstStyle/>
          <a:p>
            <a:r>
              <a:rPr lang="en-US" b="1" dirty="0"/>
              <a:t>Read Proverbs 6:6-11</a:t>
            </a:r>
          </a:p>
          <a:p>
            <a:r>
              <a:rPr lang="en-US" dirty="0"/>
              <a:t>It is good to take every opportunity you have that is given to you by the Lord, because it is a blessing</a:t>
            </a:r>
          </a:p>
          <a:p>
            <a:r>
              <a:rPr lang="en-US" dirty="0"/>
              <a:t>This way you are also a good steward and you use your talents for God’s glory</a:t>
            </a:r>
          </a:p>
          <a:p>
            <a:r>
              <a:rPr lang="en-US" dirty="0"/>
              <a:t>Sloth is also a form of theft, you receive wages for nothing</a:t>
            </a:r>
          </a:p>
          <a:p>
            <a:pPr lvl="1"/>
            <a:r>
              <a:rPr lang="en-US" dirty="0"/>
              <a:t>“If any would not work, neither should he eat” (2Thess. 3:10)</a:t>
            </a:r>
          </a:p>
        </p:txBody>
      </p:sp>
    </p:spTree>
    <p:extLst>
      <p:ext uri="{BB962C8B-B14F-4D97-AF65-F5344CB8AC3E}">
        <p14:creationId xmlns:p14="http://schemas.microsoft.com/office/powerpoint/2010/main" val="230836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12819</TotalTime>
  <Words>3734</Words>
  <Application>Microsoft Office PowerPoint</Application>
  <PresentationFormat>Widescreen</PresentationFormat>
  <Paragraphs>264</Paragraphs>
  <Slides>47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Bookman Old Style</vt:lpstr>
      <vt:lpstr>Calibri</vt:lpstr>
      <vt:lpstr>Calibri Light</vt:lpstr>
      <vt:lpstr>Old English Text MT</vt:lpstr>
      <vt:lpstr>office theme</vt:lpstr>
      <vt:lpstr>Westminster Shorter Catechism </vt:lpstr>
      <vt:lpstr>Happy Reformation Day! Fröhliches Reformationstag!</vt:lpstr>
      <vt:lpstr>Question #73</vt:lpstr>
      <vt:lpstr>What does the Bible say?</vt:lpstr>
      <vt:lpstr>What does the Bible say?</vt:lpstr>
      <vt:lpstr>In general</vt:lpstr>
      <vt:lpstr>The creation mandate</vt:lpstr>
      <vt:lpstr>Note about the scientific mandate</vt:lpstr>
      <vt:lpstr>Be diligent</vt:lpstr>
      <vt:lpstr>Private property or “Christian Communism”?</vt:lpstr>
      <vt:lpstr>“All things in common”</vt:lpstr>
      <vt:lpstr>What is Socialism?</vt:lpstr>
      <vt:lpstr>Why is Socialism not in the Bible?</vt:lpstr>
      <vt:lpstr>Naboth’s vineyard</vt:lpstr>
      <vt:lpstr>Inheritance</vt:lpstr>
      <vt:lpstr>Christianity and Communism</vt:lpstr>
      <vt:lpstr>Communism is institutionalized theft</vt:lpstr>
      <vt:lpstr>Legitimate ways to acquire money or property</vt:lpstr>
      <vt:lpstr>The lottery</vt:lpstr>
      <vt:lpstr>Game shows, disproportionate salaries</vt:lpstr>
      <vt:lpstr>Just for Tim: pirated videos?</vt:lpstr>
      <vt:lpstr>The question of money</vt:lpstr>
      <vt:lpstr>The love of money</vt:lpstr>
      <vt:lpstr>Surety</vt:lpstr>
      <vt:lpstr>Questions for open discussion</vt:lpstr>
      <vt:lpstr>Some corrections</vt:lpstr>
      <vt:lpstr>The basis for possessions</vt:lpstr>
      <vt:lpstr>PowerPoint Presentation</vt:lpstr>
      <vt:lpstr>The physical world is good!</vt:lpstr>
      <vt:lpstr>Revelation 21:1-3</vt:lpstr>
      <vt:lpstr>PowerPoint Presentation</vt:lpstr>
      <vt:lpstr>PowerPoint Presentation</vt:lpstr>
      <vt:lpstr>God shall provide</vt:lpstr>
      <vt:lpstr>Talents</vt:lpstr>
      <vt:lpstr>Do not favor the rich or the poor</vt:lpstr>
      <vt:lpstr>Question #74</vt:lpstr>
      <vt:lpstr>Larger Catechism #141</vt:lpstr>
      <vt:lpstr>Giving and lending freely</vt:lpstr>
      <vt:lpstr>Moderation of our judgements</vt:lpstr>
      <vt:lpstr>Unnecessary lawsuits</vt:lpstr>
      <vt:lpstr>Question #75</vt:lpstr>
      <vt:lpstr>Larger Catechism #142</vt:lpstr>
      <vt:lpstr>Unlawful calling</vt:lpstr>
      <vt:lpstr>Idleness, sloth</vt:lpstr>
      <vt:lpstr>Waste</vt:lpstr>
      <vt:lpstr>The antidote to theft</vt:lpstr>
      <vt:lpstr>The antidote to theft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587</cp:revision>
  <dcterms:created xsi:type="dcterms:W3CDTF">2013-07-15T20:26:40Z</dcterms:created>
  <dcterms:modified xsi:type="dcterms:W3CDTF">2021-11-06T18:55:14Z</dcterms:modified>
</cp:coreProperties>
</file>