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1" r:id="rId3"/>
    <p:sldId id="392" r:id="rId4"/>
    <p:sldId id="393" r:id="rId5"/>
    <p:sldId id="399" r:id="rId6"/>
    <p:sldId id="401" r:id="rId7"/>
    <p:sldId id="408" r:id="rId8"/>
    <p:sldId id="409" r:id="rId9"/>
    <p:sldId id="404" r:id="rId10"/>
    <p:sldId id="405" r:id="rId11"/>
    <p:sldId id="402" r:id="rId12"/>
    <p:sldId id="394" r:id="rId13"/>
    <p:sldId id="397" r:id="rId14"/>
    <p:sldId id="403" r:id="rId15"/>
    <p:sldId id="406" r:id="rId16"/>
    <p:sldId id="398" r:id="rId17"/>
    <p:sldId id="395" r:id="rId18"/>
    <p:sldId id="396" r:id="rId19"/>
    <p:sldId id="4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5/30/2021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11</a:t>
            </a:fld>
            <a:endParaRPr lang="en-US"/>
          </a:p>
        </p:txBody>
      </p:sp>
    </p:spTree>
    <p:extLst>
      <p:ext uri="{BB962C8B-B14F-4D97-AF65-F5344CB8AC3E}">
        <p14:creationId xmlns:p14="http://schemas.microsoft.com/office/powerpoint/2010/main" val="254854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5/30/2021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49 - 50</a:t>
            </a:r>
          </a:p>
          <a:p>
            <a:pPr algn="l"/>
            <a:r>
              <a:rPr lang="en-US" dirty="0">
                <a:cs typeface="Calibri" panose="020F0502020204030204"/>
              </a:rPr>
              <a:t>May 30,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974B-B90F-4215-80DC-A5B922B3C9DD}"/>
              </a:ext>
            </a:extLst>
          </p:cNvPr>
          <p:cNvSpPr>
            <a:spLocks noGrp="1"/>
          </p:cNvSpPr>
          <p:nvPr>
            <p:ph type="title"/>
          </p:nvPr>
        </p:nvSpPr>
        <p:spPr>
          <a:xfrm>
            <a:off x="838200" y="365126"/>
            <a:ext cx="10515600" cy="971306"/>
          </a:xfrm>
        </p:spPr>
        <p:txBody>
          <a:bodyPr/>
          <a:lstStyle/>
          <a:p>
            <a:pPr algn="ctr"/>
            <a:r>
              <a:rPr lang="en-US" dirty="0"/>
              <a:t>Numbers 21:7-9</a:t>
            </a:r>
          </a:p>
        </p:txBody>
      </p:sp>
      <p:sp>
        <p:nvSpPr>
          <p:cNvPr id="3" name="Content Placeholder 2">
            <a:extLst>
              <a:ext uri="{FF2B5EF4-FFF2-40B4-BE49-F238E27FC236}">
                <a16:creationId xmlns:a16="http://schemas.microsoft.com/office/drawing/2014/main" id="{863925B3-861B-4949-B7B9-7F251E594A36}"/>
              </a:ext>
            </a:extLst>
          </p:cNvPr>
          <p:cNvSpPr>
            <a:spLocks noGrp="1"/>
          </p:cNvSpPr>
          <p:nvPr>
            <p:ph idx="1"/>
          </p:nvPr>
        </p:nvSpPr>
        <p:spPr>
          <a:xfrm>
            <a:off x="838200" y="1589649"/>
            <a:ext cx="10515600" cy="4587314"/>
          </a:xfrm>
        </p:spPr>
        <p:txBody>
          <a:bodyPr/>
          <a:lstStyle/>
          <a:p>
            <a:r>
              <a:rPr lang="en-US" dirty="0"/>
              <a:t>King Hezekiah removes the bronze serpent in his day:</a:t>
            </a:r>
          </a:p>
          <a:p>
            <a:r>
              <a:rPr lang="en-US" dirty="0"/>
              <a:t>“He removed the high places and broke the sacred pillars, cut down the wooden image and broke in pieces the bronze serpent that Moses had made; </a:t>
            </a:r>
            <a:r>
              <a:rPr lang="en-US" b="1" dirty="0"/>
              <a:t>for until those days the children of Israel burned incense to it</a:t>
            </a:r>
            <a:r>
              <a:rPr lang="en-US" dirty="0"/>
              <a:t>, and called it </a:t>
            </a:r>
            <a:r>
              <a:rPr lang="en-US" dirty="0" err="1"/>
              <a:t>Nehushtan</a:t>
            </a:r>
            <a:r>
              <a:rPr lang="en-US" dirty="0"/>
              <a:t>.” (2Kings 18:4)</a:t>
            </a:r>
          </a:p>
          <a:p>
            <a:r>
              <a:rPr lang="en-US" dirty="0"/>
              <a:t>The bronze serpent was being misused</a:t>
            </a:r>
          </a:p>
          <a:p>
            <a:r>
              <a:rPr lang="en-US" dirty="0"/>
              <a:t>Let’s review Exodus 20:4: “You shall not make </a:t>
            </a:r>
            <a:r>
              <a:rPr lang="en-US" b="1" dirty="0"/>
              <a:t>for yourself</a:t>
            </a:r>
            <a:r>
              <a:rPr lang="en-US" dirty="0"/>
              <a:t> a carved image—any likeness of anything that is in heaven above…”</a:t>
            </a:r>
          </a:p>
          <a:p>
            <a:pPr lvl="1"/>
            <a:r>
              <a:rPr lang="en-US" dirty="0"/>
              <a:t>The bronze serpent was for </a:t>
            </a:r>
            <a:r>
              <a:rPr lang="en-US" i="1" dirty="0"/>
              <a:t>one time</a:t>
            </a:r>
            <a:r>
              <a:rPr lang="en-US" dirty="0"/>
              <a:t> corporate use</a:t>
            </a:r>
          </a:p>
          <a:p>
            <a:pPr lvl="1"/>
            <a:r>
              <a:rPr lang="en-US" dirty="0"/>
              <a:t>The 2</a:t>
            </a:r>
            <a:r>
              <a:rPr lang="en-US" baseline="30000" dirty="0"/>
              <a:t>nd</a:t>
            </a:r>
            <a:r>
              <a:rPr lang="en-US" dirty="0"/>
              <a:t> commandment forbids personal use of image for worship</a:t>
            </a:r>
          </a:p>
          <a:p>
            <a:endParaRPr lang="en-US" dirty="0"/>
          </a:p>
        </p:txBody>
      </p:sp>
    </p:spTree>
    <p:extLst>
      <p:ext uri="{BB962C8B-B14F-4D97-AF65-F5344CB8AC3E}">
        <p14:creationId xmlns:p14="http://schemas.microsoft.com/office/powerpoint/2010/main" val="1643738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#50</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Which is required in the second commandment? </a:t>
            </a:r>
          </a:p>
          <a:p>
            <a:r>
              <a:rPr lang="en-US" sz="3000" b="1" dirty="0">
                <a:ea typeface="+mn-lt"/>
                <a:cs typeface="+mn-lt"/>
              </a:rPr>
              <a:t>A. The second commandment </a:t>
            </a:r>
            <a:r>
              <a:rPr lang="en-US" sz="3000" b="1" dirty="0" err="1">
                <a:ea typeface="+mn-lt"/>
                <a:cs typeface="+mn-lt"/>
              </a:rPr>
              <a:t>requireth</a:t>
            </a:r>
            <a:r>
              <a:rPr lang="en-US" sz="3000" b="1" dirty="0">
                <a:ea typeface="+mn-lt"/>
                <a:cs typeface="+mn-lt"/>
              </a:rPr>
              <a:t> the receiving, observing and keeping pure and entire, all such religious worship and ordinances as God hath appointed on his Word.</a:t>
            </a:r>
          </a:p>
          <a:p>
            <a:r>
              <a:rPr lang="en-US" sz="3000" b="1">
                <a:ea typeface="+mn-lt"/>
                <a:cs typeface="+mn-lt"/>
              </a:rPr>
              <a:t>Larger Catechism 108.</a:t>
            </a:r>
            <a:endParaRPr lang="en-US" sz="3000" dirty="0">
              <a:ea typeface="+mn-lt"/>
              <a:cs typeface="+mn-lt"/>
            </a:endParaRPr>
          </a:p>
        </p:txBody>
      </p:sp>
    </p:spTree>
    <p:extLst>
      <p:ext uri="{BB962C8B-B14F-4D97-AF65-F5344CB8AC3E}">
        <p14:creationId xmlns:p14="http://schemas.microsoft.com/office/powerpoint/2010/main" val="18815215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32CA-96A6-4C92-8816-730341AA6BBA}"/>
              </a:ext>
            </a:extLst>
          </p:cNvPr>
          <p:cNvSpPr>
            <a:spLocks noGrp="1"/>
          </p:cNvSpPr>
          <p:nvPr>
            <p:ph type="title"/>
          </p:nvPr>
        </p:nvSpPr>
        <p:spPr/>
        <p:txBody>
          <a:bodyPr/>
          <a:lstStyle/>
          <a:p>
            <a:pPr algn="ctr"/>
            <a:r>
              <a:rPr lang="en-US" dirty="0"/>
              <a:t>The regulative principle of worship</a:t>
            </a:r>
          </a:p>
        </p:txBody>
      </p:sp>
      <p:pic>
        <p:nvPicPr>
          <p:cNvPr id="5" name="Picture 4">
            <a:extLst>
              <a:ext uri="{FF2B5EF4-FFF2-40B4-BE49-F238E27FC236}">
                <a16:creationId xmlns:a16="http://schemas.microsoft.com/office/drawing/2014/main" id="{5C51DE09-F34E-4FD8-9D65-BA9F917E36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488" t="13949" r="4359" b="18154"/>
          <a:stretch/>
        </p:blipFill>
        <p:spPr>
          <a:xfrm>
            <a:off x="1505244" y="1533378"/>
            <a:ext cx="9426672" cy="5324622"/>
          </a:xfrm>
          <a:prstGeom prst="rect">
            <a:avLst/>
          </a:prstGeom>
        </p:spPr>
      </p:pic>
    </p:spTree>
    <p:extLst>
      <p:ext uri="{BB962C8B-B14F-4D97-AF65-F5344CB8AC3E}">
        <p14:creationId xmlns:p14="http://schemas.microsoft.com/office/powerpoint/2010/main" val="25555911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8B2D-7011-4F95-991D-59B3502DF6E7}"/>
              </a:ext>
            </a:extLst>
          </p:cNvPr>
          <p:cNvSpPr>
            <a:spLocks noGrp="1"/>
          </p:cNvSpPr>
          <p:nvPr>
            <p:ph type="title"/>
          </p:nvPr>
        </p:nvSpPr>
        <p:spPr>
          <a:xfrm>
            <a:off x="838200" y="365125"/>
            <a:ext cx="10515600" cy="1083847"/>
          </a:xfrm>
        </p:spPr>
        <p:txBody>
          <a:bodyPr/>
          <a:lstStyle/>
          <a:p>
            <a:pPr algn="ctr"/>
            <a:r>
              <a:rPr lang="en-US" b="1" dirty="0"/>
              <a:t>The regulative principle of worship</a:t>
            </a:r>
          </a:p>
        </p:txBody>
      </p:sp>
      <p:sp>
        <p:nvSpPr>
          <p:cNvPr id="3" name="Content Placeholder 2">
            <a:extLst>
              <a:ext uri="{FF2B5EF4-FFF2-40B4-BE49-F238E27FC236}">
                <a16:creationId xmlns:a16="http://schemas.microsoft.com/office/drawing/2014/main" id="{FE09A3E7-4A53-4FD2-B7D5-ACE1DE29921C}"/>
              </a:ext>
            </a:extLst>
          </p:cNvPr>
          <p:cNvSpPr>
            <a:spLocks noGrp="1"/>
          </p:cNvSpPr>
          <p:nvPr>
            <p:ph idx="1"/>
          </p:nvPr>
        </p:nvSpPr>
        <p:spPr>
          <a:xfrm>
            <a:off x="1527517" y="1659988"/>
            <a:ext cx="8910711" cy="4531043"/>
          </a:xfrm>
        </p:spPr>
        <p:txBody>
          <a:bodyPr>
            <a:normAutofit fontScale="92500" lnSpcReduction="10000"/>
          </a:bodyPr>
          <a:lstStyle/>
          <a:p>
            <a:r>
              <a:rPr lang="en-US" dirty="0"/>
              <a:t>We worship according to what Scripture says</a:t>
            </a:r>
          </a:p>
          <a:p>
            <a:pPr lvl="1"/>
            <a:r>
              <a:rPr lang="en-US" dirty="0"/>
              <a:t>Sola Scriptura</a:t>
            </a:r>
          </a:p>
          <a:p>
            <a:pPr lvl="1"/>
            <a:r>
              <a:rPr lang="en-US" dirty="0"/>
              <a:t>The list would be too long to list how </a:t>
            </a:r>
            <a:r>
              <a:rPr lang="en-US" i="1" dirty="0"/>
              <a:t>not to worship</a:t>
            </a:r>
          </a:p>
          <a:p>
            <a:r>
              <a:rPr lang="en-US" dirty="0"/>
              <a:t>Non-Reformed: “neutral” elements </a:t>
            </a:r>
            <a:r>
              <a:rPr lang="en-US" dirty="0" err="1"/>
              <a:t>cmay</a:t>
            </a:r>
            <a:r>
              <a:rPr lang="en-US" dirty="0"/>
              <a:t> be added</a:t>
            </a:r>
          </a:p>
          <a:p>
            <a:pPr lvl="1"/>
            <a:r>
              <a:rPr lang="en-US" b="1" dirty="0"/>
              <a:t>Myth of neutrality</a:t>
            </a:r>
          </a:p>
          <a:p>
            <a:pPr lvl="1"/>
            <a:r>
              <a:rPr lang="en-US" dirty="0"/>
              <a:t>Nothing is neutral in God’s world</a:t>
            </a:r>
          </a:p>
          <a:p>
            <a:pPr lvl="1"/>
            <a:r>
              <a:rPr lang="en-US" dirty="0"/>
              <a:t>“He who is not with Me is against Me, and he who does not gather with Me scatters.” (Luke 11:23)</a:t>
            </a:r>
          </a:p>
          <a:p>
            <a:pPr lvl="1"/>
            <a:r>
              <a:rPr lang="en-US" dirty="0"/>
              <a:t>Whatever is not commanded is forbidden</a:t>
            </a:r>
          </a:p>
          <a:p>
            <a:r>
              <a:rPr lang="en-US" b="1" dirty="0"/>
              <a:t>Q: Can’t we tolerate if someone worships unbiblically</a:t>
            </a:r>
            <a:r>
              <a:rPr lang="en-US" b="1"/>
              <a:t>, but </a:t>
            </a:r>
            <a:r>
              <a:rPr lang="en-US" b="1" dirty="0"/>
              <a:t>with good intentions?</a:t>
            </a:r>
          </a:p>
          <a:p>
            <a:r>
              <a:rPr lang="en-US" b="1" dirty="0"/>
              <a:t>No, being ignorant of the law doesn’t excuse you</a:t>
            </a:r>
          </a:p>
        </p:txBody>
      </p:sp>
    </p:spTree>
    <p:extLst>
      <p:ext uri="{BB962C8B-B14F-4D97-AF65-F5344CB8AC3E}">
        <p14:creationId xmlns:p14="http://schemas.microsoft.com/office/powerpoint/2010/main" val="1835630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DF6F-87B3-4E8C-81FA-03BCAF82099E}"/>
              </a:ext>
            </a:extLst>
          </p:cNvPr>
          <p:cNvSpPr>
            <a:spLocks noGrp="1"/>
          </p:cNvSpPr>
          <p:nvPr>
            <p:ph type="title"/>
          </p:nvPr>
        </p:nvSpPr>
        <p:spPr/>
        <p:txBody>
          <a:bodyPr/>
          <a:lstStyle/>
          <a:p>
            <a:pPr algn="ctr"/>
            <a:r>
              <a:rPr lang="en-US" dirty="0"/>
              <a:t>A warning from Revelation 22:18-19</a:t>
            </a:r>
          </a:p>
        </p:txBody>
      </p:sp>
      <p:sp>
        <p:nvSpPr>
          <p:cNvPr id="3" name="Content Placeholder 2">
            <a:extLst>
              <a:ext uri="{FF2B5EF4-FFF2-40B4-BE49-F238E27FC236}">
                <a16:creationId xmlns:a16="http://schemas.microsoft.com/office/drawing/2014/main" id="{868AB32A-8792-400F-A5FE-232083F8B1BE}"/>
              </a:ext>
            </a:extLst>
          </p:cNvPr>
          <p:cNvSpPr>
            <a:spLocks noGrp="1"/>
          </p:cNvSpPr>
          <p:nvPr>
            <p:ph idx="1"/>
          </p:nvPr>
        </p:nvSpPr>
        <p:spPr/>
        <p:txBody>
          <a:bodyPr/>
          <a:lstStyle/>
          <a:p>
            <a:r>
              <a:rPr lang="en-US" dirty="0"/>
              <a:t>“For I testify to everyone who hears the words of the prophecy of this book: If anyone </a:t>
            </a:r>
            <a:r>
              <a:rPr lang="en-US" b="1" dirty="0"/>
              <a:t>adds to these things</a:t>
            </a:r>
            <a:r>
              <a:rPr lang="en-US" dirty="0"/>
              <a:t>, God will add to him the plagues that are written in this book;</a:t>
            </a:r>
            <a:r>
              <a:rPr lang="en-US" baseline="30000" dirty="0"/>
              <a:t> </a:t>
            </a:r>
            <a:r>
              <a:rPr lang="en-US" dirty="0"/>
              <a:t>and if anyone </a:t>
            </a:r>
            <a:r>
              <a:rPr lang="en-US" b="1" dirty="0"/>
              <a:t>takes away</a:t>
            </a:r>
            <a:r>
              <a:rPr lang="en-US" dirty="0"/>
              <a:t> from the words of the book of this prophecy, God shall take away his part from the Book of Life, from the holy city, and from the things which are written in this book.”</a:t>
            </a:r>
          </a:p>
          <a:p>
            <a:r>
              <a:rPr lang="en-US" dirty="0"/>
              <a:t>We must learn not to think of God as men have imagined that He might be. They should rather learn to think of Him as He has shown Himself to be.</a:t>
            </a:r>
          </a:p>
          <a:p>
            <a:pPr lvl="1"/>
            <a:r>
              <a:rPr lang="en-US" dirty="0"/>
              <a:t>Look not to </a:t>
            </a:r>
            <a:r>
              <a:rPr lang="en-US" dirty="0" err="1"/>
              <a:t>mens</a:t>
            </a:r>
            <a:r>
              <a:rPr lang="en-US" dirty="0"/>
              <a:t>’ images but </a:t>
            </a:r>
            <a:r>
              <a:rPr lang="en-US" dirty="0" err="1"/>
              <a:t>recieve</a:t>
            </a:r>
            <a:r>
              <a:rPr lang="en-US" dirty="0"/>
              <a:t> God’s Word</a:t>
            </a:r>
          </a:p>
        </p:txBody>
      </p:sp>
    </p:spTree>
    <p:extLst>
      <p:ext uri="{BB962C8B-B14F-4D97-AF65-F5344CB8AC3E}">
        <p14:creationId xmlns:p14="http://schemas.microsoft.com/office/powerpoint/2010/main" val="107588479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7FDC-6801-4EA6-BBA6-6D05F4B3D532}"/>
              </a:ext>
            </a:extLst>
          </p:cNvPr>
          <p:cNvSpPr>
            <a:spLocks noGrp="1"/>
          </p:cNvSpPr>
          <p:nvPr>
            <p:ph type="title"/>
          </p:nvPr>
        </p:nvSpPr>
        <p:spPr>
          <a:xfrm>
            <a:off x="838200" y="365126"/>
            <a:ext cx="10515600" cy="1041644"/>
          </a:xfrm>
        </p:spPr>
        <p:txBody>
          <a:bodyPr/>
          <a:lstStyle/>
          <a:p>
            <a:pPr algn="ctr"/>
            <a:r>
              <a:rPr lang="en-US" dirty="0"/>
              <a:t>Objectionable worship</a:t>
            </a:r>
          </a:p>
        </p:txBody>
      </p:sp>
      <p:sp>
        <p:nvSpPr>
          <p:cNvPr id="3" name="Content Placeholder 2">
            <a:extLst>
              <a:ext uri="{FF2B5EF4-FFF2-40B4-BE49-F238E27FC236}">
                <a16:creationId xmlns:a16="http://schemas.microsoft.com/office/drawing/2014/main" id="{A41E583E-ACB9-48F3-B650-C97597B51645}"/>
              </a:ext>
            </a:extLst>
          </p:cNvPr>
          <p:cNvSpPr>
            <a:spLocks noGrp="1"/>
          </p:cNvSpPr>
          <p:nvPr>
            <p:ph idx="1"/>
          </p:nvPr>
        </p:nvSpPr>
        <p:spPr>
          <a:xfrm>
            <a:off x="838200" y="1575582"/>
            <a:ext cx="10515600" cy="4601381"/>
          </a:xfrm>
        </p:spPr>
        <p:txBody>
          <a:bodyPr>
            <a:normAutofit fontScale="92500" lnSpcReduction="10000"/>
          </a:bodyPr>
          <a:lstStyle/>
          <a:p>
            <a:r>
              <a:rPr lang="en-US" b="1" dirty="0"/>
              <a:t>Q: what do you think is objectionable in worship?</a:t>
            </a:r>
          </a:p>
          <a:p>
            <a:r>
              <a:rPr lang="en-US" dirty="0"/>
              <a:t>Not preaching from the Word</a:t>
            </a:r>
          </a:p>
          <a:p>
            <a:r>
              <a:rPr lang="en-US" dirty="0"/>
              <a:t>Rock music, bands (secular)</a:t>
            </a:r>
          </a:p>
          <a:p>
            <a:r>
              <a:rPr lang="en-US" dirty="0"/>
              <a:t>Unbiblical lyrics</a:t>
            </a:r>
          </a:p>
          <a:p>
            <a:pPr lvl="1"/>
            <a:r>
              <a:rPr lang="en-US" dirty="0"/>
              <a:t>Example: “and I know God as no other has known”</a:t>
            </a:r>
          </a:p>
          <a:p>
            <a:r>
              <a:rPr lang="en-US" dirty="0"/>
              <a:t>Songs focusing on the worshiper as opposed to the One worshiped</a:t>
            </a:r>
          </a:p>
          <a:p>
            <a:r>
              <a:rPr lang="en-US" dirty="0"/>
              <a:t>Being “slain in the Spirit”</a:t>
            </a:r>
          </a:p>
          <a:p>
            <a:r>
              <a:rPr lang="en-US" dirty="0"/>
              <a:t>Carrying around the Torah so that people may touch it</a:t>
            </a:r>
          </a:p>
          <a:p>
            <a:pPr lvl="1"/>
            <a:r>
              <a:rPr lang="en-US" dirty="0"/>
              <a:t>(Messianic church service)</a:t>
            </a:r>
          </a:p>
          <a:p>
            <a:r>
              <a:rPr lang="en-US" dirty="0"/>
              <a:t>Common element: things done in order to excite people</a:t>
            </a:r>
          </a:p>
          <a:p>
            <a:pPr lvl="1"/>
            <a:r>
              <a:rPr lang="en-US" dirty="0"/>
              <a:t>False teaching of Charles Finney</a:t>
            </a:r>
          </a:p>
        </p:txBody>
      </p:sp>
    </p:spTree>
    <p:extLst>
      <p:ext uri="{BB962C8B-B14F-4D97-AF65-F5344CB8AC3E}">
        <p14:creationId xmlns:p14="http://schemas.microsoft.com/office/powerpoint/2010/main" val="588077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A822DC-9742-41A8-92D8-E6BF9A76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36" y="-14068"/>
            <a:ext cx="10290928" cy="6858000"/>
          </a:xfrm>
          <a:prstGeom prst="rect">
            <a:avLst/>
          </a:prstGeom>
        </p:spPr>
      </p:pic>
    </p:spTree>
    <p:extLst>
      <p:ext uri="{BB962C8B-B14F-4D97-AF65-F5344CB8AC3E}">
        <p14:creationId xmlns:p14="http://schemas.microsoft.com/office/powerpoint/2010/main" val="269304385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43C7-CC94-4A2D-B606-04AD47811C22}"/>
              </a:ext>
            </a:extLst>
          </p:cNvPr>
          <p:cNvSpPr>
            <a:spLocks noGrp="1"/>
          </p:cNvSpPr>
          <p:nvPr>
            <p:ph type="title"/>
          </p:nvPr>
        </p:nvSpPr>
        <p:spPr>
          <a:xfrm>
            <a:off x="838200" y="365126"/>
            <a:ext cx="10515600" cy="1126050"/>
          </a:xfrm>
        </p:spPr>
        <p:txBody>
          <a:bodyPr/>
          <a:lstStyle/>
          <a:p>
            <a:pPr algn="ctr"/>
            <a:r>
              <a:rPr lang="en-US" dirty="0"/>
              <a:t>Is Reformed worship inferior?</a:t>
            </a:r>
          </a:p>
        </p:txBody>
      </p:sp>
      <p:sp>
        <p:nvSpPr>
          <p:cNvPr id="3" name="Content Placeholder 2">
            <a:extLst>
              <a:ext uri="{FF2B5EF4-FFF2-40B4-BE49-F238E27FC236}">
                <a16:creationId xmlns:a16="http://schemas.microsoft.com/office/drawing/2014/main" id="{46EE505B-B0C0-49C8-9305-57E1C1847B04}"/>
              </a:ext>
            </a:extLst>
          </p:cNvPr>
          <p:cNvSpPr>
            <a:spLocks noGrp="1"/>
          </p:cNvSpPr>
          <p:nvPr>
            <p:ph idx="1"/>
          </p:nvPr>
        </p:nvSpPr>
        <p:spPr>
          <a:xfrm>
            <a:off x="838200" y="1885071"/>
            <a:ext cx="10515600" cy="1475057"/>
          </a:xfrm>
        </p:spPr>
        <p:txBody>
          <a:bodyPr/>
          <a:lstStyle/>
          <a:p>
            <a:r>
              <a:rPr lang="en-US" b="1" dirty="0"/>
              <a:t>Q: What kind of feelings do you have about worshipping at Calvary OPC? Do you feel jealous of more ornate churches? Or more ‘lively’ churches?</a:t>
            </a:r>
          </a:p>
          <a:p>
            <a:endParaRPr lang="en-US" dirty="0"/>
          </a:p>
        </p:txBody>
      </p:sp>
      <p:pic>
        <p:nvPicPr>
          <p:cNvPr id="5" name="Picture 4">
            <a:extLst>
              <a:ext uri="{FF2B5EF4-FFF2-40B4-BE49-F238E27FC236}">
                <a16:creationId xmlns:a16="http://schemas.microsoft.com/office/drawing/2014/main" id="{185D8521-0135-4842-8286-FA9FBB2B2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97872"/>
            <a:ext cx="5893616" cy="3360127"/>
          </a:xfrm>
          <a:prstGeom prst="rect">
            <a:avLst/>
          </a:prstGeom>
        </p:spPr>
      </p:pic>
      <p:pic>
        <p:nvPicPr>
          <p:cNvPr id="7" name="Picture 6">
            <a:extLst>
              <a:ext uri="{FF2B5EF4-FFF2-40B4-BE49-F238E27FC236}">
                <a16:creationId xmlns:a16="http://schemas.microsoft.com/office/drawing/2014/main" id="{9112B756-9DE5-4DFA-9A4E-FE46017FF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822" y="3494357"/>
            <a:ext cx="6422178" cy="3360127"/>
          </a:xfrm>
          <a:prstGeom prst="rect">
            <a:avLst/>
          </a:prstGeom>
        </p:spPr>
      </p:pic>
    </p:spTree>
    <p:extLst>
      <p:ext uri="{BB962C8B-B14F-4D97-AF65-F5344CB8AC3E}">
        <p14:creationId xmlns:p14="http://schemas.microsoft.com/office/powerpoint/2010/main" val="3345269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F0C5-E3D8-464E-98DB-8834631D7FC1}"/>
              </a:ext>
            </a:extLst>
          </p:cNvPr>
          <p:cNvSpPr>
            <a:spLocks noGrp="1"/>
          </p:cNvSpPr>
          <p:nvPr>
            <p:ph type="title"/>
          </p:nvPr>
        </p:nvSpPr>
        <p:spPr/>
        <p:txBody>
          <a:bodyPr/>
          <a:lstStyle/>
          <a:p>
            <a:pPr algn="ctr"/>
            <a:r>
              <a:rPr lang="en-US" dirty="0"/>
              <a:t>Reformed worship</a:t>
            </a:r>
          </a:p>
        </p:txBody>
      </p:sp>
      <p:sp>
        <p:nvSpPr>
          <p:cNvPr id="3" name="Content Placeholder 2">
            <a:extLst>
              <a:ext uri="{FF2B5EF4-FFF2-40B4-BE49-F238E27FC236}">
                <a16:creationId xmlns:a16="http://schemas.microsoft.com/office/drawing/2014/main" id="{27B61833-7CE9-4F6B-A64F-F0A7C4DAA1B4}"/>
              </a:ext>
            </a:extLst>
          </p:cNvPr>
          <p:cNvSpPr>
            <a:spLocks noGrp="1"/>
          </p:cNvSpPr>
          <p:nvPr>
            <p:ph idx="1"/>
          </p:nvPr>
        </p:nvSpPr>
        <p:spPr/>
        <p:txBody>
          <a:bodyPr/>
          <a:lstStyle/>
          <a:p>
            <a:r>
              <a:rPr lang="en-US" b="1" dirty="0"/>
              <a:t>Consider:</a:t>
            </a:r>
          </a:p>
          <a:p>
            <a:r>
              <a:rPr lang="en-US" dirty="0"/>
              <a:t>Jesus lived a </a:t>
            </a:r>
            <a:r>
              <a:rPr lang="en-US" i="1" dirty="0"/>
              <a:t>simple</a:t>
            </a:r>
            <a:r>
              <a:rPr lang="en-US" dirty="0"/>
              <a:t> life and never took part in elaborate, ornamental ceremonies, and He wore simple clothes</a:t>
            </a:r>
          </a:p>
          <a:p>
            <a:r>
              <a:rPr lang="en-US" dirty="0"/>
              <a:t>When we worship we are in the very presence of God and His angels</a:t>
            </a:r>
          </a:p>
          <a:p>
            <a:r>
              <a:rPr lang="en-US"/>
              <a:t>“</a:t>
            </a:r>
            <a:r>
              <a:rPr lang="en-US" b="1" dirty="0"/>
              <a:t>Be silent</a:t>
            </a:r>
            <a:r>
              <a:rPr lang="en-US" dirty="0"/>
              <a:t> in the presence of the Lord God; For the day of the Lord </a:t>
            </a:r>
            <a:r>
              <a:rPr lang="en-US" i="1" dirty="0"/>
              <a:t>is</a:t>
            </a:r>
            <a:r>
              <a:rPr lang="en-US" dirty="0"/>
              <a:t> at hand, For the Lord has prepared a sacrifice; He has invited His guests.” (Zephaniah 1:7)</a:t>
            </a:r>
          </a:p>
        </p:txBody>
      </p:sp>
    </p:spTree>
    <p:extLst>
      <p:ext uri="{BB962C8B-B14F-4D97-AF65-F5344CB8AC3E}">
        <p14:creationId xmlns:p14="http://schemas.microsoft.com/office/powerpoint/2010/main" val="14040004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FCBF-AC6E-46D0-8FDC-11EBB8339EF1}"/>
              </a:ext>
            </a:extLst>
          </p:cNvPr>
          <p:cNvSpPr>
            <a:spLocks noGrp="1"/>
          </p:cNvSpPr>
          <p:nvPr>
            <p:ph type="title"/>
          </p:nvPr>
        </p:nvSpPr>
        <p:spPr>
          <a:xfrm>
            <a:off x="838200" y="308854"/>
            <a:ext cx="10515600" cy="1562149"/>
          </a:xfrm>
        </p:spPr>
        <p:txBody>
          <a:bodyPr/>
          <a:lstStyle/>
          <a:p>
            <a:pPr algn="ctr"/>
            <a:r>
              <a:rPr lang="en-US" b="1" dirty="0"/>
              <a:t>Verse of the week</a:t>
            </a:r>
          </a:p>
        </p:txBody>
      </p:sp>
      <p:sp>
        <p:nvSpPr>
          <p:cNvPr id="3" name="Content Placeholder 2">
            <a:extLst>
              <a:ext uri="{FF2B5EF4-FFF2-40B4-BE49-F238E27FC236}">
                <a16:creationId xmlns:a16="http://schemas.microsoft.com/office/drawing/2014/main" id="{23753D08-122A-4F44-8651-6DA9EAD238A0}"/>
              </a:ext>
            </a:extLst>
          </p:cNvPr>
          <p:cNvSpPr>
            <a:spLocks noGrp="1"/>
          </p:cNvSpPr>
          <p:nvPr>
            <p:ph idx="1"/>
          </p:nvPr>
        </p:nvSpPr>
        <p:spPr>
          <a:xfrm>
            <a:off x="838200" y="2039815"/>
            <a:ext cx="10515600" cy="4137148"/>
          </a:xfrm>
        </p:spPr>
        <p:txBody>
          <a:bodyPr>
            <a:normAutofit/>
          </a:bodyPr>
          <a:lstStyle/>
          <a:p>
            <a:pPr marL="0" indent="0" algn="ctr">
              <a:buNone/>
            </a:pPr>
            <a:r>
              <a:rPr lang="en-US" sz="3600" dirty="0"/>
              <a:t>“God is Spirit, and those who worship Him must worship in spirit and truth.” </a:t>
            </a:r>
          </a:p>
          <a:p>
            <a:pPr marL="0" indent="0" algn="ctr">
              <a:buNone/>
            </a:pPr>
            <a:r>
              <a:rPr lang="en-US" sz="3600" dirty="0"/>
              <a:t>(John 4:24)</a:t>
            </a:r>
          </a:p>
        </p:txBody>
      </p:sp>
    </p:spTree>
    <p:extLst>
      <p:ext uri="{BB962C8B-B14F-4D97-AF65-F5344CB8AC3E}">
        <p14:creationId xmlns:p14="http://schemas.microsoft.com/office/powerpoint/2010/main" val="20531856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#49</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lnSpcReduction="10000"/>
          </a:bodyPr>
          <a:lstStyle/>
          <a:p>
            <a:r>
              <a:rPr lang="en-US" sz="3000" b="1" dirty="0">
                <a:ea typeface="+mn-lt"/>
                <a:cs typeface="+mn-lt"/>
              </a:rPr>
              <a:t>Q. Which is the second commandment? </a:t>
            </a:r>
          </a:p>
          <a:p>
            <a:r>
              <a:rPr lang="en-US" sz="3000" b="1" dirty="0">
                <a:ea typeface="+mn-lt"/>
                <a:cs typeface="+mn-lt"/>
              </a:rPr>
              <a:t>A. The second commandment is, Thou shalt not make </a:t>
            </a:r>
            <a:r>
              <a:rPr lang="en-US" sz="3000" b="1" i="1" dirty="0">
                <a:ea typeface="+mn-lt"/>
                <a:cs typeface="+mn-lt"/>
              </a:rPr>
              <a:t>unto thee</a:t>
            </a:r>
            <a:r>
              <a:rPr lang="en-US" sz="3000" b="1" dirty="0">
                <a:ea typeface="+mn-lt"/>
                <a:cs typeface="+mn-lt"/>
              </a:rPr>
              <a:t> </a:t>
            </a:r>
            <a:r>
              <a:rPr lang="en-US" sz="3000" b="1" i="1" dirty="0">
                <a:ea typeface="+mn-lt"/>
                <a:cs typeface="+mn-lt"/>
              </a:rPr>
              <a:t>any</a:t>
            </a:r>
            <a:r>
              <a:rPr lang="en-US" sz="3000" b="1" dirty="0">
                <a:ea typeface="+mn-lt"/>
                <a:cs typeface="+mn-lt"/>
              </a:rPr>
              <a:t> thing that is in heaven above, or that is in the earth beneath, or that is in the water under the earth: thou shalt </a:t>
            </a:r>
            <a:r>
              <a:rPr lang="en-US" sz="3000" b="1" i="1" dirty="0">
                <a:ea typeface="+mn-lt"/>
                <a:cs typeface="+mn-lt"/>
              </a:rPr>
              <a:t>not bow down</a:t>
            </a:r>
            <a:r>
              <a:rPr lang="en-US" sz="3000" b="1" dirty="0">
                <a:ea typeface="+mn-lt"/>
                <a:cs typeface="+mn-lt"/>
              </a:rPr>
              <a:t> thyself to them </a:t>
            </a:r>
            <a:r>
              <a:rPr lang="en-US" sz="3000" b="1" i="1" dirty="0">
                <a:ea typeface="+mn-lt"/>
                <a:cs typeface="+mn-lt"/>
              </a:rPr>
              <a:t>nor serve</a:t>
            </a:r>
            <a:r>
              <a:rPr lang="en-US" sz="3000" b="1" dirty="0">
                <a:ea typeface="+mn-lt"/>
                <a:cs typeface="+mn-lt"/>
              </a:rPr>
              <a:t> them: for I the Lord thy God am a jealous God, visiting the iniquity of the fathers upon the children unto the third and fourth generation of them that hate me, and showing mercy unto thousands of them that love me and keep my commandments.</a:t>
            </a:r>
            <a:endParaRPr lang="en-US" sz="3000" dirty="0">
              <a:ea typeface="+mn-lt"/>
              <a:cs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rmAutofit/>
          </a:bodyPr>
          <a:lstStyle/>
          <a:p>
            <a:r>
              <a:rPr lang="en-US" dirty="0"/>
              <a:t>“Teaching them to observe all things whatsoever I have commanded." (Matthew 28:20)</a:t>
            </a:r>
          </a:p>
          <a:p>
            <a:r>
              <a:rPr lang="en-US" dirty="0"/>
              <a:t>“What thing soever I command you, observe to do it: thou shalt not add thereto, nor diminish from it." (Deuteronomy 12:32)</a:t>
            </a:r>
          </a:p>
          <a:p>
            <a:r>
              <a:rPr lang="en-US" dirty="0"/>
              <a:t>“See that you make all things according to the pattern shown you on the mountain” (Hebrews 8:5)</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D236-4AE5-4DC2-8D07-3E7AE49F8E64}"/>
              </a:ext>
            </a:extLst>
          </p:cNvPr>
          <p:cNvSpPr>
            <a:spLocks noGrp="1"/>
          </p:cNvSpPr>
          <p:nvPr>
            <p:ph type="title"/>
          </p:nvPr>
        </p:nvSpPr>
        <p:spPr/>
        <p:txBody>
          <a:bodyPr>
            <a:normAutofit/>
          </a:bodyPr>
          <a:lstStyle/>
          <a:p>
            <a:pPr algn="ctr"/>
            <a:r>
              <a:rPr lang="en-US" sz="4000" dirty="0"/>
              <a:t>How do the 1st and 2nd commandments relate?</a:t>
            </a:r>
          </a:p>
        </p:txBody>
      </p:sp>
      <p:sp>
        <p:nvSpPr>
          <p:cNvPr id="3" name="Content Placeholder 2">
            <a:extLst>
              <a:ext uri="{FF2B5EF4-FFF2-40B4-BE49-F238E27FC236}">
                <a16:creationId xmlns:a16="http://schemas.microsoft.com/office/drawing/2014/main" id="{132F9946-2936-455B-AD6F-EF607D4336D0}"/>
              </a:ext>
            </a:extLst>
          </p:cNvPr>
          <p:cNvSpPr>
            <a:spLocks noGrp="1"/>
          </p:cNvSpPr>
          <p:nvPr>
            <p:ph idx="1"/>
          </p:nvPr>
        </p:nvSpPr>
        <p:spPr/>
        <p:txBody>
          <a:bodyPr>
            <a:normAutofit/>
          </a:bodyPr>
          <a:lstStyle/>
          <a:p>
            <a:r>
              <a:rPr lang="en-US" sz="3000" dirty="0"/>
              <a:t>The second commandment is the greatest commandment after the first.</a:t>
            </a:r>
          </a:p>
          <a:p>
            <a:r>
              <a:rPr lang="en-US" sz="3000" dirty="0"/>
              <a:t>The first commandment tells us </a:t>
            </a:r>
            <a:r>
              <a:rPr lang="en-US" sz="3000" b="1" dirty="0"/>
              <a:t>who</a:t>
            </a:r>
            <a:r>
              <a:rPr lang="en-US" sz="3000" dirty="0"/>
              <a:t> to worship.</a:t>
            </a:r>
          </a:p>
          <a:p>
            <a:r>
              <a:rPr lang="en-US" sz="3000" dirty="0"/>
              <a:t>The second deals with </a:t>
            </a:r>
            <a:r>
              <a:rPr lang="en-US" sz="3000" b="1" dirty="0"/>
              <a:t>how</a:t>
            </a:r>
            <a:r>
              <a:rPr lang="en-US" sz="3000" dirty="0"/>
              <a:t> we worship God.</a:t>
            </a:r>
          </a:p>
          <a:p>
            <a:r>
              <a:rPr lang="en-US" sz="3000" dirty="0"/>
              <a:t>The first commandment leads to the second, but if we break the second commandment, we will break the first as well!</a:t>
            </a:r>
          </a:p>
          <a:p>
            <a:pPr lvl="1"/>
            <a:r>
              <a:rPr lang="en-US" sz="2600" dirty="0"/>
              <a:t>If we worship somebody who we made up, this is </a:t>
            </a:r>
            <a:r>
              <a:rPr lang="en-US" sz="2600" b="1" dirty="0"/>
              <a:t>idolatry</a:t>
            </a:r>
          </a:p>
        </p:txBody>
      </p:sp>
    </p:spTree>
    <p:extLst>
      <p:ext uri="{BB962C8B-B14F-4D97-AF65-F5344CB8AC3E}">
        <p14:creationId xmlns:p14="http://schemas.microsoft.com/office/powerpoint/2010/main" val="10044782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4243-C8E5-48F3-A8B5-59814DB8683D}"/>
              </a:ext>
            </a:extLst>
          </p:cNvPr>
          <p:cNvSpPr>
            <a:spLocks noGrp="1"/>
          </p:cNvSpPr>
          <p:nvPr>
            <p:ph type="title"/>
          </p:nvPr>
        </p:nvSpPr>
        <p:spPr/>
        <p:txBody>
          <a:bodyPr/>
          <a:lstStyle/>
          <a:p>
            <a:pPr algn="ctr"/>
            <a:r>
              <a:rPr lang="en-US" dirty="0"/>
              <a:t>How are the Ten Commandments divided?</a:t>
            </a:r>
          </a:p>
        </p:txBody>
      </p:sp>
      <p:pic>
        <p:nvPicPr>
          <p:cNvPr id="7" name="Picture 6">
            <a:extLst>
              <a:ext uri="{FF2B5EF4-FFF2-40B4-BE49-F238E27FC236}">
                <a16:creationId xmlns:a16="http://schemas.microsoft.com/office/drawing/2014/main" id="{E381FBA9-2208-4C56-98EB-DEC7A60D5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89" y="1907125"/>
            <a:ext cx="4514850" cy="3381375"/>
          </a:xfrm>
          <a:prstGeom prst="rect">
            <a:avLst/>
          </a:prstGeom>
        </p:spPr>
      </p:pic>
      <p:pic>
        <p:nvPicPr>
          <p:cNvPr id="9" name="Picture 8">
            <a:extLst>
              <a:ext uri="{FF2B5EF4-FFF2-40B4-BE49-F238E27FC236}">
                <a16:creationId xmlns:a16="http://schemas.microsoft.com/office/drawing/2014/main" id="{EB4CF85D-84C4-4AA0-B3D8-90F60374F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452" y="1678525"/>
            <a:ext cx="4514850" cy="3609975"/>
          </a:xfrm>
          <a:prstGeom prst="rect">
            <a:avLst/>
          </a:prstGeom>
        </p:spPr>
      </p:pic>
      <p:sp>
        <p:nvSpPr>
          <p:cNvPr id="10" name="Rectangle 9">
            <a:extLst>
              <a:ext uri="{FF2B5EF4-FFF2-40B4-BE49-F238E27FC236}">
                <a16:creationId xmlns:a16="http://schemas.microsoft.com/office/drawing/2014/main" id="{40A846DA-E9D0-4457-808B-E2E9D5E8AA39}"/>
              </a:ext>
            </a:extLst>
          </p:cNvPr>
          <p:cNvSpPr/>
          <p:nvPr/>
        </p:nvSpPr>
        <p:spPr>
          <a:xfrm>
            <a:off x="6722452" y="2824091"/>
            <a:ext cx="2097991" cy="36927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682040-D59C-4C54-A347-EDAB1EEFC7B2}"/>
              </a:ext>
            </a:extLst>
          </p:cNvPr>
          <p:cNvSpPr/>
          <p:nvPr/>
        </p:nvSpPr>
        <p:spPr>
          <a:xfrm>
            <a:off x="8972843" y="4049151"/>
            <a:ext cx="2112499" cy="91674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1CA928-7D16-4587-8756-ABD4C909FEAE}"/>
              </a:ext>
            </a:extLst>
          </p:cNvPr>
          <p:cNvSpPr/>
          <p:nvPr/>
        </p:nvSpPr>
        <p:spPr>
          <a:xfrm>
            <a:off x="6722452" y="3193367"/>
            <a:ext cx="2097991" cy="36927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178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8946-E5D3-49E5-A4CD-7686803E3FD4}"/>
              </a:ext>
            </a:extLst>
          </p:cNvPr>
          <p:cNvSpPr>
            <a:spLocks noGrp="1"/>
          </p:cNvSpPr>
          <p:nvPr>
            <p:ph type="title"/>
          </p:nvPr>
        </p:nvSpPr>
        <p:spPr/>
        <p:txBody>
          <a:bodyPr/>
          <a:lstStyle/>
          <a:p>
            <a:pPr algn="ctr"/>
            <a:r>
              <a:rPr lang="en-US" dirty="0"/>
              <a:t>How are the Ten Commandments divided?</a:t>
            </a:r>
          </a:p>
        </p:txBody>
      </p:sp>
      <p:sp>
        <p:nvSpPr>
          <p:cNvPr id="3" name="Content Placeholder 2">
            <a:extLst>
              <a:ext uri="{FF2B5EF4-FFF2-40B4-BE49-F238E27FC236}">
                <a16:creationId xmlns:a16="http://schemas.microsoft.com/office/drawing/2014/main" id="{E09DEE86-3159-4F94-9CA5-4DD9136D1949}"/>
              </a:ext>
            </a:extLst>
          </p:cNvPr>
          <p:cNvSpPr>
            <a:spLocks noGrp="1"/>
          </p:cNvSpPr>
          <p:nvPr>
            <p:ph idx="1"/>
          </p:nvPr>
        </p:nvSpPr>
        <p:spPr/>
        <p:txBody>
          <a:bodyPr/>
          <a:lstStyle/>
          <a:p>
            <a:r>
              <a:rPr lang="en-US" dirty="0"/>
              <a:t>Tenth commandment: “You shall not </a:t>
            </a:r>
            <a:r>
              <a:rPr lang="en-US" b="1" dirty="0"/>
              <a:t>covet</a:t>
            </a:r>
            <a:r>
              <a:rPr lang="en-US" dirty="0"/>
              <a:t> your neighbor’s house; you shall not </a:t>
            </a:r>
            <a:r>
              <a:rPr lang="en-US" b="1" dirty="0"/>
              <a:t>covet</a:t>
            </a:r>
            <a:r>
              <a:rPr lang="en-US" dirty="0"/>
              <a:t> your neighbor’s wife, nor his male servant, nor his female servant, nor his ox, nor his donkey, nor anything that is your neighbor’s.” (Exodus 20:17)</a:t>
            </a:r>
          </a:p>
          <a:p>
            <a:r>
              <a:rPr lang="en-US" dirty="0"/>
              <a:t>The tenth commandment cannot be split (same topic -- coveting)</a:t>
            </a:r>
          </a:p>
          <a:p>
            <a:r>
              <a:rPr lang="en-US" dirty="0"/>
              <a:t>But the second commandment is distinct from the first in that it tells us </a:t>
            </a:r>
            <a:r>
              <a:rPr lang="en-US" b="1" dirty="0"/>
              <a:t>how to worship</a:t>
            </a:r>
          </a:p>
        </p:txBody>
      </p:sp>
    </p:spTree>
    <p:extLst>
      <p:ext uri="{BB962C8B-B14F-4D97-AF65-F5344CB8AC3E}">
        <p14:creationId xmlns:p14="http://schemas.microsoft.com/office/powerpoint/2010/main" val="17690712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66A0-8D77-4CD2-951C-2D8D607E50B8}"/>
              </a:ext>
            </a:extLst>
          </p:cNvPr>
          <p:cNvSpPr>
            <a:spLocks noGrp="1"/>
          </p:cNvSpPr>
          <p:nvPr>
            <p:ph type="title"/>
          </p:nvPr>
        </p:nvSpPr>
        <p:spPr>
          <a:xfrm>
            <a:off x="838200" y="447293"/>
            <a:ext cx="10515600" cy="888830"/>
          </a:xfrm>
        </p:spPr>
        <p:txBody>
          <a:bodyPr/>
          <a:lstStyle/>
          <a:p>
            <a:pPr algn="ctr"/>
            <a:r>
              <a:rPr lang="en-US" dirty="0"/>
              <a:t>To serve is to worship</a:t>
            </a:r>
          </a:p>
        </p:txBody>
      </p:sp>
      <p:sp>
        <p:nvSpPr>
          <p:cNvPr id="3" name="Content Placeholder 2">
            <a:extLst>
              <a:ext uri="{FF2B5EF4-FFF2-40B4-BE49-F238E27FC236}">
                <a16:creationId xmlns:a16="http://schemas.microsoft.com/office/drawing/2014/main" id="{BE1411AE-687F-4ED1-8673-C7545B80D6A3}"/>
              </a:ext>
            </a:extLst>
          </p:cNvPr>
          <p:cNvSpPr>
            <a:spLocks noGrp="1"/>
          </p:cNvSpPr>
          <p:nvPr>
            <p:ph idx="1"/>
          </p:nvPr>
        </p:nvSpPr>
        <p:spPr>
          <a:xfrm>
            <a:off x="838200" y="1505243"/>
            <a:ext cx="10515600" cy="4671720"/>
          </a:xfrm>
        </p:spPr>
        <p:txBody>
          <a:bodyPr/>
          <a:lstStyle/>
          <a:p>
            <a:r>
              <a:rPr lang="en-US" dirty="0"/>
              <a:t>Let’s review Exodus 20:4-5: “Thou shalt </a:t>
            </a:r>
            <a:r>
              <a:rPr lang="en-US" b="1" dirty="0"/>
              <a:t>not</a:t>
            </a:r>
            <a:r>
              <a:rPr lang="en-US" dirty="0"/>
              <a:t> make unto thee </a:t>
            </a:r>
            <a:r>
              <a:rPr lang="en-US" b="1" dirty="0"/>
              <a:t>any thing </a:t>
            </a:r>
            <a:r>
              <a:rPr lang="en-US" dirty="0"/>
              <a:t>that is in heaven above, or that is in the earth beneath, or that is in the water under the earth: thou shalt </a:t>
            </a:r>
            <a:r>
              <a:rPr lang="en-US" b="1" dirty="0"/>
              <a:t>not bow down thyself </a:t>
            </a:r>
            <a:r>
              <a:rPr lang="en-US" dirty="0"/>
              <a:t>to them </a:t>
            </a:r>
            <a:r>
              <a:rPr lang="en-US" b="1" dirty="0"/>
              <a:t>nor serve them</a:t>
            </a:r>
            <a:r>
              <a:rPr lang="en-US" dirty="0"/>
              <a:t>: for I the Lord thy God am a jealous God”</a:t>
            </a:r>
          </a:p>
          <a:p>
            <a:r>
              <a:rPr lang="en-US" dirty="0"/>
              <a:t>No image is to be made like anything in heaven, earth, or under the earth, </a:t>
            </a:r>
            <a:r>
              <a:rPr lang="en-US" i="1" dirty="0"/>
              <a:t>anywhere</a:t>
            </a:r>
          </a:p>
          <a:p>
            <a:pPr lvl="1"/>
            <a:r>
              <a:rPr lang="en-US" i="1" dirty="0"/>
              <a:t>Not even Jesus or the Father in heaven</a:t>
            </a:r>
            <a:endParaRPr lang="en-US" dirty="0"/>
          </a:p>
          <a:p>
            <a:r>
              <a:rPr lang="en-US" dirty="0"/>
              <a:t>Do not bow down to them in worship </a:t>
            </a:r>
            <a:r>
              <a:rPr lang="en-US" i="1" dirty="0"/>
              <a:t>nor</a:t>
            </a:r>
            <a:r>
              <a:rPr lang="en-US" dirty="0"/>
              <a:t> serve them</a:t>
            </a:r>
          </a:p>
        </p:txBody>
      </p:sp>
      <p:graphicFrame>
        <p:nvGraphicFramePr>
          <p:cNvPr id="5" name="Table 4">
            <a:extLst>
              <a:ext uri="{FF2B5EF4-FFF2-40B4-BE49-F238E27FC236}">
                <a16:creationId xmlns:a16="http://schemas.microsoft.com/office/drawing/2014/main" id="{371BA0BB-6C40-4AFB-8C9D-773A6DCAFE87}"/>
              </a:ext>
            </a:extLst>
          </p:cNvPr>
          <p:cNvGraphicFramePr>
            <a:graphicFrameLocks noGrp="1"/>
          </p:cNvGraphicFramePr>
          <p:nvPr>
            <p:extLst>
              <p:ext uri="{D42A27DB-BD31-4B8C-83A1-F6EECF244321}">
                <p14:modId xmlns:p14="http://schemas.microsoft.com/office/powerpoint/2010/main" val="1992200051"/>
              </p:ext>
            </p:extLst>
          </p:nvPr>
        </p:nvGraphicFramePr>
        <p:xfrm>
          <a:off x="2327910" y="5119013"/>
          <a:ext cx="6647278" cy="1291695"/>
        </p:xfrm>
        <a:graphic>
          <a:graphicData uri="http://schemas.openxmlformats.org/drawingml/2006/table">
            <a:tbl>
              <a:tblPr>
                <a:tableStyleId>{5C22544A-7EE6-4342-B048-85BDC9FD1C3A}</a:tableStyleId>
              </a:tblPr>
              <a:tblGrid>
                <a:gridCol w="1501781">
                  <a:extLst>
                    <a:ext uri="{9D8B030D-6E8A-4147-A177-3AD203B41FA5}">
                      <a16:colId xmlns:a16="http://schemas.microsoft.com/office/drawing/2014/main" val="744542562"/>
                    </a:ext>
                  </a:extLst>
                </a:gridCol>
                <a:gridCol w="2047884">
                  <a:extLst>
                    <a:ext uri="{9D8B030D-6E8A-4147-A177-3AD203B41FA5}">
                      <a16:colId xmlns:a16="http://schemas.microsoft.com/office/drawing/2014/main" val="2358655860"/>
                    </a:ext>
                  </a:extLst>
                </a:gridCol>
                <a:gridCol w="1365255">
                  <a:extLst>
                    <a:ext uri="{9D8B030D-6E8A-4147-A177-3AD203B41FA5}">
                      <a16:colId xmlns:a16="http://schemas.microsoft.com/office/drawing/2014/main" val="1794826295"/>
                    </a:ext>
                  </a:extLst>
                </a:gridCol>
                <a:gridCol w="1732358">
                  <a:extLst>
                    <a:ext uri="{9D8B030D-6E8A-4147-A177-3AD203B41FA5}">
                      <a16:colId xmlns:a16="http://schemas.microsoft.com/office/drawing/2014/main" val="2765497257"/>
                    </a:ext>
                  </a:extLst>
                </a:gridCol>
              </a:tblGrid>
              <a:tr h="430565">
                <a:tc>
                  <a:txBody>
                    <a:bodyPr/>
                    <a:lstStyle/>
                    <a:p>
                      <a:pPr marL="0" marR="0" algn="ctr">
                        <a:lnSpc>
                          <a:spcPct val="107000"/>
                        </a:lnSpc>
                        <a:spcBef>
                          <a:spcPts val="0"/>
                        </a:spcBef>
                        <a:spcAft>
                          <a:spcPts val="0"/>
                        </a:spcAft>
                      </a:pPr>
                      <a:r>
                        <a:rPr lang="en-US" sz="2200" b="1" dirty="0">
                          <a:effectLst/>
                        </a:rPr>
                        <a:t> English</a:t>
                      </a:r>
                      <a:endParaRPr lang="en-US" sz="2200" b="1"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b="1">
                          <a:effectLst/>
                        </a:rPr>
                        <a:t>Latin</a:t>
                      </a:r>
                      <a:endParaRPr lang="en-US" sz="2200" b="1">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b="1">
                          <a:effectLst/>
                        </a:rPr>
                        <a:t>Greek</a:t>
                      </a:r>
                      <a:endParaRPr lang="en-US" sz="2200" b="1">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b="1" dirty="0">
                          <a:effectLst/>
                        </a:rPr>
                        <a:t>Hebrew</a:t>
                      </a:r>
                      <a:endParaRPr lang="en-US" sz="2200" b="1"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02524524"/>
                  </a:ext>
                </a:extLst>
              </a:tr>
              <a:tr h="430565">
                <a:tc>
                  <a:txBody>
                    <a:bodyPr/>
                    <a:lstStyle/>
                    <a:p>
                      <a:pPr marL="0" marR="0" algn="ctr">
                        <a:lnSpc>
                          <a:spcPct val="107000"/>
                        </a:lnSpc>
                        <a:spcBef>
                          <a:spcPts val="0"/>
                        </a:spcBef>
                        <a:spcAft>
                          <a:spcPts val="0"/>
                        </a:spcAft>
                      </a:pPr>
                      <a:r>
                        <a:rPr lang="en-US" sz="2200">
                          <a:effectLst/>
                        </a:rPr>
                        <a:t>To honor</a:t>
                      </a:r>
                      <a:endParaRPr lang="en-US" sz="22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dirty="0">
                          <a:effectLst/>
                        </a:rPr>
                        <a:t>latria</a:t>
                      </a:r>
                      <a:endParaRPr lang="en-US" sz="22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a:effectLst/>
                        </a:rPr>
                        <a:t>λατρεία</a:t>
                      </a:r>
                      <a:endParaRPr lang="en-US" sz="2200">
                        <a:solidFill>
                          <a:srgbClr val="000000"/>
                        </a:solidFill>
                        <a:effectLst/>
                        <a:latin typeface="Calibri" panose="020F0502020204030204" pitchFamily="34" charset="0"/>
                        <a:ea typeface="Calibri" panose="020F0502020204030204" pitchFamily="34" charset="0"/>
                      </a:endParaRPr>
                    </a:p>
                  </a:txBody>
                  <a:tcPr marL="68580" marR="68580" marT="0" marB="0"/>
                </a:tc>
                <a:tc rowSpan="2">
                  <a:txBody>
                    <a:bodyPr/>
                    <a:lstStyle/>
                    <a:p>
                      <a:pPr marL="0" marR="0" algn="ctr">
                        <a:lnSpc>
                          <a:spcPct val="200000"/>
                        </a:lnSpc>
                        <a:spcBef>
                          <a:spcPts val="0"/>
                        </a:spcBef>
                        <a:spcAft>
                          <a:spcPts val="0"/>
                        </a:spcAft>
                      </a:pPr>
                      <a:r>
                        <a:rPr lang="ar-SA" sz="2200" dirty="0">
                          <a:effectLst/>
                        </a:rPr>
                        <a:t>אָבֹ֧ת</a:t>
                      </a:r>
                      <a:r>
                        <a:rPr lang="en-US" sz="2200" dirty="0">
                          <a:effectLst/>
                        </a:rPr>
                        <a:t> (</a:t>
                      </a:r>
                      <a:r>
                        <a:rPr lang="en-US" sz="2200" dirty="0" err="1">
                          <a:effectLst/>
                        </a:rPr>
                        <a:t>avat</a:t>
                      </a:r>
                      <a:r>
                        <a:rPr lang="en-US" sz="2200" dirty="0">
                          <a:effectLst/>
                        </a:rPr>
                        <a:t>)</a:t>
                      </a:r>
                      <a:endParaRPr lang="en-US" sz="22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78089939"/>
                  </a:ext>
                </a:extLst>
              </a:tr>
              <a:tr h="430565">
                <a:tc>
                  <a:txBody>
                    <a:bodyPr/>
                    <a:lstStyle/>
                    <a:p>
                      <a:pPr marL="0" marR="0" algn="ctr">
                        <a:lnSpc>
                          <a:spcPct val="107000"/>
                        </a:lnSpc>
                        <a:spcBef>
                          <a:spcPts val="0"/>
                        </a:spcBef>
                        <a:spcAft>
                          <a:spcPts val="0"/>
                        </a:spcAft>
                      </a:pPr>
                      <a:r>
                        <a:rPr lang="en-US" sz="2200">
                          <a:effectLst/>
                        </a:rPr>
                        <a:t>To serve</a:t>
                      </a:r>
                      <a:endParaRPr lang="en-US" sz="22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dirty="0">
                          <a:effectLst/>
                        </a:rPr>
                        <a:t>dulia</a:t>
                      </a:r>
                      <a:endParaRPr lang="en-US" sz="22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200" dirty="0" err="1">
                          <a:effectLst/>
                        </a:rPr>
                        <a:t>δουλεί</a:t>
                      </a:r>
                      <a:r>
                        <a:rPr lang="en-US" sz="2200" dirty="0">
                          <a:effectLst/>
                        </a:rPr>
                        <a:t>α</a:t>
                      </a:r>
                      <a:endParaRPr lang="en-US" sz="2200" dirty="0">
                        <a:solidFill>
                          <a:srgbClr val="000000"/>
                        </a:solidFill>
                        <a:effectLst/>
                        <a:latin typeface="Calibri" panose="020F0502020204030204" pitchFamily="34" charset="0"/>
                        <a:ea typeface="Calibri" panose="020F050202020403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4190719332"/>
                  </a:ext>
                </a:extLst>
              </a:tr>
            </a:tbl>
          </a:graphicData>
        </a:graphic>
      </p:graphicFrame>
    </p:spTree>
    <p:extLst>
      <p:ext uri="{BB962C8B-B14F-4D97-AF65-F5344CB8AC3E}">
        <p14:creationId xmlns:p14="http://schemas.microsoft.com/office/powerpoint/2010/main" val="1511231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6328-F6EA-4643-9D35-B967BD1EF667}"/>
              </a:ext>
            </a:extLst>
          </p:cNvPr>
          <p:cNvSpPr>
            <a:spLocks noGrp="1"/>
          </p:cNvSpPr>
          <p:nvPr>
            <p:ph type="title"/>
          </p:nvPr>
        </p:nvSpPr>
        <p:spPr>
          <a:xfrm>
            <a:off x="838200" y="365125"/>
            <a:ext cx="10515600" cy="1210457"/>
          </a:xfrm>
        </p:spPr>
        <p:txBody>
          <a:bodyPr/>
          <a:lstStyle/>
          <a:p>
            <a:pPr algn="ctr"/>
            <a:r>
              <a:rPr lang="en-US" dirty="0"/>
              <a:t>To serve is to worship</a:t>
            </a:r>
          </a:p>
        </p:txBody>
      </p:sp>
      <p:sp>
        <p:nvSpPr>
          <p:cNvPr id="3" name="Content Placeholder 2">
            <a:extLst>
              <a:ext uri="{FF2B5EF4-FFF2-40B4-BE49-F238E27FC236}">
                <a16:creationId xmlns:a16="http://schemas.microsoft.com/office/drawing/2014/main" id="{CEA0330D-FA4D-4A89-ABA7-3D8EC52A1461}"/>
              </a:ext>
            </a:extLst>
          </p:cNvPr>
          <p:cNvSpPr>
            <a:spLocks noGrp="1"/>
          </p:cNvSpPr>
          <p:nvPr>
            <p:ph idx="1"/>
          </p:nvPr>
        </p:nvSpPr>
        <p:spPr/>
        <p:txBody>
          <a:bodyPr/>
          <a:lstStyle/>
          <a:p>
            <a:r>
              <a:rPr lang="en-US" dirty="0"/>
              <a:t>“Do not go after other gods </a:t>
            </a:r>
            <a:r>
              <a:rPr lang="en-US" b="1" dirty="0"/>
              <a:t>to serve them</a:t>
            </a:r>
            <a:r>
              <a:rPr lang="en-US" dirty="0"/>
              <a:t> </a:t>
            </a:r>
            <a:r>
              <a:rPr lang="en-US" b="1" dirty="0"/>
              <a:t>and worship them</a:t>
            </a:r>
            <a:r>
              <a:rPr lang="en-US" dirty="0"/>
              <a:t>, and do not provoke Me to anger with the works of your hands; and I will not harm you.” (Jeremiah 25:6)</a:t>
            </a:r>
          </a:p>
          <a:p>
            <a:r>
              <a:rPr lang="en-US" dirty="0"/>
              <a:t>“So </a:t>
            </a:r>
            <a:r>
              <a:rPr lang="en-US" i="1" dirty="0"/>
              <a:t>they left all the commandments of the </a:t>
            </a:r>
            <a:r>
              <a:rPr lang="en-US" i="1" cap="small" dirty="0">
                <a:effectLst/>
              </a:rPr>
              <a:t>Lord</a:t>
            </a:r>
            <a:r>
              <a:rPr lang="en-US" i="1" dirty="0"/>
              <a:t> their God</a:t>
            </a:r>
            <a:r>
              <a:rPr lang="en-US" dirty="0"/>
              <a:t>, made for themselves a molded image and two calves, made a wooden image and </a:t>
            </a:r>
            <a:r>
              <a:rPr lang="en-US" b="1" dirty="0"/>
              <a:t>worshiped</a:t>
            </a:r>
            <a:r>
              <a:rPr lang="en-US" dirty="0"/>
              <a:t> </a:t>
            </a:r>
            <a:r>
              <a:rPr lang="en-US" b="1" dirty="0"/>
              <a:t>all the host of heaven,</a:t>
            </a:r>
            <a:r>
              <a:rPr lang="en-US" dirty="0"/>
              <a:t> </a:t>
            </a:r>
            <a:r>
              <a:rPr lang="en-US" b="1" dirty="0"/>
              <a:t>and served Baal</a:t>
            </a:r>
            <a:r>
              <a:rPr lang="en-US" dirty="0"/>
              <a:t>.” (2Kings 17:16)</a:t>
            </a:r>
          </a:p>
          <a:p>
            <a:endParaRPr lang="en-US" dirty="0"/>
          </a:p>
        </p:txBody>
      </p:sp>
    </p:spTree>
    <p:extLst>
      <p:ext uri="{BB962C8B-B14F-4D97-AF65-F5344CB8AC3E}">
        <p14:creationId xmlns:p14="http://schemas.microsoft.com/office/powerpoint/2010/main" val="158791821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C49E-A4E8-4B54-BA47-143A85CA85F6}"/>
              </a:ext>
            </a:extLst>
          </p:cNvPr>
          <p:cNvSpPr>
            <a:spLocks noGrp="1"/>
          </p:cNvSpPr>
          <p:nvPr>
            <p:ph type="title"/>
          </p:nvPr>
        </p:nvSpPr>
        <p:spPr>
          <a:xfrm>
            <a:off x="838200" y="365126"/>
            <a:ext cx="10515600" cy="971306"/>
          </a:xfrm>
        </p:spPr>
        <p:txBody>
          <a:bodyPr/>
          <a:lstStyle/>
          <a:p>
            <a:pPr algn="ctr"/>
            <a:r>
              <a:rPr lang="en-US" dirty="0"/>
              <a:t>Numbers 21:7-9</a:t>
            </a:r>
          </a:p>
        </p:txBody>
      </p:sp>
      <p:sp>
        <p:nvSpPr>
          <p:cNvPr id="3" name="Content Placeholder 2">
            <a:extLst>
              <a:ext uri="{FF2B5EF4-FFF2-40B4-BE49-F238E27FC236}">
                <a16:creationId xmlns:a16="http://schemas.microsoft.com/office/drawing/2014/main" id="{77409AB9-C33B-4074-A1C4-BD7D45BF555F}"/>
              </a:ext>
            </a:extLst>
          </p:cNvPr>
          <p:cNvSpPr>
            <a:spLocks noGrp="1"/>
          </p:cNvSpPr>
          <p:nvPr>
            <p:ph idx="1"/>
          </p:nvPr>
        </p:nvSpPr>
        <p:spPr>
          <a:xfrm>
            <a:off x="838200" y="1575582"/>
            <a:ext cx="10515600" cy="4601381"/>
          </a:xfrm>
        </p:spPr>
        <p:txBody>
          <a:bodyPr/>
          <a:lstStyle/>
          <a:p>
            <a:r>
              <a:rPr lang="en-US" dirty="0"/>
              <a:t>“Therefore the people came to Moses, and said, ‘We have sinned, for we have spoken against the Lord and against you; pray to the Lord that He take away the serpents from us.’ So Moses prayed for the people. Then the Lord said to Moses, ‘</a:t>
            </a:r>
            <a:r>
              <a:rPr lang="en-US" b="1" dirty="0"/>
              <a:t>Make a fiery serpent, and set it on a pole</a:t>
            </a:r>
            <a:r>
              <a:rPr lang="en-US" dirty="0"/>
              <a:t>; and it shall be that everyone who is bitten,</a:t>
            </a:r>
            <a:r>
              <a:rPr lang="en-US" b="1" dirty="0"/>
              <a:t> when he looks at it, shall live</a:t>
            </a:r>
            <a:r>
              <a:rPr lang="en-US" dirty="0"/>
              <a:t>.’ So Moses made a bronze serpent, and put it on a pole; and so it was, if a serpent had bitten anyone, when he looked at the bronze serpent, he lived.”</a:t>
            </a:r>
          </a:p>
          <a:p>
            <a:r>
              <a:rPr lang="en-US" b="1" dirty="0"/>
              <a:t>Q: Does this verse teach the veneration of images?</a:t>
            </a:r>
          </a:p>
        </p:txBody>
      </p:sp>
    </p:spTree>
    <p:extLst>
      <p:ext uri="{BB962C8B-B14F-4D97-AF65-F5344CB8AC3E}">
        <p14:creationId xmlns:p14="http://schemas.microsoft.com/office/powerpoint/2010/main" val="13637961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1843</TotalTime>
  <Words>1334</Words>
  <Application>Microsoft Office PowerPoint</Application>
  <PresentationFormat>Widescreen</PresentationFormat>
  <Paragraphs>97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Calibri Light</vt:lpstr>
      <vt:lpstr>office theme</vt:lpstr>
      <vt:lpstr>Westminster Shorter Catechism </vt:lpstr>
      <vt:lpstr>Question #49</vt:lpstr>
      <vt:lpstr>What does the Bible say?</vt:lpstr>
      <vt:lpstr>How do the 1st and 2nd commandments relate?</vt:lpstr>
      <vt:lpstr>How are the Ten Commandments divided?</vt:lpstr>
      <vt:lpstr>How are the Ten Commandments divided?</vt:lpstr>
      <vt:lpstr>To serve is to worship</vt:lpstr>
      <vt:lpstr>To serve is to worship</vt:lpstr>
      <vt:lpstr>Numbers 21:7-9</vt:lpstr>
      <vt:lpstr>Numbers 21:7-9</vt:lpstr>
      <vt:lpstr>Question #50</vt:lpstr>
      <vt:lpstr>The regulative principle of worship</vt:lpstr>
      <vt:lpstr>The regulative principle of worship</vt:lpstr>
      <vt:lpstr>A warning from Revelation 22:18-19</vt:lpstr>
      <vt:lpstr>Objectionable worship</vt:lpstr>
      <vt:lpstr>PowerPoint Presentation</vt:lpstr>
      <vt:lpstr>Is Reformed worship inferior?</vt:lpstr>
      <vt:lpstr>Reformed worship</vt:lpstr>
      <vt:lpstr>Verse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220</cp:revision>
  <dcterms:created xsi:type="dcterms:W3CDTF">2013-07-15T20:26:40Z</dcterms:created>
  <dcterms:modified xsi:type="dcterms:W3CDTF">2021-05-30T16:15:48Z</dcterms:modified>
</cp:coreProperties>
</file>