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1" r:id="rId3"/>
    <p:sldId id="415" r:id="rId4"/>
    <p:sldId id="420" r:id="rId5"/>
    <p:sldId id="392" r:id="rId6"/>
    <p:sldId id="428" r:id="rId7"/>
    <p:sldId id="429" r:id="rId8"/>
    <p:sldId id="416" r:id="rId9"/>
    <p:sldId id="417" r:id="rId10"/>
    <p:sldId id="422" r:id="rId11"/>
    <p:sldId id="423" r:id="rId12"/>
    <p:sldId id="424" r:id="rId13"/>
    <p:sldId id="421" r:id="rId14"/>
    <p:sldId id="425" r:id="rId15"/>
    <p:sldId id="426" r:id="rId16"/>
    <p:sldId id="427" r:id="rId17"/>
    <p:sldId id="418" r:id="rId18"/>
    <p:sldId id="41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9/11/2021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extLst>
      <p:ext uri="{BB962C8B-B14F-4D97-AF65-F5344CB8AC3E}">
        <p14:creationId xmlns:p14="http://schemas.microsoft.com/office/powerpoint/2010/main" val="223230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extLst>
      <p:ext uri="{BB962C8B-B14F-4D97-AF65-F5344CB8AC3E}">
        <p14:creationId xmlns:p14="http://schemas.microsoft.com/office/powerpoint/2010/main" val="347125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9/11/2021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9/11/2021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57 - 59</a:t>
            </a:r>
          </a:p>
          <a:p>
            <a:pPr algn="l"/>
            <a:r>
              <a:rPr lang="en-US" dirty="0">
                <a:cs typeface="Calibri" panose="020F0502020204030204"/>
              </a:rPr>
              <a:t>September 1,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4810-BC2E-4A39-8E9F-51BF2E9BEFBB}"/>
              </a:ext>
            </a:extLst>
          </p:cNvPr>
          <p:cNvSpPr>
            <a:spLocks noGrp="1"/>
          </p:cNvSpPr>
          <p:nvPr>
            <p:ph type="title"/>
          </p:nvPr>
        </p:nvSpPr>
        <p:spPr>
          <a:xfrm>
            <a:off x="838200" y="365126"/>
            <a:ext cx="10515600" cy="943170"/>
          </a:xfrm>
        </p:spPr>
        <p:txBody>
          <a:bodyPr/>
          <a:lstStyle/>
          <a:p>
            <a:pPr algn="ctr"/>
            <a:r>
              <a:rPr lang="en-US" dirty="0"/>
              <a:t>The highlight of the Christian faith</a:t>
            </a:r>
          </a:p>
        </p:txBody>
      </p:sp>
      <p:sp>
        <p:nvSpPr>
          <p:cNvPr id="3" name="Content Placeholder 2">
            <a:extLst>
              <a:ext uri="{FF2B5EF4-FFF2-40B4-BE49-F238E27FC236}">
                <a16:creationId xmlns:a16="http://schemas.microsoft.com/office/drawing/2014/main" id="{EE520853-3995-4C74-BE91-50474B541B35}"/>
              </a:ext>
            </a:extLst>
          </p:cNvPr>
          <p:cNvSpPr>
            <a:spLocks noGrp="1"/>
          </p:cNvSpPr>
          <p:nvPr>
            <p:ph idx="1"/>
          </p:nvPr>
        </p:nvSpPr>
        <p:spPr>
          <a:xfrm>
            <a:off x="838200" y="1434905"/>
            <a:ext cx="10515600" cy="4742058"/>
          </a:xfrm>
        </p:spPr>
        <p:txBody>
          <a:bodyPr/>
          <a:lstStyle/>
          <a:p>
            <a:r>
              <a:rPr lang="en-US" dirty="0"/>
              <a:t>Bible study: 1Corinthians 11:23-26 &amp; 33: Therefore, my brethren when you come together to eat, wait for one another.</a:t>
            </a:r>
          </a:p>
          <a:p>
            <a:r>
              <a:rPr lang="en-US" dirty="0"/>
              <a:t>The Sabbath is the focal point of the Christian faith, when God’s people worship together corporately.</a:t>
            </a:r>
          </a:p>
          <a:p>
            <a:r>
              <a:rPr lang="en-US" dirty="0"/>
              <a:t>“</a:t>
            </a:r>
            <a:r>
              <a:rPr lang="en-US" b="1" dirty="0"/>
              <a:t>not forsaking the assembling of ourselves together</a:t>
            </a:r>
            <a:r>
              <a:rPr lang="en-US" dirty="0"/>
              <a:t>, as is the manner of some, but exhorting one another, and so much the more as you see the Day approaching.” (Hebrews 10:25)</a:t>
            </a:r>
          </a:p>
          <a:p>
            <a:r>
              <a:rPr lang="en-US" dirty="0"/>
              <a:t>We must gather despite difficulties</a:t>
            </a:r>
          </a:p>
          <a:p>
            <a:pPr lvl="1"/>
            <a:r>
              <a:rPr lang="en-US" b="1" dirty="0"/>
              <a:t>Covid19</a:t>
            </a:r>
          </a:p>
          <a:p>
            <a:pPr lvl="1"/>
            <a:r>
              <a:rPr lang="en-US" dirty="0"/>
              <a:t>The Roman Catholic authorities in the 16</a:t>
            </a:r>
            <a:r>
              <a:rPr lang="en-US" baseline="30000" dirty="0"/>
              <a:t>th</a:t>
            </a:r>
            <a:r>
              <a:rPr lang="en-US" dirty="0"/>
              <a:t> century (Huguenots)</a:t>
            </a:r>
          </a:p>
          <a:p>
            <a:pPr lvl="1"/>
            <a:r>
              <a:rPr lang="en-US" dirty="0"/>
              <a:t>God is more important than our own life</a:t>
            </a:r>
          </a:p>
        </p:txBody>
      </p:sp>
    </p:spTree>
    <p:extLst>
      <p:ext uri="{BB962C8B-B14F-4D97-AF65-F5344CB8AC3E}">
        <p14:creationId xmlns:p14="http://schemas.microsoft.com/office/powerpoint/2010/main" val="106786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53CD-2C3D-460A-AA72-74787F5D620C}"/>
              </a:ext>
            </a:extLst>
          </p:cNvPr>
          <p:cNvSpPr>
            <a:spLocks noGrp="1"/>
          </p:cNvSpPr>
          <p:nvPr>
            <p:ph type="title"/>
          </p:nvPr>
        </p:nvSpPr>
        <p:spPr>
          <a:xfrm>
            <a:off x="838200" y="365125"/>
            <a:ext cx="10515600" cy="929103"/>
          </a:xfrm>
        </p:spPr>
        <p:txBody>
          <a:bodyPr/>
          <a:lstStyle/>
          <a:p>
            <a:pPr algn="ctr"/>
            <a:r>
              <a:rPr lang="en-US" dirty="0"/>
              <a:t>A creation ordinance</a:t>
            </a:r>
          </a:p>
        </p:txBody>
      </p:sp>
      <p:sp>
        <p:nvSpPr>
          <p:cNvPr id="3" name="Content Placeholder 2">
            <a:extLst>
              <a:ext uri="{FF2B5EF4-FFF2-40B4-BE49-F238E27FC236}">
                <a16:creationId xmlns:a16="http://schemas.microsoft.com/office/drawing/2014/main" id="{6D925050-0858-4F7D-81A8-698C6D2BB206}"/>
              </a:ext>
            </a:extLst>
          </p:cNvPr>
          <p:cNvSpPr>
            <a:spLocks noGrp="1"/>
          </p:cNvSpPr>
          <p:nvPr>
            <p:ph idx="1"/>
          </p:nvPr>
        </p:nvSpPr>
        <p:spPr>
          <a:xfrm>
            <a:off x="838200" y="1434905"/>
            <a:ext cx="10515600" cy="4742058"/>
          </a:xfrm>
        </p:spPr>
        <p:txBody>
          <a:bodyPr/>
          <a:lstStyle/>
          <a:p>
            <a:r>
              <a:rPr lang="en-US" dirty="0"/>
              <a:t>Just as God </a:t>
            </a:r>
            <a:r>
              <a:rPr lang="en-US" dirty="0" err="1"/>
              <a:t>laboured</a:t>
            </a:r>
            <a:r>
              <a:rPr lang="en-US" dirty="0"/>
              <a:t> six days and rested on one day, so shall we</a:t>
            </a:r>
          </a:p>
          <a:p>
            <a:pPr lvl="1"/>
            <a:r>
              <a:rPr lang="en-US" dirty="0"/>
              <a:t>One </a:t>
            </a:r>
            <a:r>
              <a:rPr lang="en-US" i="1" dirty="0"/>
              <a:t>whole</a:t>
            </a:r>
            <a:r>
              <a:rPr lang="en-US" dirty="0"/>
              <a:t> day, not </a:t>
            </a:r>
            <a:r>
              <a:rPr lang="en-US" i="1" dirty="0"/>
              <a:t>half</a:t>
            </a:r>
            <a:r>
              <a:rPr lang="en-US" dirty="0"/>
              <a:t> a day</a:t>
            </a:r>
          </a:p>
          <a:p>
            <a:pPr lvl="1"/>
            <a:r>
              <a:rPr lang="en-US" dirty="0"/>
              <a:t>Morning and </a:t>
            </a:r>
            <a:r>
              <a:rPr lang="en-US" i="1" dirty="0"/>
              <a:t>evening</a:t>
            </a:r>
            <a:r>
              <a:rPr lang="en-US" dirty="0"/>
              <a:t> worship</a:t>
            </a:r>
          </a:p>
          <a:p>
            <a:r>
              <a:rPr lang="en-US" dirty="0"/>
              <a:t>We must follow God’s pattern, not our own</a:t>
            </a:r>
          </a:p>
          <a:p>
            <a:pPr lvl="1"/>
            <a:r>
              <a:rPr lang="en-US" dirty="0"/>
              <a:t>Exodus 25:9 &amp; 40; Exodus 26:30; Numbers 8:4</a:t>
            </a:r>
          </a:p>
          <a:p>
            <a:r>
              <a:rPr lang="en-US" dirty="0"/>
              <a:t>God appointed not only a place, but also a time for Him to meet with His people</a:t>
            </a:r>
          </a:p>
        </p:txBody>
      </p:sp>
    </p:spTree>
    <p:extLst>
      <p:ext uri="{BB962C8B-B14F-4D97-AF65-F5344CB8AC3E}">
        <p14:creationId xmlns:p14="http://schemas.microsoft.com/office/powerpoint/2010/main" val="43251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12BB-33BE-492C-BB9F-115B7E9A3E7C}"/>
              </a:ext>
            </a:extLst>
          </p:cNvPr>
          <p:cNvSpPr>
            <a:spLocks noGrp="1"/>
          </p:cNvSpPr>
          <p:nvPr>
            <p:ph type="title"/>
          </p:nvPr>
        </p:nvSpPr>
        <p:spPr/>
        <p:txBody>
          <a:bodyPr/>
          <a:lstStyle/>
          <a:p>
            <a:pPr algn="ctr"/>
            <a:r>
              <a:rPr lang="en-US" dirty="0"/>
              <a:t>A part of the moral law</a:t>
            </a:r>
          </a:p>
        </p:txBody>
      </p:sp>
      <p:sp>
        <p:nvSpPr>
          <p:cNvPr id="3" name="Content Placeholder 2">
            <a:extLst>
              <a:ext uri="{FF2B5EF4-FFF2-40B4-BE49-F238E27FC236}">
                <a16:creationId xmlns:a16="http://schemas.microsoft.com/office/drawing/2014/main" id="{137BEDF2-8CD5-48D2-BD08-B5DC78569139}"/>
              </a:ext>
            </a:extLst>
          </p:cNvPr>
          <p:cNvSpPr>
            <a:spLocks noGrp="1"/>
          </p:cNvSpPr>
          <p:nvPr>
            <p:ph idx="1"/>
          </p:nvPr>
        </p:nvSpPr>
        <p:spPr/>
        <p:txBody>
          <a:bodyPr/>
          <a:lstStyle/>
          <a:p>
            <a:r>
              <a:rPr lang="en-US" dirty="0"/>
              <a:t>The Sabbath is part of the </a:t>
            </a:r>
            <a:r>
              <a:rPr lang="en-US" b="1" dirty="0"/>
              <a:t>moral law</a:t>
            </a:r>
            <a:r>
              <a:rPr lang="en-US" dirty="0"/>
              <a:t> and thus it is God’s will for </a:t>
            </a:r>
            <a:r>
              <a:rPr lang="en-US" i="1" dirty="0"/>
              <a:t>all men</a:t>
            </a:r>
            <a:r>
              <a:rPr lang="en-US" dirty="0"/>
              <a:t> at all times, not just the Old Testament Jews</a:t>
            </a:r>
          </a:p>
          <a:p>
            <a:r>
              <a:rPr lang="en-US" dirty="0"/>
              <a:t>Never abrogated</a:t>
            </a:r>
          </a:p>
          <a:p>
            <a:pPr lvl="1"/>
            <a:r>
              <a:rPr lang="en-US" dirty="0"/>
              <a:t>Matthew 5:17: Jesus came not to destroy the law</a:t>
            </a:r>
          </a:p>
          <a:p>
            <a:pPr lvl="1"/>
            <a:r>
              <a:rPr lang="en-US" dirty="0"/>
              <a:t>Rom 3:31: Paul does not make the law void but rather establishes it</a:t>
            </a:r>
          </a:p>
          <a:p>
            <a:r>
              <a:rPr lang="en-US" dirty="0"/>
              <a:t>We don’t make up our own form of worship, </a:t>
            </a:r>
            <a:r>
              <a:rPr lang="en-US" u="sng" dirty="0"/>
              <a:t>this is idolatry</a:t>
            </a:r>
          </a:p>
          <a:p>
            <a:r>
              <a:rPr lang="en-US" dirty="0"/>
              <a:t>Five day week? Four day week? </a:t>
            </a:r>
            <a:r>
              <a:rPr lang="en-US" i="1" dirty="0"/>
              <a:t>Ten</a:t>
            </a:r>
            <a:r>
              <a:rPr lang="en-US" dirty="0"/>
              <a:t> day week?</a:t>
            </a:r>
          </a:p>
          <a:p>
            <a:endParaRPr lang="en-US" dirty="0"/>
          </a:p>
        </p:txBody>
      </p:sp>
    </p:spTree>
    <p:extLst>
      <p:ext uri="{BB962C8B-B14F-4D97-AF65-F5344CB8AC3E}">
        <p14:creationId xmlns:p14="http://schemas.microsoft.com/office/powerpoint/2010/main" val="107882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A5CD-260F-4688-8B22-F43459A62FC0}"/>
              </a:ext>
            </a:extLst>
          </p:cNvPr>
          <p:cNvSpPr>
            <a:spLocks noGrp="1"/>
          </p:cNvSpPr>
          <p:nvPr>
            <p:ph type="title"/>
          </p:nvPr>
        </p:nvSpPr>
        <p:spPr>
          <a:xfrm>
            <a:off x="838200" y="365125"/>
            <a:ext cx="10515600" cy="746223"/>
          </a:xfrm>
        </p:spPr>
        <p:txBody>
          <a:bodyPr/>
          <a:lstStyle/>
          <a:p>
            <a:pPr algn="ctr"/>
            <a:r>
              <a:rPr lang="en-US" dirty="0"/>
              <a:t>Seven days, not ten!</a:t>
            </a:r>
          </a:p>
        </p:txBody>
      </p:sp>
      <p:pic>
        <p:nvPicPr>
          <p:cNvPr id="5" name="Picture 4">
            <a:extLst>
              <a:ext uri="{FF2B5EF4-FFF2-40B4-BE49-F238E27FC236}">
                <a16:creationId xmlns:a16="http://schemas.microsoft.com/office/drawing/2014/main" id="{CEFFA405-655A-45AE-BD34-0F9A7CAD6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348" y="1245456"/>
            <a:ext cx="9305007" cy="5612544"/>
          </a:xfrm>
          <a:prstGeom prst="rect">
            <a:avLst/>
          </a:prstGeom>
        </p:spPr>
      </p:pic>
      <p:sp>
        <p:nvSpPr>
          <p:cNvPr id="6" name="Rectangle 5">
            <a:extLst>
              <a:ext uri="{FF2B5EF4-FFF2-40B4-BE49-F238E27FC236}">
                <a16:creationId xmlns:a16="http://schemas.microsoft.com/office/drawing/2014/main" id="{BB98AD70-F691-44CD-86C5-9C3AB443EB47}"/>
              </a:ext>
            </a:extLst>
          </p:cNvPr>
          <p:cNvSpPr/>
          <p:nvPr/>
        </p:nvSpPr>
        <p:spPr>
          <a:xfrm>
            <a:off x="5964702" y="3784209"/>
            <a:ext cx="506436" cy="10128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429F1F-2CFA-41A9-A70F-2D77B8DC7914}"/>
              </a:ext>
            </a:extLst>
          </p:cNvPr>
          <p:cNvSpPr txBox="1"/>
          <p:nvPr/>
        </p:nvSpPr>
        <p:spPr>
          <a:xfrm>
            <a:off x="10851652" y="2222695"/>
            <a:ext cx="979277" cy="2862322"/>
          </a:xfrm>
          <a:prstGeom prst="rect">
            <a:avLst/>
          </a:prstGeom>
          <a:noFill/>
        </p:spPr>
        <p:txBody>
          <a:bodyPr wrap="square" rtlCol="0">
            <a:spAutoFit/>
          </a:bodyPr>
          <a:lstStyle/>
          <a:p>
            <a:r>
              <a:rPr lang="en-US" dirty="0" err="1"/>
              <a:t>Primdi</a:t>
            </a:r>
            <a:endParaRPr lang="en-US" dirty="0"/>
          </a:p>
          <a:p>
            <a:r>
              <a:rPr lang="en-US" dirty="0" err="1"/>
              <a:t>Duodi</a:t>
            </a:r>
            <a:endParaRPr lang="en-US" dirty="0"/>
          </a:p>
          <a:p>
            <a:r>
              <a:rPr lang="en-US" dirty="0" err="1"/>
              <a:t>Tridi</a:t>
            </a:r>
            <a:endParaRPr lang="en-US" dirty="0"/>
          </a:p>
          <a:p>
            <a:r>
              <a:rPr lang="en-US" dirty="0" err="1"/>
              <a:t>Quartidi</a:t>
            </a:r>
            <a:endParaRPr lang="en-US" dirty="0"/>
          </a:p>
          <a:p>
            <a:r>
              <a:rPr lang="en-US" dirty="0" err="1"/>
              <a:t>Quintidi</a:t>
            </a:r>
            <a:endParaRPr lang="en-US" dirty="0"/>
          </a:p>
          <a:p>
            <a:r>
              <a:rPr lang="en-US" dirty="0" err="1"/>
              <a:t>Sextidi</a:t>
            </a:r>
            <a:endParaRPr lang="en-US" dirty="0"/>
          </a:p>
          <a:p>
            <a:r>
              <a:rPr lang="en-US" dirty="0" err="1"/>
              <a:t>Septidi</a:t>
            </a:r>
            <a:endParaRPr lang="en-US" dirty="0"/>
          </a:p>
          <a:p>
            <a:r>
              <a:rPr lang="en-US" dirty="0" err="1"/>
              <a:t>Octidi</a:t>
            </a:r>
            <a:endParaRPr lang="en-US" dirty="0"/>
          </a:p>
          <a:p>
            <a:r>
              <a:rPr lang="en-US" dirty="0" err="1"/>
              <a:t>Nonidi</a:t>
            </a:r>
            <a:endParaRPr lang="en-US" dirty="0"/>
          </a:p>
          <a:p>
            <a:r>
              <a:rPr lang="en-US" b="1" dirty="0" err="1"/>
              <a:t>Decadi</a:t>
            </a:r>
            <a:endParaRPr lang="en-US" b="1" dirty="0"/>
          </a:p>
        </p:txBody>
      </p:sp>
      <p:sp>
        <p:nvSpPr>
          <p:cNvPr id="8" name="TextBox 7">
            <a:extLst>
              <a:ext uri="{FF2B5EF4-FFF2-40B4-BE49-F238E27FC236}">
                <a16:creationId xmlns:a16="http://schemas.microsoft.com/office/drawing/2014/main" id="{ADDF6252-0CFF-4CEA-81AE-9738883146C9}"/>
              </a:ext>
            </a:extLst>
          </p:cNvPr>
          <p:cNvSpPr txBox="1"/>
          <p:nvPr/>
        </p:nvSpPr>
        <p:spPr>
          <a:xfrm>
            <a:off x="9167661" y="305062"/>
            <a:ext cx="2955388" cy="769441"/>
          </a:xfrm>
          <a:prstGeom prst="rect">
            <a:avLst/>
          </a:prstGeom>
          <a:noFill/>
        </p:spPr>
        <p:txBody>
          <a:bodyPr wrap="square" rtlCol="0">
            <a:spAutoFit/>
          </a:bodyPr>
          <a:lstStyle/>
          <a:p>
            <a:r>
              <a:rPr lang="en-US" sz="2200" dirty="0"/>
              <a:t>Late 18</a:t>
            </a:r>
            <a:r>
              <a:rPr lang="en-US" sz="2200" baseline="30000" dirty="0"/>
              <a:t>th</a:t>
            </a:r>
            <a:r>
              <a:rPr lang="en-US" sz="2200" dirty="0"/>
              <a:t>, early 19</a:t>
            </a:r>
            <a:r>
              <a:rPr lang="en-US" sz="2200" baseline="30000" dirty="0"/>
              <a:t>th</a:t>
            </a:r>
            <a:r>
              <a:rPr lang="en-US" sz="2200" dirty="0"/>
              <a:t> century, post Revolution</a:t>
            </a:r>
          </a:p>
        </p:txBody>
      </p:sp>
    </p:spTree>
    <p:extLst>
      <p:ext uri="{BB962C8B-B14F-4D97-AF65-F5344CB8AC3E}">
        <p14:creationId xmlns:p14="http://schemas.microsoft.com/office/powerpoint/2010/main" val="39771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74C6-2464-47AB-B030-7729627899CD}"/>
              </a:ext>
            </a:extLst>
          </p:cNvPr>
          <p:cNvSpPr>
            <a:spLocks noGrp="1"/>
          </p:cNvSpPr>
          <p:nvPr>
            <p:ph type="title"/>
          </p:nvPr>
        </p:nvSpPr>
        <p:spPr>
          <a:xfrm>
            <a:off x="838200" y="365125"/>
            <a:ext cx="10515600" cy="929103"/>
          </a:xfrm>
        </p:spPr>
        <p:txBody>
          <a:bodyPr/>
          <a:lstStyle/>
          <a:p>
            <a:pPr algn="ctr"/>
            <a:r>
              <a:rPr lang="en-US" dirty="0"/>
              <a:t>Which exact day of the week?</a:t>
            </a:r>
          </a:p>
        </p:txBody>
      </p:sp>
      <p:sp>
        <p:nvSpPr>
          <p:cNvPr id="3" name="Content Placeholder 2">
            <a:extLst>
              <a:ext uri="{FF2B5EF4-FFF2-40B4-BE49-F238E27FC236}">
                <a16:creationId xmlns:a16="http://schemas.microsoft.com/office/drawing/2014/main" id="{C51DDD6B-4A6A-494D-8F85-7F5AAABCDDC1}"/>
              </a:ext>
            </a:extLst>
          </p:cNvPr>
          <p:cNvSpPr>
            <a:spLocks noGrp="1"/>
          </p:cNvSpPr>
          <p:nvPr>
            <p:ph idx="1"/>
          </p:nvPr>
        </p:nvSpPr>
        <p:spPr>
          <a:xfrm>
            <a:off x="838200" y="1505243"/>
            <a:ext cx="10515600" cy="4671720"/>
          </a:xfrm>
        </p:spPr>
        <p:txBody>
          <a:bodyPr>
            <a:normAutofit/>
          </a:bodyPr>
          <a:lstStyle/>
          <a:p>
            <a:r>
              <a:rPr lang="en-US" dirty="0"/>
              <a:t>The resurrection happened on the first day of the week</a:t>
            </a:r>
          </a:p>
          <a:p>
            <a:pPr lvl="1"/>
            <a:r>
              <a:rPr lang="en-US" dirty="0"/>
              <a:t>Matt 28:1; Mk 16:2; Luke 24:1; John 20:!</a:t>
            </a:r>
          </a:p>
          <a:p>
            <a:r>
              <a:rPr lang="en-US" dirty="0"/>
              <a:t>The resurrection was such a momentous event that the day of worship was moved to the first day of the week</a:t>
            </a:r>
          </a:p>
          <a:p>
            <a:pPr lvl="1"/>
            <a:r>
              <a:rPr lang="en-US" dirty="0"/>
              <a:t>Always best to start the week with the Lord</a:t>
            </a:r>
          </a:p>
          <a:p>
            <a:r>
              <a:rPr lang="en-US" dirty="0"/>
              <a:t>“Now on </a:t>
            </a:r>
            <a:r>
              <a:rPr lang="en-US" b="1" dirty="0"/>
              <a:t>the first day of the week, when the disciples came together to break bread</a:t>
            </a:r>
            <a:r>
              <a:rPr lang="en-US" dirty="0"/>
              <a:t>, Paul, ready to depart the next day, spoke to them and continued his message until midnight.” (Acts 20:7)</a:t>
            </a:r>
          </a:p>
          <a:p>
            <a:pPr lvl="1"/>
            <a:r>
              <a:rPr lang="en-US" dirty="0"/>
              <a:t>Breaking bread is the Lord’s Supper</a:t>
            </a:r>
          </a:p>
          <a:p>
            <a:pPr lvl="1"/>
            <a:r>
              <a:rPr lang="en-US" dirty="0"/>
              <a:t>See also 1Cor. 16:2</a:t>
            </a:r>
          </a:p>
        </p:txBody>
      </p:sp>
    </p:spTree>
    <p:extLst>
      <p:ext uri="{BB962C8B-B14F-4D97-AF65-F5344CB8AC3E}">
        <p14:creationId xmlns:p14="http://schemas.microsoft.com/office/powerpoint/2010/main" val="83065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8819-9620-4465-81A1-067DE53361A2}"/>
              </a:ext>
            </a:extLst>
          </p:cNvPr>
          <p:cNvSpPr>
            <a:spLocks noGrp="1"/>
          </p:cNvSpPr>
          <p:nvPr>
            <p:ph type="title"/>
          </p:nvPr>
        </p:nvSpPr>
        <p:spPr>
          <a:xfrm>
            <a:off x="838200" y="365126"/>
            <a:ext cx="10515600" cy="1069780"/>
          </a:xfrm>
        </p:spPr>
        <p:txBody>
          <a:bodyPr/>
          <a:lstStyle/>
          <a:p>
            <a:pPr algn="ctr"/>
            <a:r>
              <a:rPr lang="en-US" dirty="0"/>
              <a:t>Seventh Day Adventists</a:t>
            </a:r>
          </a:p>
        </p:txBody>
      </p:sp>
      <p:sp>
        <p:nvSpPr>
          <p:cNvPr id="3" name="Content Placeholder 2">
            <a:extLst>
              <a:ext uri="{FF2B5EF4-FFF2-40B4-BE49-F238E27FC236}">
                <a16:creationId xmlns:a16="http://schemas.microsoft.com/office/drawing/2014/main" id="{F82B605D-05CA-4F10-BF5B-EE5D27399DB6}"/>
              </a:ext>
            </a:extLst>
          </p:cNvPr>
          <p:cNvSpPr>
            <a:spLocks noGrp="1"/>
          </p:cNvSpPr>
          <p:nvPr>
            <p:ph idx="1"/>
          </p:nvPr>
        </p:nvSpPr>
        <p:spPr>
          <a:xfrm>
            <a:off x="838200" y="1434906"/>
            <a:ext cx="10515600" cy="4742057"/>
          </a:xfrm>
        </p:spPr>
        <p:txBody>
          <a:bodyPr/>
          <a:lstStyle/>
          <a:p>
            <a:r>
              <a:rPr lang="en-US" dirty="0"/>
              <a:t>Is the Sabbath really the seventh day in order from 1 to 7?</a:t>
            </a:r>
          </a:p>
          <a:p>
            <a:r>
              <a:rPr lang="en-US" dirty="0"/>
              <a:t>Let’s look at exodus 20:8-10 again: “Remember the Sabbath day, to keep it holy. </a:t>
            </a:r>
            <a:r>
              <a:rPr lang="en-US" b="1" dirty="0"/>
              <a:t>Six days you shall labor</a:t>
            </a:r>
            <a:r>
              <a:rPr lang="en-US" dirty="0"/>
              <a:t> and do all your work, but the seventh day is the Sabbath of the </a:t>
            </a:r>
            <a:r>
              <a:rPr lang="en-US" cap="small" dirty="0">
                <a:effectLst/>
              </a:rPr>
              <a:t>Lord</a:t>
            </a:r>
            <a:r>
              <a:rPr lang="en-US" dirty="0"/>
              <a:t> your God…”</a:t>
            </a:r>
          </a:p>
          <a:p>
            <a:pPr lvl="1"/>
            <a:r>
              <a:rPr lang="en-US" dirty="0"/>
              <a:t>In mathematical terms, the seven weekdays are a set, not an ordered list</a:t>
            </a:r>
          </a:p>
          <a:p>
            <a:r>
              <a:rPr lang="en-US" dirty="0"/>
              <a:t>“So let no one judge you in food or in drink, or regarding a festival or a new moon or </a:t>
            </a:r>
            <a:r>
              <a:rPr lang="en-US" b="1" dirty="0"/>
              <a:t>sabbaths</a:t>
            </a:r>
            <a:r>
              <a:rPr lang="en-US" dirty="0"/>
              <a:t>, which are a shadow of things to come, but </a:t>
            </a:r>
            <a:r>
              <a:rPr lang="en-US" b="1" dirty="0"/>
              <a:t>the substance is of Christ</a:t>
            </a:r>
            <a:r>
              <a:rPr lang="en-US" dirty="0"/>
              <a:t>.” (Colossians 2:16-17)</a:t>
            </a:r>
          </a:p>
          <a:p>
            <a:pPr lvl="1"/>
            <a:r>
              <a:rPr lang="en-US" dirty="0"/>
              <a:t>The important thing is worship of God on one day of the week</a:t>
            </a:r>
          </a:p>
          <a:p>
            <a:pPr lvl="1"/>
            <a:r>
              <a:rPr lang="en-US" dirty="0"/>
              <a:t>Saturday is just as good as Sunday</a:t>
            </a:r>
          </a:p>
        </p:txBody>
      </p:sp>
    </p:spTree>
    <p:extLst>
      <p:ext uri="{BB962C8B-B14F-4D97-AF65-F5344CB8AC3E}">
        <p14:creationId xmlns:p14="http://schemas.microsoft.com/office/powerpoint/2010/main" val="351474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B3F-0E07-4DFE-8337-226A03620F27}"/>
              </a:ext>
            </a:extLst>
          </p:cNvPr>
          <p:cNvSpPr>
            <a:spLocks noGrp="1"/>
          </p:cNvSpPr>
          <p:nvPr>
            <p:ph type="title"/>
          </p:nvPr>
        </p:nvSpPr>
        <p:spPr>
          <a:xfrm>
            <a:off x="838200" y="365125"/>
            <a:ext cx="10515600" cy="1083847"/>
          </a:xfrm>
        </p:spPr>
        <p:txBody>
          <a:bodyPr/>
          <a:lstStyle/>
          <a:p>
            <a:pPr algn="ctr"/>
            <a:r>
              <a:rPr lang="en-US" dirty="0"/>
              <a:t>The substance is of Christ </a:t>
            </a:r>
          </a:p>
        </p:txBody>
      </p:sp>
      <p:sp>
        <p:nvSpPr>
          <p:cNvPr id="3" name="Content Placeholder 2">
            <a:extLst>
              <a:ext uri="{FF2B5EF4-FFF2-40B4-BE49-F238E27FC236}">
                <a16:creationId xmlns:a16="http://schemas.microsoft.com/office/drawing/2014/main" id="{9FC8724A-9A02-4500-BD60-ADAA0687888B}"/>
              </a:ext>
            </a:extLst>
          </p:cNvPr>
          <p:cNvSpPr>
            <a:spLocks noGrp="1"/>
          </p:cNvSpPr>
          <p:nvPr>
            <p:ph idx="1"/>
          </p:nvPr>
        </p:nvSpPr>
        <p:spPr>
          <a:xfrm>
            <a:off x="838200" y="1688123"/>
            <a:ext cx="10515600" cy="4488840"/>
          </a:xfrm>
        </p:spPr>
        <p:txBody>
          <a:bodyPr>
            <a:normAutofit lnSpcReduction="10000"/>
          </a:bodyPr>
          <a:lstStyle/>
          <a:p>
            <a:r>
              <a:rPr lang="en-US" dirty="0"/>
              <a:t>Paul warns his listeners coming out of Judaism that there are some who wish to perpetuate Jewish religious customs (i.e. Sabbath being the seventh day in order)</a:t>
            </a:r>
          </a:p>
          <a:p>
            <a:r>
              <a:rPr lang="en-US" dirty="0"/>
              <a:t>“You observe days and months and seasons and years. I am afraid for you, lest I have labored for you in vain.” (Gal. 4:10-11)</a:t>
            </a:r>
          </a:p>
          <a:p>
            <a:r>
              <a:rPr lang="en-US" dirty="0"/>
              <a:t>“One person esteems one day above another; another esteems every day alike. </a:t>
            </a:r>
            <a:r>
              <a:rPr lang="en-US" b="1" dirty="0"/>
              <a:t>Let each be fully convinced in his own mind. He who observes the day, observes it to the Lord;</a:t>
            </a:r>
            <a:r>
              <a:rPr lang="en-US" dirty="0"/>
              <a:t> and he who does not observe the day, to the Lord he does not observe it. He who eats, eats to the Lord, for he gives God thanks; and he who does not eat, to the Lord he does not eat, and gives God thanks.” (Rom. 14:5-6)</a:t>
            </a:r>
          </a:p>
        </p:txBody>
      </p:sp>
    </p:spTree>
    <p:extLst>
      <p:ext uri="{BB962C8B-B14F-4D97-AF65-F5344CB8AC3E}">
        <p14:creationId xmlns:p14="http://schemas.microsoft.com/office/powerpoint/2010/main" val="152113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2806-4700-4167-98C5-D13E6705AD3D}"/>
              </a:ext>
            </a:extLst>
          </p:cNvPr>
          <p:cNvSpPr>
            <a:spLocks noGrp="1"/>
          </p:cNvSpPr>
          <p:nvPr>
            <p:ph type="title"/>
          </p:nvPr>
        </p:nvSpPr>
        <p:spPr/>
        <p:txBody>
          <a:bodyPr/>
          <a:lstStyle/>
          <a:p>
            <a:r>
              <a:rPr lang="en-US" dirty="0"/>
              <a:t>For Q 60-62</a:t>
            </a:r>
          </a:p>
        </p:txBody>
      </p:sp>
      <p:sp>
        <p:nvSpPr>
          <p:cNvPr id="3" name="Content Placeholder 2">
            <a:extLst>
              <a:ext uri="{FF2B5EF4-FFF2-40B4-BE49-F238E27FC236}">
                <a16:creationId xmlns:a16="http://schemas.microsoft.com/office/drawing/2014/main" id="{C8773FC9-45F7-4CFC-9F2C-FE25ED42AE9D}"/>
              </a:ext>
            </a:extLst>
          </p:cNvPr>
          <p:cNvSpPr>
            <a:spLocks noGrp="1"/>
          </p:cNvSpPr>
          <p:nvPr>
            <p:ph idx="1"/>
          </p:nvPr>
        </p:nvSpPr>
        <p:spPr/>
        <p:txBody>
          <a:bodyPr/>
          <a:lstStyle/>
          <a:p>
            <a:r>
              <a:rPr lang="en-US" b="1" dirty="0"/>
              <a:t>Q: How do you spend the Sabbath?</a:t>
            </a:r>
          </a:p>
          <a:p>
            <a:pPr lvl="1"/>
            <a:r>
              <a:rPr lang="en-US" dirty="0"/>
              <a:t>Football?</a:t>
            </a:r>
          </a:p>
          <a:p>
            <a:pPr lvl="1"/>
            <a:r>
              <a:rPr lang="en-US" dirty="0"/>
              <a:t>Are you idolizing the Dodgers?</a:t>
            </a:r>
          </a:p>
          <a:p>
            <a:pPr lvl="1"/>
            <a:r>
              <a:rPr lang="en-US" dirty="0"/>
              <a:t>If you could pick between watching the Superbowl or going to worship, which would you choose?</a:t>
            </a:r>
          </a:p>
        </p:txBody>
      </p:sp>
    </p:spTree>
    <p:extLst>
      <p:ext uri="{BB962C8B-B14F-4D97-AF65-F5344CB8AC3E}">
        <p14:creationId xmlns:p14="http://schemas.microsoft.com/office/powerpoint/2010/main" val="328586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9862B-5C64-403E-9CDF-1234EB11A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4" name="TextBox 3">
            <a:extLst>
              <a:ext uri="{FF2B5EF4-FFF2-40B4-BE49-F238E27FC236}">
                <a16:creationId xmlns:a16="http://schemas.microsoft.com/office/drawing/2014/main" id="{85D971AD-E0C7-4869-9039-572714651B0E}"/>
              </a:ext>
            </a:extLst>
          </p:cNvPr>
          <p:cNvSpPr txBox="1"/>
          <p:nvPr/>
        </p:nvSpPr>
        <p:spPr>
          <a:xfrm>
            <a:off x="2587870" y="0"/>
            <a:ext cx="8651630" cy="954107"/>
          </a:xfrm>
          <a:prstGeom prst="rect">
            <a:avLst/>
          </a:prstGeom>
          <a:noFill/>
        </p:spPr>
        <p:txBody>
          <a:bodyPr wrap="square" rtlCol="0">
            <a:spAutoFit/>
          </a:bodyPr>
          <a:lstStyle/>
          <a:p>
            <a:pPr algn="ctr"/>
            <a:r>
              <a:rPr lang="en-US" sz="2800" dirty="0">
                <a:solidFill>
                  <a:srgbClr val="FFFF00"/>
                </a:solidFill>
              </a:rPr>
              <a:t>Q: Are you more excited that they won the World Series or that Christ rose from the dead?</a:t>
            </a:r>
          </a:p>
        </p:txBody>
      </p:sp>
    </p:spTree>
    <p:extLst>
      <p:ext uri="{BB962C8B-B14F-4D97-AF65-F5344CB8AC3E}">
        <p14:creationId xmlns:p14="http://schemas.microsoft.com/office/powerpoint/2010/main" val="31045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#57</a:t>
            </a:r>
            <a:endParaRPr lang="en-US" b="1" dirty="0">
              <a:latin typeface="Bookman Old Style"/>
            </a:endParaRPr>
          </a:p>
        </p:txBody>
      </p:sp>
      <p:sp>
        <p:nvSpPr>
          <p:cNvPr id="3" name="Content Placeholder 2"/>
          <p:cNvSpPr>
            <a:spLocks noGrp="1" noEditPoints="1"/>
          </p:cNvSpPr>
          <p:nvPr>
            <p:ph idx="1"/>
          </p:nvPr>
        </p:nvSpPr>
        <p:spPr>
          <a:xfrm>
            <a:off x="1571445" y="1690688"/>
            <a:ext cx="9221639" cy="4486275"/>
          </a:xfrm>
        </p:spPr>
        <p:txBody>
          <a:bodyPr vert="horz" lIns="91440" tIns="45720" rIns="91440" bIns="45720" rtlCol="0" anchor="t">
            <a:normAutofit/>
          </a:bodyPr>
          <a:lstStyle/>
          <a:p>
            <a:r>
              <a:rPr lang="en-US" b="1" dirty="0">
                <a:ea typeface="+mn-lt"/>
                <a:cs typeface="+mn-lt"/>
              </a:rPr>
              <a:t>Q. What is the fourth commandment? </a:t>
            </a:r>
          </a:p>
          <a:p>
            <a:r>
              <a:rPr lang="en-US" b="1" dirty="0">
                <a:ea typeface="+mn-lt"/>
                <a:cs typeface="+mn-lt"/>
              </a:rPr>
              <a:t>A. The fourth commandment is, Remember the sabbath-day to keep it holy. Six days shalt though </a:t>
            </a:r>
            <a:r>
              <a:rPr lang="en-US" b="1" dirty="0" err="1">
                <a:ea typeface="+mn-lt"/>
                <a:cs typeface="+mn-lt"/>
              </a:rPr>
              <a:t>labour</a:t>
            </a:r>
            <a:r>
              <a:rPr lang="en-US" b="1" dirty="0">
                <a:ea typeface="+mn-lt"/>
                <a:cs typeface="+mn-lt"/>
              </a:rPr>
              <a:t>, and do all thy work: but the seventh day is the sabbath of the Lord they God: in it thou shalt not do any work, thou, nor thy son, nor they daughter, thy man-servant, nor they maid-servant, nor they cattle, nor they stranger that is within thy gates: for in six days the Lord made the heaven and the earth, the sea, and all that in them is, and rested on the seventh day: wherefore the Lord blessed the sabbath, and hallowed it.</a:t>
            </a:r>
            <a:endParaRPr lang="en-US" dirty="0">
              <a:ea typeface="+mn-lt"/>
              <a:cs typeface="+mn-lt"/>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#58</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What is required in the fourth commandment? </a:t>
            </a:r>
          </a:p>
          <a:p>
            <a:r>
              <a:rPr lang="en-US" sz="3000" b="1" dirty="0">
                <a:ea typeface="+mn-lt"/>
                <a:cs typeface="+mn-lt"/>
              </a:rPr>
              <a:t>A. The fourth commandment </a:t>
            </a:r>
            <a:r>
              <a:rPr lang="en-US" sz="3000" b="1" dirty="0" err="1">
                <a:ea typeface="+mn-lt"/>
                <a:cs typeface="+mn-lt"/>
              </a:rPr>
              <a:t>requireth</a:t>
            </a:r>
            <a:r>
              <a:rPr lang="en-US" sz="3000" b="1" dirty="0">
                <a:ea typeface="+mn-lt"/>
                <a:cs typeface="+mn-lt"/>
              </a:rPr>
              <a:t> the keeping holy to God such set times as he hath appointed in his word: expressly one whole day in seven, to be a holy sabbath to himself.</a:t>
            </a:r>
            <a:endParaRPr lang="en-US" sz="3000" dirty="0">
              <a:ea typeface="+mn-lt"/>
              <a:cs typeface="+mn-lt"/>
            </a:endParaRPr>
          </a:p>
        </p:txBody>
      </p:sp>
    </p:spTree>
    <p:extLst>
      <p:ext uri="{BB962C8B-B14F-4D97-AF65-F5344CB8AC3E}">
        <p14:creationId xmlns:p14="http://schemas.microsoft.com/office/powerpoint/2010/main" val="49292189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#59</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000" b="1" dirty="0">
                <a:ea typeface="+mn-lt"/>
                <a:cs typeface="+mn-lt"/>
              </a:rPr>
              <a:t>Q. Which day of the seven hath God appointed to be the weekly Sabbath? </a:t>
            </a:r>
          </a:p>
          <a:p>
            <a:r>
              <a:rPr lang="en-US" sz="3000" b="1" dirty="0">
                <a:ea typeface="+mn-lt"/>
                <a:cs typeface="+mn-lt"/>
              </a:rPr>
              <a:t>A. From the beginning of the world to the resurrection of Christ, God appointed the seventh day of the week to be the weekly Sabbath; and the first day of the week, ever since, to continue to the end of the world, which is the Christian Sabbath.</a:t>
            </a:r>
          </a:p>
        </p:txBody>
      </p:sp>
    </p:spTree>
    <p:extLst>
      <p:ext uri="{BB962C8B-B14F-4D97-AF65-F5344CB8AC3E}">
        <p14:creationId xmlns:p14="http://schemas.microsoft.com/office/powerpoint/2010/main" val="17215656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“And on the seventh day God ended his work which he had made; and he rested on the seventh day from all his work which he hath made. And God blessed the seventh day, and sanctified it.” (Genesis 2:2-3)</a:t>
            </a:r>
          </a:p>
          <a:p>
            <a:r>
              <a:rPr lang="en-US" sz="2600" dirty="0"/>
              <a:t>“On the first day of the week let each one of you lay something aside, storing up as he may prosper, that there be no collections when I come. ” (1Corinthians 16:2)</a:t>
            </a:r>
          </a:p>
          <a:p>
            <a:r>
              <a:rPr lang="en-US" sz="2600" dirty="0"/>
              <a:t>“Now on the first day of the week, when the disciples came together to break bread, Paul, ready to depart the next day, spoke to them and continued his message until midnight.” (Acts 20:7)</a:t>
            </a:r>
          </a:p>
          <a:p>
            <a:r>
              <a:rPr lang="en-US" sz="2600" dirty="0"/>
              <a:t>Parallel in Deuteronomy 5:12-14</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2668-782C-4924-9EC8-807E59A210F3}"/>
              </a:ext>
            </a:extLst>
          </p:cNvPr>
          <p:cNvSpPr>
            <a:spLocks noGrp="1"/>
          </p:cNvSpPr>
          <p:nvPr>
            <p:ph type="title"/>
          </p:nvPr>
        </p:nvSpPr>
        <p:spPr/>
        <p:txBody>
          <a:bodyPr/>
          <a:lstStyle/>
          <a:p>
            <a:pPr algn="ctr"/>
            <a:r>
              <a:rPr lang="en-US" dirty="0"/>
              <a:t>What does the Sabbath mean?</a:t>
            </a:r>
          </a:p>
        </p:txBody>
      </p:sp>
      <p:sp>
        <p:nvSpPr>
          <p:cNvPr id="3" name="Content Placeholder 2">
            <a:extLst>
              <a:ext uri="{FF2B5EF4-FFF2-40B4-BE49-F238E27FC236}">
                <a16:creationId xmlns:a16="http://schemas.microsoft.com/office/drawing/2014/main" id="{378AC319-1C8A-4DDC-8573-0848A5B1F04D}"/>
              </a:ext>
            </a:extLst>
          </p:cNvPr>
          <p:cNvSpPr>
            <a:spLocks noGrp="1"/>
          </p:cNvSpPr>
          <p:nvPr>
            <p:ph idx="1"/>
          </p:nvPr>
        </p:nvSpPr>
        <p:spPr/>
        <p:txBody>
          <a:bodyPr/>
          <a:lstStyle/>
          <a:p>
            <a:r>
              <a:rPr lang="en-US" dirty="0"/>
              <a:t>“If you turn away your foot from the Sabbath,</a:t>
            </a:r>
            <a:br>
              <a:rPr lang="en-US" dirty="0"/>
            </a:br>
            <a:r>
              <a:rPr lang="en-US" dirty="0"/>
              <a:t>From doing your pleasure on My holy day,</a:t>
            </a:r>
            <a:br>
              <a:rPr lang="en-US" dirty="0"/>
            </a:br>
            <a:r>
              <a:rPr lang="en-US" dirty="0"/>
              <a:t>And call the Sabbath a delight,</a:t>
            </a:r>
            <a:br>
              <a:rPr lang="en-US" dirty="0"/>
            </a:br>
            <a:r>
              <a:rPr lang="en-US" dirty="0"/>
              <a:t>The holy day of the </a:t>
            </a:r>
            <a:r>
              <a:rPr lang="en-US" cap="small" dirty="0">
                <a:effectLst/>
              </a:rPr>
              <a:t>Lord</a:t>
            </a:r>
            <a:r>
              <a:rPr lang="en-US" dirty="0"/>
              <a:t> honorable,</a:t>
            </a:r>
            <a:br>
              <a:rPr lang="en-US" dirty="0"/>
            </a:br>
            <a:r>
              <a:rPr lang="en-US" dirty="0"/>
              <a:t>And shall honor Him, not doing your own ways,</a:t>
            </a:r>
            <a:br>
              <a:rPr lang="en-US" dirty="0"/>
            </a:br>
            <a:r>
              <a:rPr lang="en-US" dirty="0"/>
              <a:t>Nor finding your own pleasure,</a:t>
            </a:r>
            <a:br>
              <a:rPr lang="en-US" dirty="0"/>
            </a:br>
            <a:r>
              <a:rPr lang="en-US" dirty="0"/>
              <a:t>Nor speaking your own words,</a:t>
            </a:r>
            <a:br>
              <a:rPr lang="en-US" dirty="0"/>
            </a:br>
            <a:r>
              <a:rPr lang="en-US" dirty="0"/>
              <a:t>Then you shall delight yourself in the </a:t>
            </a:r>
            <a:r>
              <a:rPr lang="en-US" cap="small" dirty="0">
                <a:effectLst/>
              </a:rPr>
              <a:t>Lord</a:t>
            </a:r>
            <a:r>
              <a:rPr lang="en-US" dirty="0"/>
              <a:t>;</a:t>
            </a:r>
            <a:br>
              <a:rPr lang="en-US" dirty="0"/>
            </a:br>
            <a:r>
              <a:rPr lang="en-US" dirty="0"/>
              <a:t>And I will cause you to ride on the high hills of the earth,</a:t>
            </a:r>
            <a:br>
              <a:rPr lang="en-US" dirty="0"/>
            </a:br>
            <a:r>
              <a:rPr lang="en-US" dirty="0"/>
              <a:t>And feed you with the heritage of Jacob your father.</a:t>
            </a:r>
            <a:br>
              <a:rPr lang="en-US" dirty="0"/>
            </a:br>
            <a:r>
              <a:rPr lang="en-US" dirty="0"/>
              <a:t>The mouth of the </a:t>
            </a:r>
            <a:r>
              <a:rPr lang="en-US" cap="small" dirty="0">
                <a:effectLst/>
              </a:rPr>
              <a:t>Lord</a:t>
            </a:r>
            <a:r>
              <a:rPr lang="en-US" dirty="0"/>
              <a:t> has spoken.” (Isaiah 58:13-14)</a:t>
            </a:r>
          </a:p>
        </p:txBody>
      </p:sp>
    </p:spTree>
    <p:extLst>
      <p:ext uri="{BB962C8B-B14F-4D97-AF65-F5344CB8AC3E}">
        <p14:creationId xmlns:p14="http://schemas.microsoft.com/office/powerpoint/2010/main" val="47351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665F-5DC7-4419-98D2-1679F78733BE}"/>
              </a:ext>
            </a:extLst>
          </p:cNvPr>
          <p:cNvSpPr>
            <a:spLocks noGrp="1"/>
          </p:cNvSpPr>
          <p:nvPr>
            <p:ph type="title"/>
          </p:nvPr>
        </p:nvSpPr>
        <p:spPr>
          <a:xfrm>
            <a:off x="838200" y="365126"/>
            <a:ext cx="10515600" cy="1055712"/>
          </a:xfrm>
        </p:spPr>
        <p:txBody>
          <a:bodyPr/>
          <a:lstStyle/>
          <a:p>
            <a:pPr algn="ctr"/>
            <a:r>
              <a:rPr lang="en-US" dirty="0"/>
              <a:t>What is the Sabbath?</a:t>
            </a:r>
          </a:p>
        </p:txBody>
      </p:sp>
      <p:sp>
        <p:nvSpPr>
          <p:cNvPr id="3" name="Content Placeholder 2">
            <a:extLst>
              <a:ext uri="{FF2B5EF4-FFF2-40B4-BE49-F238E27FC236}">
                <a16:creationId xmlns:a16="http://schemas.microsoft.com/office/drawing/2014/main" id="{878E49EE-C076-487B-860B-837DFA501DEA}"/>
              </a:ext>
            </a:extLst>
          </p:cNvPr>
          <p:cNvSpPr>
            <a:spLocks noGrp="1"/>
          </p:cNvSpPr>
          <p:nvPr>
            <p:ph idx="1"/>
          </p:nvPr>
        </p:nvSpPr>
        <p:spPr>
          <a:xfrm>
            <a:off x="838200" y="1603717"/>
            <a:ext cx="10515600" cy="4573246"/>
          </a:xfrm>
        </p:spPr>
        <p:txBody>
          <a:bodyPr>
            <a:normAutofit lnSpcReduction="10000"/>
          </a:bodyPr>
          <a:lstStyle/>
          <a:p>
            <a:r>
              <a:rPr lang="he-IL" dirty="0"/>
              <a:t>שַׁבָּת</a:t>
            </a:r>
            <a:r>
              <a:rPr lang="en-US" dirty="0"/>
              <a:t> (</a:t>
            </a:r>
            <a:r>
              <a:rPr lang="en-US" dirty="0" err="1"/>
              <a:t>Shabath</a:t>
            </a:r>
            <a:r>
              <a:rPr lang="en-US" dirty="0"/>
              <a:t>): to cease, desist, rest; </a:t>
            </a:r>
            <a:r>
              <a:rPr lang="en-US"/>
              <a:t>an intermission</a:t>
            </a:r>
            <a:endParaRPr lang="en-US" dirty="0"/>
          </a:p>
          <a:p>
            <a:r>
              <a:rPr lang="en-US" dirty="0"/>
              <a:t>The Sabbath is a whole day of rest when we refrain from our worldly employments and recreations and spend the whole day in worship of the Lord and fellowship with one another</a:t>
            </a:r>
          </a:p>
          <a:p>
            <a:r>
              <a:rPr lang="en-US" dirty="0"/>
              <a:t>Not inactivity or sleep or watching TV</a:t>
            </a:r>
          </a:p>
          <a:p>
            <a:r>
              <a:rPr lang="en-US" dirty="0"/>
              <a:t>Worldly does not mean not engaging in sinful activity</a:t>
            </a:r>
          </a:p>
          <a:p>
            <a:pPr lvl="1"/>
            <a:r>
              <a:rPr lang="en-US" dirty="0"/>
              <a:t>Rather, it means refraining from work, employment – matters of this world</a:t>
            </a:r>
          </a:p>
          <a:p>
            <a:r>
              <a:rPr lang="en-US" dirty="0"/>
              <a:t>Stoning for work on the Sabbath (Numbers 15:32-36)</a:t>
            </a:r>
          </a:p>
          <a:p>
            <a:r>
              <a:rPr lang="en-US" dirty="0"/>
              <a:t>Trade and commerce is also prohibited on the Sabbath (Nehemiah 13:15-20)</a:t>
            </a:r>
          </a:p>
        </p:txBody>
      </p:sp>
    </p:spTree>
    <p:extLst>
      <p:ext uri="{BB962C8B-B14F-4D97-AF65-F5344CB8AC3E}">
        <p14:creationId xmlns:p14="http://schemas.microsoft.com/office/powerpoint/2010/main" val="213529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155-2856-41BF-BEB7-3E2CE895DC23}"/>
              </a:ext>
            </a:extLst>
          </p:cNvPr>
          <p:cNvSpPr>
            <a:spLocks noGrp="1"/>
          </p:cNvSpPr>
          <p:nvPr>
            <p:ph type="title"/>
          </p:nvPr>
        </p:nvSpPr>
        <p:spPr/>
        <p:txBody>
          <a:bodyPr/>
          <a:lstStyle/>
          <a:p>
            <a:pPr algn="ctr"/>
            <a:r>
              <a:rPr lang="en-US" dirty="0"/>
              <a:t>The importance of the Sabbath</a:t>
            </a:r>
          </a:p>
        </p:txBody>
      </p:sp>
      <p:sp>
        <p:nvSpPr>
          <p:cNvPr id="3" name="Content Placeholder 2">
            <a:extLst>
              <a:ext uri="{FF2B5EF4-FFF2-40B4-BE49-F238E27FC236}">
                <a16:creationId xmlns:a16="http://schemas.microsoft.com/office/drawing/2014/main" id="{E37702A0-6D6B-448D-915E-A9AEB0B33563}"/>
              </a:ext>
            </a:extLst>
          </p:cNvPr>
          <p:cNvSpPr>
            <a:spLocks noGrp="1"/>
          </p:cNvSpPr>
          <p:nvPr>
            <p:ph idx="1"/>
          </p:nvPr>
        </p:nvSpPr>
        <p:spPr/>
        <p:txBody>
          <a:bodyPr>
            <a:normAutofit lnSpcReduction="10000"/>
          </a:bodyPr>
          <a:lstStyle/>
          <a:p>
            <a:r>
              <a:rPr lang="en-US" b="1" dirty="0"/>
              <a:t>Q: Why do we need the Sabbath?</a:t>
            </a:r>
          </a:p>
          <a:p>
            <a:r>
              <a:rPr lang="en-US" dirty="0"/>
              <a:t>Dennis Prager, a Jew recognizes the importance of keeping the Sabbath, and that the church has lost so much by disregarding the Sabbath.</a:t>
            </a:r>
          </a:p>
          <a:p>
            <a:r>
              <a:rPr lang="en-US" dirty="0"/>
              <a:t>According to his estimates, </a:t>
            </a:r>
            <a:r>
              <a:rPr lang="en-US" b="1" dirty="0"/>
              <a:t>50% of Christians</a:t>
            </a:r>
            <a:r>
              <a:rPr lang="en-US" dirty="0"/>
              <a:t> think that the Sabbath is outdated!!</a:t>
            </a:r>
          </a:p>
          <a:p>
            <a:r>
              <a:rPr lang="en-US" dirty="0"/>
              <a:t>This is flagrant violation of the Fourth Commandment, one of the ten </a:t>
            </a:r>
            <a:r>
              <a:rPr lang="en-US" i="1" dirty="0"/>
              <a:t>moral</a:t>
            </a:r>
            <a:r>
              <a:rPr lang="en-US" dirty="0"/>
              <a:t> laws (not ceremonial).</a:t>
            </a:r>
          </a:p>
          <a:p>
            <a:r>
              <a:rPr lang="en-US" dirty="0"/>
              <a:t>According to Rabbi Herschel, “A world without the Sabbath is a world without a soul.”</a:t>
            </a:r>
          </a:p>
        </p:txBody>
      </p:sp>
    </p:spTree>
    <p:extLst>
      <p:ext uri="{BB962C8B-B14F-4D97-AF65-F5344CB8AC3E}">
        <p14:creationId xmlns:p14="http://schemas.microsoft.com/office/powerpoint/2010/main" val="373889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A740-F141-45A6-AE31-731E48FA46F0}"/>
              </a:ext>
            </a:extLst>
          </p:cNvPr>
          <p:cNvSpPr>
            <a:spLocks noGrp="1"/>
          </p:cNvSpPr>
          <p:nvPr>
            <p:ph type="title"/>
          </p:nvPr>
        </p:nvSpPr>
        <p:spPr>
          <a:xfrm>
            <a:off x="838200" y="365126"/>
            <a:ext cx="10515600" cy="1041644"/>
          </a:xfrm>
        </p:spPr>
        <p:txBody>
          <a:bodyPr/>
          <a:lstStyle/>
          <a:p>
            <a:pPr algn="ctr"/>
            <a:r>
              <a:rPr lang="en-US" dirty="0"/>
              <a:t>The importance of the Sabbath</a:t>
            </a:r>
          </a:p>
        </p:txBody>
      </p:sp>
      <p:sp>
        <p:nvSpPr>
          <p:cNvPr id="3" name="Content Placeholder 2">
            <a:extLst>
              <a:ext uri="{FF2B5EF4-FFF2-40B4-BE49-F238E27FC236}">
                <a16:creationId xmlns:a16="http://schemas.microsoft.com/office/drawing/2014/main" id="{E4A8E998-B9A7-4F75-8323-0170FE291D78}"/>
              </a:ext>
            </a:extLst>
          </p:cNvPr>
          <p:cNvSpPr>
            <a:spLocks noGrp="1"/>
          </p:cNvSpPr>
          <p:nvPr>
            <p:ph idx="1"/>
          </p:nvPr>
        </p:nvSpPr>
        <p:spPr>
          <a:xfrm>
            <a:off x="838200" y="1603717"/>
            <a:ext cx="10515600" cy="4573246"/>
          </a:xfrm>
        </p:spPr>
        <p:txBody>
          <a:bodyPr/>
          <a:lstStyle/>
          <a:p>
            <a:r>
              <a:rPr lang="en-US" dirty="0"/>
              <a:t>The first commandment says God is the only god, there is no other.</a:t>
            </a:r>
          </a:p>
          <a:p>
            <a:r>
              <a:rPr lang="en-US" dirty="0"/>
              <a:t>The second commandment states how to worship God properly.</a:t>
            </a:r>
          </a:p>
          <a:p>
            <a:r>
              <a:rPr lang="en-US" dirty="0"/>
              <a:t>The third commandment describes how God’s name is associated with God’s titles, attributes, Word, works, etc.</a:t>
            </a:r>
          </a:p>
          <a:p>
            <a:r>
              <a:rPr lang="en-US" dirty="0"/>
              <a:t>The fourth commandment says we must keep the Sabbath regularly</a:t>
            </a:r>
          </a:p>
          <a:p>
            <a:pPr lvl="1"/>
            <a:r>
              <a:rPr lang="en-US" dirty="0"/>
              <a:t>“For this cause everyone who is godly shall pray to You in a time when you may be found” (Psalm 32:6)</a:t>
            </a:r>
          </a:p>
          <a:p>
            <a:pPr lvl="1"/>
            <a:r>
              <a:rPr lang="en-US" dirty="0"/>
              <a:t>If </a:t>
            </a:r>
            <a:r>
              <a:rPr lang="en-US" i="1" dirty="0"/>
              <a:t>regular</a:t>
            </a:r>
            <a:r>
              <a:rPr lang="en-US" dirty="0"/>
              <a:t> worship is not mandated, we would walk our own way and forget about God.</a:t>
            </a:r>
          </a:p>
          <a:p>
            <a:pPr lvl="1"/>
            <a:r>
              <a:rPr lang="en-US" b="1" u="sng" dirty="0"/>
              <a:t>This is the great plague of the modern church.</a:t>
            </a:r>
          </a:p>
        </p:txBody>
      </p:sp>
    </p:spTree>
    <p:extLst>
      <p:ext uri="{BB962C8B-B14F-4D97-AF65-F5344CB8AC3E}">
        <p14:creationId xmlns:p14="http://schemas.microsoft.com/office/powerpoint/2010/main" val="182708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2127</TotalTime>
  <Words>1602</Words>
  <Application>Microsoft Office PowerPoint</Application>
  <PresentationFormat>Widescreen</PresentationFormat>
  <Paragraphs>106</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Calibri Light</vt:lpstr>
      <vt:lpstr>office theme</vt:lpstr>
      <vt:lpstr>Westminster Shorter Catechism </vt:lpstr>
      <vt:lpstr>Question #57</vt:lpstr>
      <vt:lpstr>Question #58</vt:lpstr>
      <vt:lpstr>Question #59</vt:lpstr>
      <vt:lpstr>What does the Bible say?</vt:lpstr>
      <vt:lpstr>What does the Sabbath mean?</vt:lpstr>
      <vt:lpstr>What is the Sabbath?</vt:lpstr>
      <vt:lpstr>The importance of the Sabbath</vt:lpstr>
      <vt:lpstr>The importance of the Sabbath</vt:lpstr>
      <vt:lpstr>The highlight of the Christian faith</vt:lpstr>
      <vt:lpstr>A creation ordinance</vt:lpstr>
      <vt:lpstr>A part of the moral law</vt:lpstr>
      <vt:lpstr>Seven days, not ten!</vt:lpstr>
      <vt:lpstr>Which exact day of the week?</vt:lpstr>
      <vt:lpstr>Seventh Day Adventists</vt:lpstr>
      <vt:lpstr>The substance is of Christ </vt:lpstr>
      <vt:lpstr>For Q 60-62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276</cp:revision>
  <dcterms:created xsi:type="dcterms:W3CDTF">2013-07-15T20:26:40Z</dcterms:created>
  <dcterms:modified xsi:type="dcterms:W3CDTF">2021-09-11T17:24:12Z</dcterms:modified>
</cp:coreProperties>
</file>