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1" r:id="rId3"/>
    <p:sldId id="415" r:id="rId4"/>
    <p:sldId id="420" r:id="rId5"/>
    <p:sldId id="392" r:id="rId6"/>
    <p:sldId id="428" r:id="rId7"/>
    <p:sldId id="429" r:id="rId8"/>
    <p:sldId id="416" r:id="rId9"/>
    <p:sldId id="417" r:id="rId10"/>
    <p:sldId id="422" r:id="rId11"/>
    <p:sldId id="423" r:id="rId12"/>
    <p:sldId id="424" r:id="rId13"/>
    <p:sldId id="421" r:id="rId14"/>
    <p:sldId id="425" r:id="rId15"/>
    <p:sldId id="426" r:id="rId16"/>
    <p:sldId id="431" r:id="rId17"/>
    <p:sldId id="427" r:id="rId18"/>
    <p:sldId id="432" r:id="rId19"/>
    <p:sldId id="43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9/12/2021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extLst>
      <p:ext uri="{BB962C8B-B14F-4D97-AF65-F5344CB8AC3E}">
        <p14:creationId xmlns:p14="http://schemas.microsoft.com/office/powerpoint/2010/main" val="223230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extLst>
      <p:ext uri="{BB962C8B-B14F-4D97-AF65-F5344CB8AC3E}">
        <p14:creationId xmlns:p14="http://schemas.microsoft.com/office/powerpoint/2010/main" val="347125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9/12/2021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57 - 59</a:t>
            </a:r>
          </a:p>
          <a:p>
            <a:pPr algn="l"/>
            <a:r>
              <a:rPr lang="en-US" dirty="0">
                <a:cs typeface="Calibri" panose="020F0502020204030204"/>
              </a:rPr>
              <a:t>September 12,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4810-BC2E-4A39-8E9F-51BF2E9BEFBB}"/>
              </a:ext>
            </a:extLst>
          </p:cNvPr>
          <p:cNvSpPr>
            <a:spLocks noGrp="1"/>
          </p:cNvSpPr>
          <p:nvPr>
            <p:ph type="title"/>
          </p:nvPr>
        </p:nvSpPr>
        <p:spPr>
          <a:xfrm>
            <a:off x="838200" y="365126"/>
            <a:ext cx="10515600" cy="943170"/>
          </a:xfrm>
        </p:spPr>
        <p:txBody>
          <a:bodyPr/>
          <a:lstStyle/>
          <a:p>
            <a:pPr algn="ctr"/>
            <a:r>
              <a:rPr lang="en-US" dirty="0"/>
              <a:t>The highlight of the Christian faith</a:t>
            </a:r>
          </a:p>
        </p:txBody>
      </p:sp>
      <p:sp>
        <p:nvSpPr>
          <p:cNvPr id="3" name="Content Placeholder 2">
            <a:extLst>
              <a:ext uri="{FF2B5EF4-FFF2-40B4-BE49-F238E27FC236}">
                <a16:creationId xmlns:a16="http://schemas.microsoft.com/office/drawing/2014/main" id="{EE520853-3995-4C74-BE91-50474B541B35}"/>
              </a:ext>
            </a:extLst>
          </p:cNvPr>
          <p:cNvSpPr>
            <a:spLocks noGrp="1"/>
          </p:cNvSpPr>
          <p:nvPr>
            <p:ph idx="1"/>
          </p:nvPr>
        </p:nvSpPr>
        <p:spPr>
          <a:xfrm>
            <a:off x="838200" y="1434905"/>
            <a:ext cx="10515600" cy="4742058"/>
          </a:xfrm>
        </p:spPr>
        <p:txBody>
          <a:bodyPr/>
          <a:lstStyle/>
          <a:p>
            <a:r>
              <a:rPr lang="en-US" dirty="0"/>
              <a:t>Bible study: 1Corinthians 11:23-26 &amp; 33: Therefore, my brethren when you come together to eat, wait for one another.</a:t>
            </a:r>
          </a:p>
          <a:p>
            <a:r>
              <a:rPr lang="en-US" dirty="0"/>
              <a:t>The Sabbath is the focal point of the Christian faith, when God’s people worship together corporately.</a:t>
            </a:r>
          </a:p>
          <a:p>
            <a:r>
              <a:rPr lang="en-US" dirty="0"/>
              <a:t>“</a:t>
            </a:r>
            <a:r>
              <a:rPr lang="en-US" b="1" dirty="0"/>
              <a:t>not forsaking the assembling of ourselves together</a:t>
            </a:r>
            <a:r>
              <a:rPr lang="en-US" dirty="0"/>
              <a:t>, as is the manner of some, but exhorting one another, and so much the more as you see the Day approaching.” (Hebrews 10:25)</a:t>
            </a:r>
          </a:p>
          <a:p>
            <a:r>
              <a:rPr lang="en-US" dirty="0"/>
              <a:t>We must gather despite difficulties</a:t>
            </a:r>
          </a:p>
          <a:p>
            <a:pPr lvl="1"/>
            <a:r>
              <a:rPr lang="en-US" b="1" dirty="0"/>
              <a:t>Covid19</a:t>
            </a:r>
          </a:p>
          <a:p>
            <a:pPr lvl="1"/>
            <a:r>
              <a:rPr lang="en-US" dirty="0"/>
              <a:t>The Roman Catholic authorities in the 16</a:t>
            </a:r>
            <a:r>
              <a:rPr lang="en-US" baseline="30000" dirty="0"/>
              <a:t>th</a:t>
            </a:r>
            <a:r>
              <a:rPr lang="en-US" dirty="0"/>
              <a:t> century (Huguenots)</a:t>
            </a:r>
          </a:p>
          <a:p>
            <a:pPr lvl="1"/>
            <a:r>
              <a:rPr lang="en-US" dirty="0"/>
              <a:t>God is more important than our own life</a:t>
            </a:r>
          </a:p>
        </p:txBody>
      </p:sp>
    </p:spTree>
    <p:extLst>
      <p:ext uri="{BB962C8B-B14F-4D97-AF65-F5344CB8AC3E}">
        <p14:creationId xmlns:p14="http://schemas.microsoft.com/office/powerpoint/2010/main" val="106786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53CD-2C3D-460A-AA72-74787F5D620C}"/>
              </a:ext>
            </a:extLst>
          </p:cNvPr>
          <p:cNvSpPr>
            <a:spLocks noGrp="1"/>
          </p:cNvSpPr>
          <p:nvPr>
            <p:ph type="title"/>
          </p:nvPr>
        </p:nvSpPr>
        <p:spPr>
          <a:xfrm>
            <a:off x="838200" y="365125"/>
            <a:ext cx="10515600" cy="929103"/>
          </a:xfrm>
        </p:spPr>
        <p:txBody>
          <a:bodyPr/>
          <a:lstStyle/>
          <a:p>
            <a:pPr algn="ctr"/>
            <a:r>
              <a:rPr lang="en-US" dirty="0"/>
              <a:t>A creation ordinance</a:t>
            </a:r>
          </a:p>
        </p:txBody>
      </p:sp>
      <p:sp>
        <p:nvSpPr>
          <p:cNvPr id="3" name="Content Placeholder 2">
            <a:extLst>
              <a:ext uri="{FF2B5EF4-FFF2-40B4-BE49-F238E27FC236}">
                <a16:creationId xmlns:a16="http://schemas.microsoft.com/office/drawing/2014/main" id="{6D925050-0858-4F7D-81A8-698C6D2BB206}"/>
              </a:ext>
            </a:extLst>
          </p:cNvPr>
          <p:cNvSpPr>
            <a:spLocks noGrp="1"/>
          </p:cNvSpPr>
          <p:nvPr>
            <p:ph idx="1"/>
          </p:nvPr>
        </p:nvSpPr>
        <p:spPr>
          <a:xfrm>
            <a:off x="838200" y="1434905"/>
            <a:ext cx="10515600" cy="4742058"/>
          </a:xfrm>
        </p:spPr>
        <p:txBody>
          <a:bodyPr>
            <a:normAutofit lnSpcReduction="10000"/>
          </a:bodyPr>
          <a:lstStyle/>
          <a:p>
            <a:r>
              <a:rPr lang="en-US" dirty="0"/>
              <a:t>Just as God </a:t>
            </a:r>
            <a:r>
              <a:rPr lang="en-US" dirty="0" err="1"/>
              <a:t>laboured</a:t>
            </a:r>
            <a:r>
              <a:rPr lang="en-US" dirty="0"/>
              <a:t> six days and rested on one day, so shall we</a:t>
            </a:r>
          </a:p>
          <a:p>
            <a:pPr lvl="1"/>
            <a:r>
              <a:rPr lang="en-US" dirty="0"/>
              <a:t>Genesis 2:1-3</a:t>
            </a:r>
          </a:p>
          <a:p>
            <a:pPr lvl="1"/>
            <a:r>
              <a:rPr lang="en-US" dirty="0"/>
              <a:t>One </a:t>
            </a:r>
            <a:r>
              <a:rPr lang="en-US" i="1" dirty="0"/>
              <a:t>whole</a:t>
            </a:r>
            <a:r>
              <a:rPr lang="en-US" dirty="0"/>
              <a:t> day, not </a:t>
            </a:r>
            <a:r>
              <a:rPr lang="en-US" i="1" dirty="0"/>
              <a:t>half</a:t>
            </a:r>
            <a:r>
              <a:rPr lang="en-US" dirty="0"/>
              <a:t> a day</a:t>
            </a:r>
          </a:p>
          <a:p>
            <a:pPr lvl="1"/>
            <a:r>
              <a:rPr lang="en-US" dirty="0"/>
              <a:t>Morning and </a:t>
            </a:r>
            <a:r>
              <a:rPr lang="en-US" i="1" dirty="0"/>
              <a:t>evening</a:t>
            </a:r>
            <a:r>
              <a:rPr lang="en-US" dirty="0"/>
              <a:t> worship</a:t>
            </a:r>
          </a:p>
          <a:p>
            <a:r>
              <a:rPr lang="en-US" dirty="0"/>
              <a:t>Instituted during creation, it is </a:t>
            </a:r>
            <a:r>
              <a:rPr lang="en-US" i="1" dirty="0"/>
              <a:t>universal and indissoluble</a:t>
            </a:r>
          </a:p>
          <a:p>
            <a:r>
              <a:rPr lang="en-US" dirty="0"/>
              <a:t>We must follow God’s pattern, not our own</a:t>
            </a:r>
          </a:p>
          <a:p>
            <a:pPr lvl="1"/>
            <a:r>
              <a:rPr lang="en-US" dirty="0"/>
              <a:t>Exodus 25:9 &amp; 40; Exodus 26:30; Numbers 8:4</a:t>
            </a:r>
          </a:p>
          <a:p>
            <a:r>
              <a:rPr lang="en-US" dirty="0"/>
              <a:t>God appointed not only a </a:t>
            </a:r>
            <a:r>
              <a:rPr lang="en-US" b="1" dirty="0"/>
              <a:t>place</a:t>
            </a:r>
            <a:r>
              <a:rPr lang="en-US" dirty="0"/>
              <a:t>, but also a </a:t>
            </a:r>
            <a:r>
              <a:rPr lang="en-US" b="1" dirty="0"/>
              <a:t>time</a:t>
            </a:r>
            <a:r>
              <a:rPr lang="en-US" dirty="0"/>
              <a:t> for Him to meet with His people</a:t>
            </a:r>
          </a:p>
          <a:p>
            <a:pPr lvl="1"/>
            <a:r>
              <a:rPr lang="en-US" dirty="0"/>
              <a:t>Leviticus: the tent of meeting</a:t>
            </a:r>
          </a:p>
          <a:p>
            <a:pPr lvl="1"/>
            <a:r>
              <a:rPr lang="en-US" dirty="0"/>
              <a:t>Today: church</a:t>
            </a:r>
          </a:p>
        </p:txBody>
      </p:sp>
    </p:spTree>
    <p:extLst>
      <p:ext uri="{BB962C8B-B14F-4D97-AF65-F5344CB8AC3E}">
        <p14:creationId xmlns:p14="http://schemas.microsoft.com/office/powerpoint/2010/main" val="43251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12BB-33BE-492C-BB9F-115B7E9A3E7C}"/>
              </a:ext>
            </a:extLst>
          </p:cNvPr>
          <p:cNvSpPr>
            <a:spLocks noGrp="1"/>
          </p:cNvSpPr>
          <p:nvPr>
            <p:ph type="title"/>
          </p:nvPr>
        </p:nvSpPr>
        <p:spPr/>
        <p:txBody>
          <a:bodyPr/>
          <a:lstStyle/>
          <a:p>
            <a:pPr algn="ctr"/>
            <a:r>
              <a:rPr lang="en-US" dirty="0"/>
              <a:t>A part of the moral law</a:t>
            </a:r>
          </a:p>
        </p:txBody>
      </p:sp>
      <p:sp>
        <p:nvSpPr>
          <p:cNvPr id="3" name="Content Placeholder 2">
            <a:extLst>
              <a:ext uri="{FF2B5EF4-FFF2-40B4-BE49-F238E27FC236}">
                <a16:creationId xmlns:a16="http://schemas.microsoft.com/office/drawing/2014/main" id="{137BEDF2-8CD5-48D2-BD08-B5DC78569139}"/>
              </a:ext>
            </a:extLst>
          </p:cNvPr>
          <p:cNvSpPr>
            <a:spLocks noGrp="1"/>
          </p:cNvSpPr>
          <p:nvPr>
            <p:ph idx="1"/>
          </p:nvPr>
        </p:nvSpPr>
        <p:spPr/>
        <p:txBody>
          <a:bodyPr/>
          <a:lstStyle/>
          <a:p>
            <a:r>
              <a:rPr lang="en-US" dirty="0"/>
              <a:t>The Sabbath is part of the </a:t>
            </a:r>
            <a:r>
              <a:rPr lang="en-US" b="1" dirty="0"/>
              <a:t>moral law</a:t>
            </a:r>
            <a:r>
              <a:rPr lang="en-US" dirty="0"/>
              <a:t> and thus it is God’s will for </a:t>
            </a:r>
            <a:r>
              <a:rPr lang="en-US" i="1" dirty="0"/>
              <a:t>all men</a:t>
            </a:r>
            <a:r>
              <a:rPr lang="en-US" dirty="0"/>
              <a:t> at all times, not just the Old Testament Jews</a:t>
            </a:r>
          </a:p>
          <a:p>
            <a:pPr lvl="1"/>
            <a:r>
              <a:rPr lang="en-US" dirty="0"/>
              <a:t>Not even people in your employment, not even the cattle or the strangers should work (Ex 20:10)</a:t>
            </a:r>
          </a:p>
          <a:p>
            <a:r>
              <a:rPr lang="en-US" dirty="0"/>
              <a:t>Never abrogated</a:t>
            </a:r>
          </a:p>
          <a:p>
            <a:pPr lvl="1"/>
            <a:r>
              <a:rPr lang="en-US" dirty="0"/>
              <a:t>Matthew 5:17: Jesus came not to destroy the law</a:t>
            </a:r>
          </a:p>
          <a:p>
            <a:pPr lvl="1"/>
            <a:r>
              <a:rPr lang="en-US" dirty="0"/>
              <a:t>Rom 3:31: Paul does not make the law void but rather establishes it</a:t>
            </a:r>
          </a:p>
          <a:p>
            <a:r>
              <a:rPr lang="en-US" dirty="0"/>
              <a:t>We don’t make up our own form of worship, </a:t>
            </a:r>
            <a:r>
              <a:rPr lang="en-US" u="sng" dirty="0"/>
              <a:t>this is idolatry</a:t>
            </a:r>
          </a:p>
          <a:p>
            <a:r>
              <a:rPr lang="en-US" dirty="0"/>
              <a:t>Five day week? Four day week? </a:t>
            </a:r>
            <a:r>
              <a:rPr lang="en-US" i="1" dirty="0"/>
              <a:t>Ten</a:t>
            </a:r>
            <a:r>
              <a:rPr lang="en-US" dirty="0"/>
              <a:t> day week?</a:t>
            </a:r>
          </a:p>
          <a:p>
            <a:endParaRPr lang="en-US" dirty="0"/>
          </a:p>
        </p:txBody>
      </p:sp>
    </p:spTree>
    <p:extLst>
      <p:ext uri="{BB962C8B-B14F-4D97-AF65-F5344CB8AC3E}">
        <p14:creationId xmlns:p14="http://schemas.microsoft.com/office/powerpoint/2010/main" val="107882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A5CD-260F-4688-8B22-F43459A62FC0}"/>
              </a:ext>
            </a:extLst>
          </p:cNvPr>
          <p:cNvSpPr>
            <a:spLocks noGrp="1"/>
          </p:cNvSpPr>
          <p:nvPr>
            <p:ph type="title"/>
          </p:nvPr>
        </p:nvSpPr>
        <p:spPr>
          <a:xfrm>
            <a:off x="838200" y="365125"/>
            <a:ext cx="10515600" cy="746223"/>
          </a:xfrm>
        </p:spPr>
        <p:txBody>
          <a:bodyPr/>
          <a:lstStyle/>
          <a:p>
            <a:pPr algn="ctr"/>
            <a:r>
              <a:rPr lang="en-US" dirty="0"/>
              <a:t>Seven days, not ten!</a:t>
            </a:r>
          </a:p>
        </p:txBody>
      </p:sp>
      <p:pic>
        <p:nvPicPr>
          <p:cNvPr id="5" name="Picture 4">
            <a:extLst>
              <a:ext uri="{FF2B5EF4-FFF2-40B4-BE49-F238E27FC236}">
                <a16:creationId xmlns:a16="http://schemas.microsoft.com/office/drawing/2014/main" id="{CEFFA405-655A-45AE-BD34-0F9A7CAD6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348" y="1245456"/>
            <a:ext cx="9305007" cy="5612544"/>
          </a:xfrm>
          <a:prstGeom prst="rect">
            <a:avLst/>
          </a:prstGeom>
        </p:spPr>
      </p:pic>
      <p:sp>
        <p:nvSpPr>
          <p:cNvPr id="6" name="Rectangle 5">
            <a:extLst>
              <a:ext uri="{FF2B5EF4-FFF2-40B4-BE49-F238E27FC236}">
                <a16:creationId xmlns:a16="http://schemas.microsoft.com/office/drawing/2014/main" id="{BB98AD70-F691-44CD-86C5-9C3AB443EB47}"/>
              </a:ext>
            </a:extLst>
          </p:cNvPr>
          <p:cNvSpPr/>
          <p:nvPr/>
        </p:nvSpPr>
        <p:spPr>
          <a:xfrm>
            <a:off x="5964702" y="3784209"/>
            <a:ext cx="506436" cy="10128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429F1F-2CFA-41A9-A70F-2D77B8DC7914}"/>
              </a:ext>
            </a:extLst>
          </p:cNvPr>
          <p:cNvSpPr txBox="1"/>
          <p:nvPr/>
        </p:nvSpPr>
        <p:spPr>
          <a:xfrm>
            <a:off x="10851652" y="2222695"/>
            <a:ext cx="979277" cy="2862322"/>
          </a:xfrm>
          <a:prstGeom prst="rect">
            <a:avLst/>
          </a:prstGeom>
          <a:noFill/>
        </p:spPr>
        <p:txBody>
          <a:bodyPr wrap="square" rtlCol="0">
            <a:spAutoFit/>
          </a:bodyPr>
          <a:lstStyle/>
          <a:p>
            <a:r>
              <a:rPr lang="en-US" dirty="0" err="1"/>
              <a:t>Primdi</a:t>
            </a:r>
            <a:endParaRPr lang="en-US" dirty="0"/>
          </a:p>
          <a:p>
            <a:r>
              <a:rPr lang="en-US" dirty="0" err="1"/>
              <a:t>Duodi</a:t>
            </a:r>
            <a:endParaRPr lang="en-US" dirty="0"/>
          </a:p>
          <a:p>
            <a:r>
              <a:rPr lang="en-US" dirty="0" err="1"/>
              <a:t>Tridi</a:t>
            </a:r>
            <a:endParaRPr lang="en-US" dirty="0"/>
          </a:p>
          <a:p>
            <a:r>
              <a:rPr lang="en-US" dirty="0" err="1"/>
              <a:t>Quartidi</a:t>
            </a:r>
            <a:endParaRPr lang="en-US" dirty="0"/>
          </a:p>
          <a:p>
            <a:r>
              <a:rPr lang="en-US" dirty="0" err="1"/>
              <a:t>Quintidi</a:t>
            </a:r>
            <a:endParaRPr lang="en-US" dirty="0"/>
          </a:p>
          <a:p>
            <a:r>
              <a:rPr lang="en-US" dirty="0" err="1"/>
              <a:t>Sextidi</a:t>
            </a:r>
            <a:endParaRPr lang="en-US" dirty="0"/>
          </a:p>
          <a:p>
            <a:r>
              <a:rPr lang="en-US" dirty="0" err="1"/>
              <a:t>Septidi</a:t>
            </a:r>
            <a:endParaRPr lang="en-US" dirty="0"/>
          </a:p>
          <a:p>
            <a:r>
              <a:rPr lang="en-US" dirty="0" err="1"/>
              <a:t>Octidi</a:t>
            </a:r>
            <a:endParaRPr lang="en-US" dirty="0"/>
          </a:p>
          <a:p>
            <a:r>
              <a:rPr lang="en-US" dirty="0" err="1"/>
              <a:t>Nonidi</a:t>
            </a:r>
            <a:endParaRPr lang="en-US" dirty="0"/>
          </a:p>
          <a:p>
            <a:r>
              <a:rPr lang="en-US" b="1" dirty="0" err="1"/>
              <a:t>Decadi</a:t>
            </a:r>
            <a:endParaRPr lang="en-US" b="1" dirty="0"/>
          </a:p>
        </p:txBody>
      </p:sp>
      <p:sp>
        <p:nvSpPr>
          <p:cNvPr id="8" name="TextBox 7">
            <a:extLst>
              <a:ext uri="{FF2B5EF4-FFF2-40B4-BE49-F238E27FC236}">
                <a16:creationId xmlns:a16="http://schemas.microsoft.com/office/drawing/2014/main" id="{ADDF6252-0CFF-4CEA-81AE-9738883146C9}"/>
              </a:ext>
            </a:extLst>
          </p:cNvPr>
          <p:cNvSpPr txBox="1"/>
          <p:nvPr/>
        </p:nvSpPr>
        <p:spPr>
          <a:xfrm>
            <a:off x="9167661" y="305062"/>
            <a:ext cx="2955388" cy="769441"/>
          </a:xfrm>
          <a:prstGeom prst="rect">
            <a:avLst/>
          </a:prstGeom>
          <a:noFill/>
        </p:spPr>
        <p:txBody>
          <a:bodyPr wrap="square" rtlCol="0">
            <a:spAutoFit/>
          </a:bodyPr>
          <a:lstStyle/>
          <a:p>
            <a:r>
              <a:rPr lang="en-US" sz="2200" dirty="0"/>
              <a:t>Late 18</a:t>
            </a:r>
            <a:r>
              <a:rPr lang="en-US" sz="2200" baseline="30000" dirty="0"/>
              <a:t>th</a:t>
            </a:r>
            <a:r>
              <a:rPr lang="en-US" sz="2200" dirty="0"/>
              <a:t>, early 19</a:t>
            </a:r>
            <a:r>
              <a:rPr lang="en-US" sz="2200" baseline="30000" dirty="0"/>
              <a:t>th</a:t>
            </a:r>
            <a:r>
              <a:rPr lang="en-US" sz="2200" dirty="0"/>
              <a:t> century, post Revolution</a:t>
            </a:r>
          </a:p>
        </p:txBody>
      </p:sp>
    </p:spTree>
    <p:extLst>
      <p:ext uri="{BB962C8B-B14F-4D97-AF65-F5344CB8AC3E}">
        <p14:creationId xmlns:p14="http://schemas.microsoft.com/office/powerpoint/2010/main" val="39771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74C6-2464-47AB-B030-7729627899CD}"/>
              </a:ext>
            </a:extLst>
          </p:cNvPr>
          <p:cNvSpPr>
            <a:spLocks noGrp="1"/>
          </p:cNvSpPr>
          <p:nvPr>
            <p:ph type="title"/>
          </p:nvPr>
        </p:nvSpPr>
        <p:spPr>
          <a:xfrm>
            <a:off x="838200" y="365125"/>
            <a:ext cx="10515600" cy="929103"/>
          </a:xfrm>
        </p:spPr>
        <p:txBody>
          <a:bodyPr/>
          <a:lstStyle/>
          <a:p>
            <a:pPr algn="ctr"/>
            <a:r>
              <a:rPr lang="en-US" dirty="0"/>
              <a:t>Which exact day of the week?</a:t>
            </a:r>
          </a:p>
        </p:txBody>
      </p:sp>
      <p:sp>
        <p:nvSpPr>
          <p:cNvPr id="3" name="Content Placeholder 2">
            <a:extLst>
              <a:ext uri="{FF2B5EF4-FFF2-40B4-BE49-F238E27FC236}">
                <a16:creationId xmlns:a16="http://schemas.microsoft.com/office/drawing/2014/main" id="{C51DDD6B-4A6A-494D-8F85-7F5AAABCDDC1}"/>
              </a:ext>
            </a:extLst>
          </p:cNvPr>
          <p:cNvSpPr>
            <a:spLocks noGrp="1"/>
          </p:cNvSpPr>
          <p:nvPr>
            <p:ph idx="1"/>
          </p:nvPr>
        </p:nvSpPr>
        <p:spPr>
          <a:xfrm>
            <a:off x="838200" y="1505243"/>
            <a:ext cx="10515600" cy="4671720"/>
          </a:xfrm>
        </p:spPr>
        <p:txBody>
          <a:bodyPr>
            <a:normAutofit lnSpcReduction="10000"/>
          </a:bodyPr>
          <a:lstStyle/>
          <a:p>
            <a:r>
              <a:rPr lang="en-US" dirty="0"/>
              <a:t>The resurrection happened on the first day of the week</a:t>
            </a:r>
          </a:p>
          <a:p>
            <a:pPr lvl="1"/>
            <a:r>
              <a:rPr lang="en-US" dirty="0"/>
              <a:t>Matt 28:1; Mk 16:2; Luke 24:1; John 20:1</a:t>
            </a:r>
          </a:p>
          <a:p>
            <a:pPr lvl="1"/>
            <a:r>
              <a:rPr lang="en-US" dirty="0"/>
              <a:t>John 20:19-27: Jesus appears on the first day of the week to His disciples, including Thomas</a:t>
            </a:r>
          </a:p>
          <a:p>
            <a:r>
              <a:rPr lang="en-US" dirty="0"/>
              <a:t>The resurrection was such a momentous event that the day of worship was moved to the first day of the week</a:t>
            </a:r>
          </a:p>
          <a:p>
            <a:pPr lvl="1"/>
            <a:r>
              <a:rPr lang="en-US" dirty="0"/>
              <a:t>Always best to start the week with the Lord</a:t>
            </a:r>
          </a:p>
          <a:p>
            <a:r>
              <a:rPr lang="en-US" dirty="0"/>
              <a:t>“Now on </a:t>
            </a:r>
            <a:r>
              <a:rPr lang="en-US" b="1" dirty="0"/>
              <a:t>the first day of the week, when the disciples came together to break bread</a:t>
            </a:r>
            <a:r>
              <a:rPr lang="en-US" dirty="0"/>
              <a:t>, Paul, ready to depart the next day, spoke to them and continued his message until midnight.” (Acts 20:7)</a:t>
            </a:r>
          </a:p>
          <a:p>
            <a:pPr lvl="1"/>
            <a:r>
              <a:rPr lang="en-US" dirty="0"/>
              <a:t>Breaking bread is the Lord’s Supper</a:t>
            </a:r>
          </a:p>
          <a:p>
            <a:pPr lvl="1"/>
            <a:r>
              <a:rPr lang="en-US" dirty="0"/>
              <a:t>See also 1Cor. 16:2</a:t>
            </a:r>
          </a:p>
        </p:txBody>
      </p:sp>
    </p:spTree>
    <p:extLst>
      <p:ext uri="{BB962C8B-B14F-4D97-AF65-F5344CB8AC3E}">
        <p14:creationId xmlns:p14="http://schemas.microsoft.com/office/powerpoint/2010/main" val="83065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8819-9620-4465-81A1-067DE53361A2}"/>
              </a:ext>
            </a:extLst>
          </p:cNvPr>
          <p:cNvSpPr>
            <a:spLocks noGrp="1"/>
          </p:cNvSpPr>
          <p:nvPr>
            <p:ph type="title"/>
          </p:nvPr>
        </p:nvSpPr>
        <p:spPr>
          <a:xfrm>
            <a:off x="838200" y="365126"/>
            <a:ext cx="10515600" cy="1069780"/>
          </a:xfrm>
        </p:spPr>
        <p:txBody>
          <a:bodyPr/>
          <a:lstStyle/>
          <a:p>
            <a:pPr algn="ctr"/>
            <a:r>
              <a:rPr lang="en-US" dirty="0"/>
              <a:t>Seventh Day Adventists</a:t>
            </a:r>
          </a:p>
        </p:txBody>
      </p:sp>
      <p:sp>
        <p:nvSpPr>
          <p:cNvPr id="3" name="Content Placeholder 2">
            <a:extLst>
              <a:ext uri="{FF2B5EF4-FFF2-40B4-BE49-F238E27FC236}">
                <a16:creationId xmlns:a16="http://schemas.microsoft.com/office/drawing/2014/main" id="{F82B605D-05CA-4F10-BF5B-EE5D27399DB6}"/>
              </a:ext>
            </a:extLst>
          </p:cNvPr>
          <p:cNvSpPr>
            <a:spLocks noGrp="1"/>
          </p:cNvSpPr>
          <p:nvPr>
            <p:ph idx="1"/>
          </p:nvPr>
        </p:nvSpPr>
        <p:spPr>
          <a:xfrm>
            <a:off x="838200" y="1434906"/>
            <a:ext cx="10515600" cy="3645874"/>
          </a:xfrm>
        </p:spPr>
        <p:txBody>
          <a:bodyPr>
            <a:normAutofit/>
          </a:bodyPr>
          <a:lstStyle/>
          <a:p>
            <a:r>
              <a:rPr lang="en-US" dirty="0"/>
              <a:t>Is the Sabbath really the seventh day in order from 1 to 7?</a:t>
            </a:r>
          </a:p>
          <a:p>
            <a:endParaRPr lang="en-US" dirty="0"/>
          </a:p>
          <a:p>
            <a:endParaRPr lang="en-US" dirty="0"/>
          </a:p>
          <a:p>
            <a:r>
              <a:rPr lang="en-US" dirty="0"/>
              <a:t>Let’s look at Exodus 20:8-10 again: “Remember the Sabbath day, to keep it holy. </a:t>
            </a:r>
            <a:r>
              <a:rPr lang="en-US" b="1" dirty="0"/>
              <a:t>Six days you shall labor</a:t>
            </a:r>
            <a:r>
              <a:rPr lang="en-US" dirty="0"/>
              <a:t> and do all your work, but the seventh day is the Sabbath of the </a:t>
            </a:r>
            <a:r>
              <a:rPr lang="en-US" cap="small" dirty="0">
                <a:effectLst/>
              </a:rPr>
              <a:t>Lord</a:t>
            </a:r>
            <a:r>
              <a:rPr lang="en-US" dirty="0"/>
              <a:t> your God…”</a:t>
            </a:r>
          </a:p>
          <a:p>
            <a:pPr lvl="1"/>
            <a:r>
              <a:rPr lang="en-US" dirty="0"/>
              <a:t>In mathematical terms, the seven weekdays are a set, not an ordered list</a:t>
            </a:r>
          </a:p>
        </p:txBody>
      </p:sp>
      <p:sp>
        <p:nvSpPr>
          <p:cNvPr id="4" name="Rectangle 3">
            <a:extLst>
              <a:ext uri="{FF2B5EF4-FFF2-40B4-BE49-F238E27FC236}">
                <a16:creationId xmlns:a16="http://schemas.microsoft.com/office/drawing/2014/main" id="{8C45BEDF-820F-4A09-B58C-98B0AE82EC61}"/>
              </a:ext>
            </a:extLst>
          </p:cNvPr>
          <p:cNvSpPr/>
          <p:nvPr/>
        </p:nvSpPr>
        <p:spPr>
          <a:xfrm>
            <a:off x="2855742"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02EE78A3-A46C-49FC-B16A-7CDD8D83391E}"/>
              </a:ext>
            </a:extLst>
          </p:cNvPr>
          <p:cNvSpPr/>
          <p:nvPr/>
        </p:nvSpPr>
        <p:spPr>
          <a:xfrm>
            <a:off x="3601330"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EB114BD9-2C90-489C-B9CE-31AEFC8D4327}"/>
              </a:ext>
            </a:extLst>
          </p:cNvPr>
          <p:cNvSpPr/>
          <p:nvPr/>
        </p:nvSpPr>
        <p:spPr>
          <a:xfrm>
            <a:off x="4346918"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4BE03182-BE67-4E03-A857-06C0222D941C}"/>
              </a:ext>
            </a:extLst>
          </p:cNvPr>
          <p:cNvSpPr/>
          <p:nvPr/>
        </p:nvSpPr>
        <p:spPr>
          <a:xfrm>
            <a:off x="5092506"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0D3E4B8B-0C60-4E0A-9FB4-EFAB30F45701}"/>
              </a:ext>
            </a:extLst>
          </p:cNvPr>
          <p:cNvSpPr/>
          <p:nvPr/>
        </p:nvSpPr>
        <p:spPr>
          <a:xfrm>
            <a:off x="5838094"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a:extLst>
              <a:ext uri="{FF2B5EF4-FFF2-40B4-BE49-F238E27FC236}">
                <a16:creationId xmlns:a16="http://schemas.microsoft.com/office/drawing/2014/main" id="{F864ECE7-080B-4E08-B5EE-2E43B5B5171A}"/>
              </a:ext>
            </a:extLst>
          </p:cNvPr>
          <p:cNvSpPr/>
          <p:nvPr/>
        </p:nvSpPr>
        <p:spPr>
          <a:xfrm>
            <a:off x="6583682" y="2065610"/>
            <a:ext cx="7455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 name="Rectangle 9">
            <a:extLst>
              <a:ext uri="{FF2B5EF4-FFF2-40B4-BE49-F238E27FC236}">
                <a16:creationId xmlns:a16="http://schemas.microsoft.com/office/drawing/2014/main" id="{AEC5CFD9-9024-4686-9E39-84F773915EE7}"/>
              </a:ext>
            </a:extLst>
          </p:cNvPr>
          <p:cNvSpPr/>
          <p:nvPr/>
        </p:nvSpPr>
        <p:spPr>
          <a:xfrm>
            <a:off x="7329270" y="2065610"/>
            <a:ext cx="745588" cy="5486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 name="Oval 10">
            <a:extLst>
              <a:ext uri="{FF2B5EF4-FFF2-40B4-BE49-F238E27FC236}">
                <a16:creationId xmlns:a16="http://schemas.microsoft.com/office/drawing/2014/main" id="{F2F4827C-18C0-4A4B-AB57-548974B43228}"/>
              </a:ext>
            </a:extLst>
          </p:cNvPr>
          <p:cNvSpPr/>
          <p:nvPr/>
        </p:nvSpPr>
        <p:spPr>
          <a:xfrm>
            <a:off x="4051493" y="5442486"/>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 name="Oval 11">
            <a:extLst>
              <a:ext uri="{FF2B5EF4-FFF2-40B4-BE49-F238E27FC236}">
                <a16:creationId xmlns:a16="http://schemas.microsoft.com/office/drawing/2014/main" id="{9C461355-7622-4405-9F22-D788D372F321}"/>
              </a:ext>
            </a:extLst>
          </p:cNvPr>
          <p:cNvSpPr/>
          <p:nvPr/>
        </p:nvSpPr>
        <p:spPr>
          <a:xfrm>
            <a:off x="4726743" y="4877433"/>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11079FA4-A4FF-4B36-BA9A-2C65ABEDB900}"/>
              </a:ext>
            </a:extLst>
          </p:cNvPr>
          <p:cNvSpPr/>
          <p:nvPr/>
        </p:nvSpPr>
        <p:spPr>
          <a:xfrm>
            <a:off x="5774787" y="5744942"/>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92BDC0AB-ABFB-4687-ABDD-432F668DDA27}"/>
              </a:ext>
            </a:extLst>
          </p:cNvPr>
          <p:cNvSpPr/>
          <p:nvPr/>
        </p:nvSpPr>
        <p:spPr>
          <a:xfrm>
            <a:off x="6288257" y="4989974"/>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a:extLst>
              <a:ext uri="{FF2B5EF4-FFF2-40B4-BE49-F238E27FC236}">
                <a16:creationId xmlns:a16="http://schemas.microsoft.com/office/drawing/2014/main" id="{54D53D99-649A-455E-B93A-85D62E41EA6B}"/>
              </a:ext>
            </a:extLst>
          </p:cNvPr>
          <p:cNvSpPr/>
          <p:nvPr/>
        </p:nvSpPr>
        <p:spPr>
          <a:xfrm>
            <a:off x="6520375" y="5852793"/>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24320721-D68D-4869-966E-914762C27694}"/>
              </a:ext>
            </a:extLst>
          </p:cNvPr>
          <p:cNvSpPr/>
          <p:nvPr/>
        </p:nvSpPr>
        <p:spPr>
          <a:xfrm>
            <a:off x="4726743" y="5787147"/>
            <a:ext cx="604912" cy="604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7" name="Oval 16">
            <a:extLst>
              <a:ext uri="{FF2B5EF4-FFF2-40B4-BE49-F238E27FC236}">
                <a16:creationId xmlns:a16="http://schemas.microsoft.com/office/drawing/2014/main" id="{6F9C137A-BD37-4FE7-88C5-204D111A1182}"/>
              </a:ext>
            </a:extLst>
          </p:cNvPr>
          <p:cNvSpPr/>
          <p:nvPr/>
        </p:nvSpPr>
        <p:spPr>
          <a:xfrm>
            <a:off x="5394959" y="5179889"/>
            <a:ext cx="604912" cy="60491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351474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E018-20DA-4F36-9F68-9E9B599C205F}"/>
              </a:ext>
            </a:extLst>
          </p:cNvPr>
          <p:cNvSpPr>
            <a:spLocks noGrp="1"/>
          </p:cNvSpPr>
          <p:nvPr>
            <p:ph type="title"/>
          </p:nvPr>
        </p:nvSpPr>
        <p:spPr/>
        <p:txBody>
          <a:bodyPr/>
          <a:lstStyle/>
          <a:p>
            <a:pPr algn="ctr"/>
            <a:r>
              <a:rPr lang="en-US" dirty="0"/>
              <a:t>Judging for days</a:t>
            </a:r>
          </a:p>
        </p:txBody>
      </p:sp>
      <p:sp>
        <p:nvSpPr>
          <p:cNvPr id="3" name="Content Placeholder 2">
            <a:extLst>
              <a:ext uri="{FF2B5EF4-FFF2-40B4-BE49-F238E27FC236}">
                <a16:creationId xmlns:a16="http://schemas.microsoft.com/office/drawing/2014/main" id="{7C21F14F-2ED9-4977-A0F2-98440EC3F629}"/>
              </a:ext>
            </a:extLst>
          </p:cNvPr>
          <p:cNvSpPr>
            <a:spLocks noGrp="1"/>
          </p:cNvSpPr>
          <p:nvPr>
            <p:ph idx="1"/>
          </p:nvPr>
        </p:nvSpPr>
        <p:spPr/>
        <p:txBody>
          <a:bodyPr/>
          <a:lstStyle/>
          <a:p>
            <a:r>
              <a:rPr lang="en-US" dirty="0"/>
              <a:t>“So let no one judge you in food or in drink, or regarding a festival or a new moon or </a:t>
            </a:r>
            <a:r>
              <a:rPr lang="en-US" b="1" dirty="0"/>
              <a:t>sabbaths</a:t>
            </a:r>
            <a:r>
              <a:rPr lang="en-US" dirty="0"/>
              <a:t>, which are a shadow of things to come, but </a:t>
            </a:r>
            <a:r>
              <a:rPr lang="en-US" b="1" dirty="0"/>
              <a:t>the substance is of Christ</a:t>
            </a:r>
            <a:r>
              <a:rPr lang="en-US" dirty="0"/>
              <a:t>.” (Colossians 2:16-17)</a:t>
            </a:r>
          </a:p>
          <a:p>
            <a:pPr lvl="1"/>
            <a:r>
              <a:rPr lang="en-US" dirty="0"/>
              <a:t>The important thing is worship of God on one day of the week</a:t>
            </a:r>
          </a:p>
          <a:p>
            <a:pPr lvl="1"/>
            <a:r>
              <a:rPr lang="en-US" dirty="0"/>
              <a:t>Saturday is just as good as Sunday… or </a:t>
            </a:r>
            <a:r>
              <a:rPr lang="en-US"/>
              <a:t>even Wednesday</a:t>
            </a:r>
            <a:endParaRPr lang="en-US" dirty="0"/>
          </a:p>
          <a:p>
            <a:endParaRPr lang="en-US" dirty="0"/>
          </a:p>
        </p:txBody>
      </p:sp>
    </p:spTree>
    <p:extLst>
      <p:ext uri="{BB962C8B-B14F-4D97-AF65-F5344CB8AC3E}">
        <p14:creationId xmlns:p14="http://schemas.microsoft.com/office/powerpoint/2010/main" val="19332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B3F-0E07-4DFE-8337-226A03620F27}"/>
              </a:ext>
            </a:extLst>
          </p:cNvPr>
          <p:cNvSpPr>
            <a:spLocks noGrp="1"/>
          </p:cNvSpPr>
          <p:nvPr>
            <p:ph type="title"/>
          </p:nvPr>
        </p:nvSpPr>
        <p:spPr>
          <a:xfrm>
            <a:off x="838200" y="365125"/>
            <a:ext cx="10515600" cy="1083847"/>
          </a:xfrm>
        </p:spPr>
        <p:txBody>
          <a:bodyPr/>
          <a:lstStyle/>
          <a:p>
            <a:pPr algn="ctr"/>
            <a:r>
              <a:rPr lang="en-US" dirty="0"/>
              <a:t>The substance is of Christ </a:t>
            </a:r>
          </a:p>
        </p:txBody>
      </p:sp>
      <p:sp>
        <p:nvSpPr>
          <p:cNvPr id="3" name="Content Placeholder 2">
            <a:extLst>
              <a:ext uri="{FF2B5EF4-FFF2-40B4-BE49-F238E27FC236}">
                <a16:creationId xmlns:a16="http://schemas.microsoft.com/office/drawing/2014/main" id="{9FC8724A-9A02-4500-BD60-ADAA0687888B}"/>
              </a:ext>
            </a:extLst>
          </p:cNvPr>
          <p:cNvSpPr>
            <a:spLocks noGrp="1"/>
          </p:cNvSpPr>
          <p:nvPr>
            <p:ph idx="1"/>
          </p:nvPr>
        </p:nvSpPr>
        <p:spPr>
          <a:xfrm>
            <a:off x="838200" y="1688123"/>
            <a:ext cx="10515600" cy="4488840"/>
          </a:xfrm>
        </p:spPr>
        <p:txBody>
          <a:bodyPr>
            <a:normAutofit lnSpcReduction="10000"/>
          </a:bodyPr>
          <a:lstStyle/>
          <a:p>
            <a:r>
              <a:rPr lang="en-US" dirty="0"/>
              <a:t>Paul warns his listeners coming out of Judaism that there are some who wish to perpetuate Jewish religious customs (i.e. Sabbath being the seventh day in order)</a:t>
            </a:r>
          </a:p>
          <a:p>
            <a:r>
              <a:rPr lang="en-US" dirty="0"/>
              <a:t>“You observe days and months and seasons and years. I am afraid for you, lest I have labored for you in vain.” (Gal. 4:10-11)</a:t>
            </a:r>
          </a:p>
          <a:p>
            <a:r>
              <a:rPr lang="en-US" dirty="0"/>
              <a:t>“One person esteems one day above another; another esteems every day alike. </a:t>
            </a:r>
            <a:r>
              <a:rPr lang="en-US" b="1" dirty="0"/>
              <a:t>Let each be fully convinced in his own mind. He who observes the day, observes it to the Lord;</a:t>
            </a:r>
            <a:r>
              <a:rPr lang="en-US" dirty="0"/>
              <a:t> and he who does not observe the day, to the Lord he does not observe it. He who eats, eats to the Lord, for he gives God thanks; and he who does not eat, to the Lord he does not eat, and gives God thanks.” (Rom. 14:5-6)</a:t>
            </a:r>
          </a:p>
        </p:txBody>
      </p:sp>
    </p:spTree>
    <p:extLst>
      <p:ext uri="{BB962C8B-B14F-4D97-AF65-F5344CB8AC3E}">
        <p14:creationId xmlns:p14="http://schemas.microsoft.com/office/powerpoint/2010/main" val="152113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1386-4BCD-4F55-83E3-6E29B9405FB2}"/>
              </a:ext>
            </a:extLst>
          </p:cNvPr>
          <p:cNvSpPr>
            <a:spLocks noGrp="1"/>
          </p:cNvSpPr>
          <p:nvPr>
            <p:ph type="title"/>
          </p:nvPr>
        </p:nvSpPr>
        <p:spPr/>
        <p:txBody>
          <a:bodyPr/>
          <a:lstStyle/>
          <a:p>
            <a:pPr algn="ctr"/>
            <a:r>
              <a:rPr lang="en-US" dirty="0"/>
              <a:t>Call the Sabbath a delight</a:t>
            </a:r>
          </a:p>
        </p:txBody>
      </p:sp>
      <p:sp>
        <p:nvSpPr>
          <p:cNvPr id="3" name="Content Placeholder 2">
            <a:extLst>
              <a:ext uri="{FF2B5EF4-FFF2-40B4-BE49-F238E27FC236}">
                <a16:creationId xmlns:a16="http://schemas.microsoft.com/office/drawing/2014/main" id="{9DC44A57-D2C0-4EFC-8C7C-84900177B5FB}"/>
              </a:ext>
            </a:extLst>
          </p:cNvPr>
          <p:cNvSpPr>
            <a:spLocks noGrp="1"/>
          </p:cNvSpPr>
          <p:nvPr>
            <p:ph idx="1"/>
          </p:nvPr>
        </p:nvSpPr>
        <p:spPr/>
        <p:txBody>
          <a:bodyPr/>
          <a:lstStyle/>
          <a:p>
            <a:r>
              <a:rPr lang="en-US" dirty="0"/>
              <a:t>The fourth commandment is a moral </a:t>
            </a:r>
            <a:r>
              <a:rPr lang="en-US" u="sng" dirty="0"/>
              <a:t>law</a:t>
            </a:r>
            <a:r>
              <a:rPr lang="en-US" dirty="0"/>
              <a:t> of God</a:t>
            </a:r>
          </a:p>
          <a:p>
            <a:r>
              <a:rPr lang="en-US" dirty="0"/>
              <a:t>“Oh, how I love </a:t>
            </a:r>
            <a:r>
              <a:rPr lang="en-US" u="sng" dirty="0"/>
              <a:t>Your law</a:t>
            </a:r>
            <a:r>
              <a:rPr lang="en-US" dirty="0"/>
              <a:t>! It is my meditation all the day.” (Psalm 119:97)</a:t>
            </a:r>
          </a:p>
          <a:p>
            <a:r>
              <a:rPr lang="en-US" dirty="0"/>
              <a:t>“For I delight in </a:t>
            </a:r>
            <a:r>
              <a:rPr lang="en-US" u="sng" dirty="0"/>
              <a:t>the law of God</a:t>
            </a:r>
            <a:r>
              <a:rPr lang="en-US" dirty="0"/>
              <a:t> according to the inward man.” (Romans 7:22)</a:t>
            </a:r>
          </a:p>
        </p:txBody>
      </p:sp>
    </p:spTree>
    <p:extLst>
      <p:ext uri="{BB962C8B-B14F-4D97-AF65-F5344CB8AC3E}">
        <p14:creationId xmlns:p14="http://schemas.microsoft.com/office/powerpoint/2010/main" val="310284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6E1F-F016-43DF-933B-AABF8F4E92FD}"/>
              </a:ext>
            </a:extLst>
          </p:cNvPr>
          <p:cNvSpPr>
            <a:spLocks noGrp="1"/>
          </p:cNvSpPr>
          <p:nvPr>
            <p:ph type="title"/>
          </p:nvPr>
        </p:nvSpPr>
        <p:spPr/>
        <p:txBody>
          <a:bodyPr/>
          <a:lstStyle/>
          <a:p>
            <a:pPr algn="ctr"/>
            <a:r>
              <a:rPr lang="en-US" dirty="0"/>
              <a:t>Final thoughts</a:t>
            </a:r>
          </a:p>
        </p:txBody>
      </p:sp>
      <p:sp>
        <p:nvSpPr>
          <p:cNvPr id="3" name="Content Placeholder 2">
            <a:extLst>
              <a:ext uri="{FF2B5EF4-FFF2-40B4-BE49-F238E27FC236}">
                <a16:creationId xmlns:a16="http://schemas.microsoft.com/office/drawing/2014/main" id="{7DDFBE75-9FFC-4CAD-8CC0-0B6246714E0C}"/>
              </a:ext>
            </a:extLst>
          </p:cNvPr>
          <p:cNvSpPr>
            <a:spLocks noGrp="1"/>
          </p:cNvSpPr>
          <p:nvPr>
            <p:ph idx="1"/>
          </p:nvPr>
        </p:nvSpPr>
        <p:spPr/>
        <p:txBody>
          <a:bodyPr/>
          <a:lstStyle/>
          <a:p>
            <a:r>
              <a:rPr lang="en-US" b="1" dirty="0"/>
              <a:t>Q: Why do you come to the worship?</a:t>
            </a:r>
          </a:p>
          <a:p>
            <a:r>
              <a:rPr lang="en-US" b="1" dirty="0"/>
              <a:t>Q: Is the Lord’s Day truly a </a:t>
            </a:r>
            <a:r>
              <a:rPr lang="en-US" b="1" i="1" dirty="0"/>
              <a:t>delight</a:t>
            </a:r>
            <a:r>
              <a:rPr lang="en-US" b="1" dirty="0"/>
              <a:t> for your heart?</a:t>
            </a:r>
          </a:p>
          <a:p>
            <a:r>
              <a:rPr lang="en-US" b="1" dirty="0"/>
              <a:t>Challenge: if you come only for morning worship or just watch online, think of attending the evening worship</a:t>
            </a:r>
          </a:p>
          <a:p>
            <a:pPr lvl="1"/>
            <a:r>
              <a:rPr lang="en-US" b="1" dirty="0"/>
              <a:t>If you come to evening worship, tell us why</a:t>
            </a:r>
          </a:p>
          <a:p>
            <a:pPr lvl="1"/>
            <a:r>
              <a:rPr lang="en-US" b="1" dirty="0"/>
              <a:t>Keep the whole day</a:t>
            </a:r>
          </a:p>
          <a:p>
            <a:pPr lvl="1"/>
            <a:r>
              <a:rPr lang="en-US" b="1" dirty="0"/>
              <a:t>Expect God’s blessings!</a:t>
            </a:r>
          </a:p>
        </p:txBody>
      </p:sp>
    </p:spTree>
    <p:extLst>
      <p:ext uri="{BB962C8B-B14F-4D97-AF65-F5344CB8AC3E}">
        <p14:creationId xmlns:p14="http://schemas.microsoft.com/office/powerpoint/2010/main" val="365184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#57</a:t>
            </a:r>
            <a:endParaRPr lang="en-US" b="1" dirty="0">
              <a:latin typeface="Bookman Old Style"/>
            </a:endParaRPr>
          </a:p>
        </p:txBody>
      </p:sp>
      <p:sp>
        <p:nvSpPr>
          <p:cNvPr id="3" name="Content Placeholder 2"/>
          <p:cNvSpPr>
            <a:spLocks noGrp="1" noEditPoints="1"/>
          </p:cNvSpPr>
          <p:nvPr>
            <p:ph idx="1"/>
          </p:nvPr>
        </p:nvSpPr>
        <p:spPr>
          <a:xfrm>
            <a:off x="1571445" y="1690688"/>
            <a:ext cx="9221639" cy="4486275"/>
          </a:xfrm>
        </p:spPr>
        <p:txBody>
          <a:bodyPr vert="horz" lIns="91440" tIns="45720" rIns="91440" bIns="45720" rtlCol="0" anchor="t">
            <a:normAutofit/>
          </a:bodyPr>
          <a:lstStyle/>
          <a:p>
            <a:r>
              <a:rPr lang="en-US" b="1" dirty="0">
                <a:ea typeface="+mn-lt"/>
                <a:cs typeface="+mn-lt"/>
              </a:rPr>
              <a:t>Q. What is the fourth commandment? </a:t>
            </a:r>
          </a:p>
          <a:p>
            <a:r>
              <a:rPr lang="en-US" b="1" dirty="0">
                <a:ea typeface="+mn-lt"/>
                <a:cs typeface="+mn-lt"/>
              </a:rPr>
              <a:t>A. The fourth commandment is, Remember the sabbath-day to keep it holy. Six days shalt though </a:t>
            </a:r>
            <a:r>
              <a:rPr lang="en-US" b="1" dirty="0" err="1">
                <a:ea typeface="+mn-lt"/>
                <a:cs typeface="+mn-lt"/>
              </a:rPr>
              <a:t>labour</a:t>
            </a:r>
            <a:r>
              <a:rPr lang="en-US" b="1" dirty="0">
                <a:ea typeface="+mn-lt"/>
                <a:cs typeface="+mn-lt"/>
              </a:rPr>
              <a:t>, and do all thy work: but the seventh day is the sabbath of the Lord they God: in it thou shalt not do any work, thou, nor thy son, nor they daughter, thy man-servant, nor they maid-servant, nor they cattle, nor they stranger that is within thy gates: for in six days the Lord made the heaven and the earth, the sea, and all that in them is, and rested on the seventh day: wherefore the Lord blessed the sabbath, and hallowed it.</a:t>
            </a:r>
            <a:endParaRPr lang="en-US" dirty="0">
              <a:ea typeface="+mn-lt"/>
              <a:cs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#58</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required in the fourth commandment? </a:t>
            </a:r>
          </a:p>
          <a:p>
            <a:r>
              <a:rPr lang="en-US" sz="3000" b="1" dirty="0">
                <a:ea typeface="+mn-lt"/>
                <a:cs typeface="+mn-lt"/>
              </a:rPr>
              <a:t>A. The fourth commandment </a:t>
            </a:r>
            <a:r>
              <a:rPr lang="en-US" sz="3000" b="1" dirty="0" err="1">
                <a:ea typeface="+mn-lt"/>
                <a:cs typeface="+mn-lt"/>
              </a:rPr>
              <a:t>requireth</a:t>
            </a:r>
            <a:r>
              <a:rPr lang="en-US" sz="3000" b="1" dirty="0">
                <a:ea typeface="+mn-lt"/>
                <a:cs typeface="+mn-lt"/>
              </a:rPr>
              <a:t> the keeping holy to God such set times as he hath appointed in his word: expressly one whole day in seven, to be a holy sabbath to himself.</a:t>
            </a:r>
            <a:endParaRPr lang="en-US" sz="3000" dirty="0">
              <a:ea typeface="+mn-lt"/>
              <a:cs typeface="+mn-lt"/>
            </a:endParaRPr>
          </a:p>
        </p:txBody>
      </p:sp>
    </p:spTree>
    <p:extLst>
      <p:ext uri="{BB962C8B-B14F-4D97-AF65-F5344CB8AC3E}">
        <p14:creationId xmlns:p14="http://schemas.microsoft.com/office/powerpoint/2010/main" val="4929218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#59</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Which day of the seven hath God appointed to be the weekly Sabbath? </a:t>
            </a:r>
          </a:p>
          <a:p>
            <a:r>
              <a:rPr lang="en-US" sz="3000" b="1" dirty="0">
                <a:ea typeface="+mn-lt"/>
                <a:cs typeface="+mn-lt"/>
              </a:rPr>
              <a:t>A. From the beginning of the world to the resurrection of Christ, God appointed the seventh day of the week to be the weekly Sabbath; and the first day of the week, ever since, to continue to the end of the world, which is the Christian Sabbath.</a:t>
            </a:r>
          </a:p>
        </p:txBody>
      </p:sp>
    </p:spTree>
    <p:extLst>
      <p:ext uri="{BB962C8B-B14F-4D97-AF65-F5344CB8AC3E}">
        <p14:creationId xmlns:p14="http://schemas.microsoft.com/office/powerpoint/2010/main" val="17215656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“And on the seventh day God ended his work which he had made; and he rested on the seventh day from all his work which he hath made. And God blessed the seventh day, and sanctified it.” (Genesis 2:2-3)</a:t>
            </a:r>
          </a:p>
          <a:p>
            <a:r>
              <a:rPr lang="en-US" sz="2600" dirty="0"/>
              <a:t>“On the first day of the week let each one of you lay something aside, storing up as he may prosper, that there be no collections when I come. ” (1Corinthians 16:2)</a:t>
            </a:r>
          </a:p>
          <a:p>
            <a:r>
              <a:rPr lang="en-US" sz="2600" dirty="0"/>
              <a:t>“Now on the first day of the week, when the disciples came together to break bread, Paul, ready to depart the next day, spoke to them and continued his message until midnight.” (Acts 20:7)</a:t>
            </a:r>
          </a:p>
          <a:p>
            <a:r>
              <a:rPr lang="en-US" sz="2600" dirty="0"/>
              <a:t>Parallel in Deuteronomy 5:12-14</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2668-782C-4924-9EC8-807E59A210F3}"/>
              </a:ext>
            </a:extLst>
          </p:cNvPr>
          <p:cNvSpPr>
            <a:spLocks noGrp="1"/>
          </p:cNvSpPr>
          <p:nvPr>
            <p:ph type="title"/>
          </p:nvPr>
        </p:nvSpPr>
        <p:spPr>
          <a:xfrm>
            <a:off x="838200" y="365126"/>
            <a:ext cx="10515600" cy="1041644"/>
          </a:xfrm>
        </p:spPr>
        <p:txBody>
          <a:bodyPr/>
          <a:lstStyle/>
          <a:p>
            <a:pPr algn="ctr"/>
            <a:r>
              <a:rPr lang="en-US" dirty="0"/>
              <a:t>What does the Sabbath mean?</a:t>
            </a:r>
          </a:p>
        </p:txBody>
      </p:sp>
      <p:sp>
        <p:nvSpPr>
          <p:cNvPr id="3" name="Content Placeholder 2">
            <a:extLst>
              <a:ext uri="{FF2B5EF4-FFF2-40B4-BE49-F238E27FC236}">
                <a16:creationId xmlns:a16="http://schemas.microsoft.com/office/drawing/2014/main" id="{378AC319-1C8A-4DDC-8573-0848A5B1F04D}"/>
              </a:ext>
            </a:extLst>
          </p:cNvPr>
          <p:cNvSpPr>
            <a:spLocks noGrp="1"/>
          </p:cNvSpPr>
          <p:nvPr>
            <p:ph idx="1"/>
          </p:nvPr>
        </p:nvSpPr>
        <p:spPr>
          <a:xfrm>
            <a:off x="838200" y="1821154"/>
            <a:ext cx="10515600" cy="4671720"/>
          </a:xfrm>
        </p:spPr>
        <p:txBody>
          <a:bodyPr>
            <a:normAutofit lnSpcReduction="10000"/>
          </a:bodyPr>
          <a:lstStyle/>
          <a:p>
            <a:pPr marL="0" indent="0" algn="ctr">
              <a:buNone/>
            </a:pPr>
            <a:r>
              <a:rPr lang="en-US" dirty="0"/>
              <a:t>“If you turn away your foot from the Sabbath,</a:t>
            </a:r>
            <a:br>
              <a:rPr lang="en-US" dirty="0"/>
            </a:br>
            <a:r>
              <a:rPr lang="en-US" dirty="0"/>
              <a:t>From doing your pleasure on My holy day,</a:t>
            </a:r>
            <a:br>
              <a:rPr lang="en-US" dirty="0"/>
            </a:br>
            <a:r>
              <a:rPr lang="en-US" dirty="0"/>
              <a:t>And call the Sabbath a delight,</a:t>
            </a:r>
            <a:br>
              <a:rPr lang="en-US" dirty="0"/>
            </a:br>
            <a:r>
              <a:rPr lang="en-US" dirty="0"/>
              <a:t>The holy day of the </a:t>
            </a:r>
            <a:r>
              <a:rPr lang="en-US" cap="small" dirty="0">
                <a:effectLst/>
              </a:rPr>
              <a:t>Lord</a:t>
            </a:r>
            <a:r>
              <a:rPr lang="en-US" dirty="0"/>
              <a:t> honorable,</a:t>
            </a:r>
            <a:br>
              <a:rPr lang="en-US" dirty="0"/>
            </a:br>
            <a:r>
              <a:rPr lang="en-US" dirty="0"/>
              <a:t>And shall honor Him, not doing your own ways,</a:t>
            </a:r>
            <a:br>
              <a:rPr lang="en-US" dirty="0"/>
            </a:br>
            <a:r>
              <a:rPr lang="en-US" dirty="0"/>
              <a:t>Nor finding your own pleasure,</a:t>
            </a:r>
            <a:br>
              <a:rPr lang="en-US" dirty="0"/>
            </a:br>
            <a:r>
              <a:rPr lang="en-US" dirty="0"/>
              <a:t>Nor speaking your own words,</a:t>
            </a:r>
            <a:br>
              <a:rPr lang="en-US" dirty="0"/>
            </a:br>
            <a:r>
              <a:rPr lang="en-US" dirty="0"/>
              <a:t>Then you shall delight yourself in the </a:t>
            </a:r>
            <a:r>
              <a:rPr lang="en-US" cap="small" dirty="0">
                <a:effectLst/>
              </a:rPr>
              <a:t>Lord</a:t>
            </a:r>
            <a:r>
              <a:rPr lang="en-US" dirty="0"/>
              <a:t>;</a:t>
            </a:r>
            <a:br>
              <a:rPr lang="en-US" dirty="0"/>
            </a:br>
            <a:r>
              <a:rPr lang="en-US" dirty="0"/>
              <a:t>And I will cause you to ride on the high hills of the earth,</a:t>
            </a:r>
            <a:br>
              <a:rPr lang="en-US" dirty="0"/>
            </a:br>
            <a:r>
              <a:rPr lang="en-US" dirty="0"/>
              <a:t>And feed you with the heritage of Jacob your father.</a:t>
            </a:r>
            <a:br>
              <a:rPr lang="en-US" dirty="0"/>
            </a:br>
            <a:r>
              <a:rPr lang="en-US" dirty="0"/>
              <a:t>The mouth of the </a:t>
            </a:r>
            <a:r>
              <a:rPr lang="en-US" cap="small" dirty="0">
                <a:effectLst/>
              </a:rPr>
              <a:t>Lord</a:t>
            </a:r>
            <a:r>
              <a:rPr lang="en-US" dirty="0"/>
              <a:t> has spoken.” </a:t>
            </a:r>
          </a:p>
          <a:p>
            <a:pPr marL="0" indent="0" algn="ctr">
              <a:buNone/>
            </a:pPr>
            <a:r>
              <a:rPr lang="en-US" dirty="0"/>
              <a:t>(Isaiah 58:13-14)</a:t>
            </a:r>
          </a:p>
        </p:txBody>
      </p:sp>
    </p:spTree>
    <p:extLst>
      <p:ext uri="{BB962C8B-B14F-4D97-AF65-F5344CB8AC3E}">
        <p14:creationId xmlns:p14="http://schemas.microsoft.com/office/powerpoint/2010/main" val="47351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665F-5DC7-4419-98D2-1679F78733BE}"/>
              </a:ext>
            </a:extLst>
          </p:cNvPr>
          <p:cNvSpPr>
            <a:spLocks noGrp="1"/>
          </p:cNvSpPr>
          <p:nvPr>
            <p:ph type="title"/>
          </p:nvPr>
        </p:nvSpPr>
        <p:spPr>
          <a:xfrm>
            <a:off x="838200" y="365126"/>
            <a:ext cx="10515600" cy="1055712"/>
          </a:xfrm>
        </p:spPr>
        <p:txBody>
          <a:bodyPr/>
          <a:lstStyle/>
          <a:p>
            <a:pPr algn="ctr"/>
            <a:r>
              <a:rPr lang="en-US" dirty="0"/>
              <a:t>What is the Sabbath?</a:t>
            </a:r>
          </a:p>
        </p:txBody>
      </p:sp>
      <p:sp>
        <p:nvSpPr>
          <p:cNvPr id="3" name="Content Placeholder 2">
            <a:extLst>
              <a:ext uri="{FF2B5EF4-FFF2-40B4-BE49-F238E27FC236}">
                <a16:creationId xmlns:a16="http://schemas.microsoft.com/office/drawing/2014/main" id="{878E49EE-C076-487B-860B-837DFA501DEA}"/>
              </a:ext>
            </a:extLst>
          </p:cNvPr>
          <p:cNvSpPr>
            <a:spLocks noGrp="1"/>
          </p:cNvSpPr>
          <p:nvPr>
            <p:ph idx="1"/>
          </p:nvPr>
        </p:nvSpPr>
        <p:spPr>
          <a:xfrm>
            <a:off x="838200" y="1603717"/>
            <a:ext cx="10515600" cy="4573246"/>
          </a:xfrm>
        </p:spPr>
        <p:txBody>
          <a:bodyPr>
            <a:normAutofit lnSpcReduction="10000"/>
          </a:bodyPr>
          <a:lstStyle/>
          <a:p>
            <a:r>
              <a:rPr lang="he-IL" dirty="0"/>
              <a:t>שַׁבָּת</a:t>
            </a:r>
            <a:r>
              <a:rPr lang="en-US" dirty="0"/>
              <a:t> (</a:t>
            </a:r>
            <a:r>
              <a:rPr lang="en-US" dirty="0" err="1"/>
              <a:t>Shabath</a:t>
            </a:r>
            <a:r>
              <a:rPr lang="en-US" dirty="0"/>
              <a:t>): to cease, desist, rest; an intermission</a:t>
            </a:r>
          </a:p>
          <a:p>
            <a:r>
              <a:rPr lang="en-US" dirty="0"/>
              <a:t>The Sabbath is a whole day of rest when we refrain from our worldly employments and recreations and spend the whole day in worship of the Lord and fellowship with one another</a:t>
            </a:r>
          </a:p>
          <a:p>
            <a:r>
              <a:rPr lang="en-US" dirty="0"/>
              <a:t>Not inactivity or sleep or watching TV</a:t>
            </a:r>
          </a:p>
          <a:p>
            <a:pPr lvl="1"/>
            <a:r>
              <a:rPr lang="en-US" dirty="0"/>
              <a:t>After God created, He still sustains the creation by His </a:t>
            </a:r>
            <a:r>
              <a:rPr lang="en-US" i="1" dirty="0"/>
              <a:t>active providence</a:t>
            </a:r>
          </a:p>
          <a:p>
            <a:r>
              <a:rPr lang="en-US" dirty="0"/>
              <a:t>Worldly does not mean not engaging in sinful activity</a:t>
            </a:r>
          </a:p>
          <a:p>
            <a:pPr lvl="1"/>
            <a:r>
              <a:rPr lang="en-US" dirty="0"/>
              <a:t>Rather, it means refraining from work, employment – matters of this world</a:t>
            </a:r>
          </a:p>
          <a:p>
            <a:r>
              <a:rPr lang="en-US" dirty="0"/>
              <a:t>Stoning for work on the Sabbath (Numbers 15:32-36)</a:t>
            </a:r>
          </a:p>
          <a:p>
            <a:r>
              <a:rPr lang="en-US" dirty="0"/>
              <a:t>Trade and commerce also prohibited on the Sabbath (Nehemiah 13:15-20)</a:t>
            </a:r>
          </a:p>
        </p:txBody>
      </p:sp>
    </p:spTree>
    <p:extLst>
      <p:ext uri="{BB962C8B-B14F-4D97-AF65-F5344CB8AC3E}">
        <p14:creationId xmlns:p14="http://schemas.microsoft.com/office/powerpoint/2010/main" val="213529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155-2856-41BF-BEB7-3E2CE895DC23}"/>
              </a:ext>
            </a:extLst>
          </p:cNvPr>
          <p:cNvSpPr>
            <a:spLocks noGrp="1"/>
          </p:cNvSpPr>
          <p:nvPr>
            <p:ph type="title"/>
          </p:nvPr>
        </p:nvSpPr>
        <p:spPr/>
        <p:txBody>
          <a:bodyPr/>
          <a:lstStyle/>
          <a:p>
            <a:pPr algn="ctr"/>
            <a:r>
              <a:rPr lang="en-US" dirty="0"/>
              <a:t>The importance of the Sabbath</a:t>
            </a:r>
          </a:p>
        </p:txBody>
      </p:sp>
      <p:sp>
        <p:nvSpPr>
          <p:cNvPr id="3" name="Content Placeholder 2">
            <a:extLst>
              <a:ext uri="{FF2B5EF4-FFF2-40B4-BE49-F238E27FC236}">
                <a16:creationId xmlns:a16="http://schemas.microsoft.com/office/drawing/2014/main" id="{E37702A0-6D6B-448D-915E-A9AEB0B33563}"/>
              </a:ext>
            </a:extLst>
          </p:cNvPr>
          <p:cNvSpPr>
            <a:spLocks noGrp="1"/>
          </p:cNvSpPr>
          <p:nvPr>
            <p:ph idx="1"/>
          </p:nvPr>
        </p:nvSpPr>
        <p:spPr/>
        <p:txBody>
          <a:bodyPr>
            <a:normAutofit lnSpcReduction="10000"/>
          </a:bodyPr>
          <a:lstStyle/>
          <a:p>
            <a:r>
              <a:rPr lang="en-US" b="1" dirty="0"/>
              <a:t>Q: Why do we need the Sabbath?</a:t>
            </a:r>
          </a:p>
          <a:p>
            <a:r>
              <a:rPr lang="en-US" dirty="0"/>
              <a:t>Dennis Prager, a Jew recognizes the importance of keeping the Sabbath, and that the church has lost so much by disregarding the Sabbath.</a:t>
            </a:r>
          </a:p>
          <a:p>
            <a:r>
              <a:rPr lang="en-US" dirty="0"/>
              <a:t>According to his estimates, </a:t>
            </a:r>
            <a:r>
              <a:rPr lang="en-US" b="1" dirty="0"/>
              <a:t>50% of Christians</a:t>
            </a:r>
            <a:r>
              <a:rPr lang="en-US" dirty="0"/>
              <a:t> think that the Sabbath is outdated!!</a:t>
            </a:r>
          </a:p>
          <a:p>
            <a:r>
              <a:rPr lang="en-US" dirty="0"/>
              <a:t>This is flagrant violation of the Fourth Commandment, one of the ten </a:t>
            </a:r>
            <a:r>
              <a:rPr lang="en-US" i="1" dirty="0"/>
              <a:t>moral</a:t>
            </a:r>
            <a:r>
              <a:rPr lang="en-US" dirty="0"/>
              <a:t> laws (not ceremonial).</a:t>
            </a:r>
          </a:p>
          <a:p>
            <a:r>
              <a:rPr lang="en-US" dirty="0"/>
              <a:t>According to Rabbi Herschel, “A world without the Sabbath is a world without a soul.”</a:t>
            </a:r>
          </a:p>
        </p:txBody>
      </p:sp>
    </p:spTree>
    <p:extLst>
      <p:ext uri="{BB962C8B-B14F-4D97-AF65-F5344CB8AC3E}">
        <p14:creationId xmlns:p14="http://schemas.microsoft.com/office/powerpoint/2010/main" val="37388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A740-F141-45A6-AE31-731E48FA46F0}"/>
              </a:ext>
            </a:extLst>
          </p:cNvPr>
          <p:cNvSpPr>
            <a:spLocks noGrp="1"/>
          </p:cNvSpPr>
          <p:nvPr>
            <p:ph type="title"/>
          </p:nvPr>
        </p:nvSpPr>
        <p:spPr>
          <a:xfrm>
            <a:off x="838200" y="365126"/>
            <a:ext cx="10515600" cy="1041644"/>
          </a:xfrm>
        </p:spPr>
        <p:txBody>
          <a:bodyPr/>
          <a:lstStyle/>
          <a:p>
            <a:pPr algn="ctr"/>
            <a:r>
              <a:rPr lang="en-US" dirty="0"/>
              <a:t>The importance of the Sabbath</a:t>
            </a:r>
          </a:p>
        </p:txBody>
      </p:sp>
      <p:sp>
        <p:nvSpPr>
          <p:cNvPr id="3" name="Content Placeholder 2">
            <a:extLst>
              <a:ext uri="{FF2B5EF4-FFF2-40B4-BE49-F238E27FC236}">
                <a16:creationId xmlns:a16="http://schemas.microsoft.com/office/drawing/2014/main" id="{E4A8E998-B9A7-4F75-8323-0170FE291D78}"/>
              </a:ext>
            </a:extLst>
          </p:cNvPr>
          <p:cNvSpPr>
            <a:spLocks noGrp="1"/>
          </p:cNvSpPr>
          <p:nvPr>
            <p:ph idx="1"/>
          </p:nvPr>
        </p:nvSpPr>
        <p:spPr>
          <a:xfrm>
            <a:off x="838200" y="1603717"/>
            <a:ext cx="10515600" cy="4573246"/>
          </a:xfrm>
        </p:spPr>
        <p:txBody>
          <a:bodyPr>
            <a:normAutofit/>
          </a:bodyPr>
          <a:lstStyle/>
          <a:p>
            <a:r>
              <a:rPr lang="en-US" dirty="0"/>
              <a:t>The first commandment says God is the only god, there is no other.</a:t>
            </a:r>
          </a:p>
          <a:p>
            <a:r>
              <a:rPr lang="en-US" dirty="0"/>
              <a:t>The second commandment states how to worship God properly.</a:t>
            </a:r>
          </a:p>
          <a:p>
            <a:r>
              <a:rPr lang="en-US" dirty="0"/>
              <a:t>The third commandment describes how God’s name is associated with God’s titles, attributes, Word, works, etc.</a:t>
            </a:r>
          </a:p>
          <a:p>
            <a:r>
              <a:rPr lang="en-US" dirty="0"/>
              <a:t>The fourth commandment says we must keep the Sabbath regularly</a:t>
            </a:r>
          </a:p>
          <a:p>
            <a:pPr lvl="1"/>
            <a:r>
              <a:rPr lang="en-US" dirty="0"/>
              <a:t>“For this cause everyone who is godly shall pray to You in a time when you may be found” (Psalm 32:6)</a:t>
            </a:r>
          </a:p>
          <a:p>
            <a:pPr lvl="1"/>
            <a:r>
              <a:rPr lang="en-US" dirty="0"/>
              <a:t>If </a:t>
            </a:r>
            <a:r>
              <a:rPr lang="en-US" i="1" dirty="0"/>
              <a:t>regular</a:t>
            </a:r>
            <a:r>
              <a:rPr lang="en-US" dirty="0"/>
              <a:t> worship is not mandated, we would walk our own way and forget about God. </a:t>
            </a:r>
            <a:r>
              <a:rPr lang="en-US" b="1" dirty="0"/>
              <a:t>Families disintegrate, children are not taught and God’s people are not refreshed spiritually.</a:t>
            </a:r>
          </a:p>
          <a:p>
            <a:pPr lvl="1"/>
            <a:r>
              <a:rPr lang="en-US" b="1" u="sng" dirty="0"/>
              <a:t>This is the great plague of the modern church.</a:t>
            </a:r>
          </a:p>
        </p:txBody>
      </p:sp>
    </p:spTree>
    <p:extLst>
      <p:ext uri="{BB962C8B-B14F-4D97-AF65-F5344CB8AC3E}">
        <p14:creationId xmlns:p14="http://schemas.microsoft.com/office/powerpoint/2010/main" val="182708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2215</TotalTime>
  <Words>1766</Words>
  <Application>Microsoft Office PowerPoint</Application>
  <PresentationFormat>Widescreen</PresentationFormat>
  <Paragraphs>136</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Calibri Light</vt:lpstr>
      <vt:lpstr>office theme</vt:lpstr>
      <vt:lpstr>Westminster Shorter Catechism </vt:lpstr>
      <vt:lpstr>Question #57</vt:lpstr>
      <vt:lpstr>Question #58</vt:lpstr>
      <vt:lpstr>Question #59</vt:lpstr>
      <vt:lpstr>What does the Bible say?</vt:lpstr>
      <vt:lpstr>What does the Sabbath mean?</vt:lpstr>
      <vt:lpstr>What is the Sabbath?</vt:lpstr>
      <vt:lpstr>The importance of the Sabbath</vt:lpstr>
      <vt:lpstr>The importance of the Sabbath</vt:lpstr>
      <vt:lpstr>The highlight of the Christian faith</vt:lpstr>
      <vt:lpstr>A creation ordinance</vt:lpstr>
      <vt:lpstr>A part of the moral law</vt:lpstr>
      <vt:lpstr>Seven days, not ten!</vt:lpstr>
      <vt:lpstr>Which exact day of the week?</vt:lpstr>
      <vt:lpstr>Seventh Day Adventists</vt:lpstr>
      <vt:lpstr>Judging for days</vt:lpstr>
      <vt:lpstr>The substance is of Christ </vt:lpstr>
      <vt:lpstr>Call the Sabbath a delight</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299</cp:revision>
  <dcterms:created xsi:type="dcterms:W3CDTF">2013-07-15T20:26:40Z</dcterms:created>
  <dcterms:modified xsi:type="dcterms:W3CDTF">2021-09-12T16:23:00Z</dcterms:modified>
</cp:coreProperties>
</file>