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71" r:id="rId3"/>
    <p:sldId id="415" r:id="rId4"/>
    <p:sldId id="420" r:id="rId5"/>
    <p:sldId id="392" r:id="rId6"/>
    <p:sldId id="427" r:id="rId7"/>
    <p:sldId id="428" r:id="rId8"/>
    <p:sldId id="418" r:id="rId9"/>
    <p:sldId id="419" r:id="rId10"/>
    <p:sldId id="423" r:id="rId11"/>
    <p:sldId id="425" r:id="rId12"/>
    <p:sldId id="424" r:id="rId13"/>
    <p:sldId id="426" r:id="rId14"/>
    <p:sldId id="429" r:id="rId15"/>
    <p:sldId id="430" r:id="rId16"/>
    <p:sldId id="431" r:id="rId17"/>
    <p:sldId id="421" r:id="rId18"/>
    <p:sldId id="422" r:id="rId19"/>
    <p:sldId id="43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9/19/2021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3</a:t>
            </a:fld>
            <a:endParaRPr lang="en-US"/>
          </a:p>
        </p:txBody>
      </p:sp>
    </p:spTree>
    <p:extLst>
      <p:ext uri="{BB962C8B-B14F-4D97-AF65-F5344CB8AC3E}">
        <p14:creationId xmlns:p14="http://schemas.microsoft.com/office/powerpoint/2010/main" val="223230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4</a:t>
            </a:fld>
            <a:endParaRPr lang="en-US"/>
          </a:p>
        </p:txBody>
      </p:sp>
    </p:spTree>
    <p:extLst>
      <p:ext uri="{BB962C8B-B14F-4D97-AF65-F5344CB8AC3E}">
        <p14:creationId xmlns:p14="http://schemas.microsoft.com/office/powerpoint/2010/main" val="347125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9/19/2021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9/19/2021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9/19/2021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9/19/2021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9/19/2021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9/19/2021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9/19/2021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9/19/2021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9/19/2021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9/19/2021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9/19/2021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9/19/2021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a:cs typeface="Calibri Light" panose="020F0302020204030204"/>
              </a:rPr>
              <a:t>Westminster Shorter Catechism</a:t>
            </a:r>
            <a:br>
              <a:rPr lang="en-US" sz="4800">
                <a:cs typeface="Calibri Light" panose="020F0302020204030204"/>
              </a:rPr>
            </a:br>
            <a:endParaRPr lang="en-US" sz="480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60 -62</a:t>
            </a:r>
          </a:p>
          <a:p>
            <a:pPr algn="l"/>
            <a:r>
              <a:rPr lang="en-US" dirty="0">
                <a:cs typeface="Calibri" panose="020F0502020204030204"/>
              </a:rPr>
              <a:t>September 19,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93B5-7D77-41B0-BB78-48F8463FC846}"/>
              </a:ext>
            </a:extLst>
          </p:cNvPr>
          <p:cNvSpPr>
            <a:spLocks noGrp="1"/>
          </p:cNvSpPr>
          <p:nvPr>
            <p:ph type="title"/>
          </p:nvPr>
        </p:nvSpPr>
        <p:spPr/>
        <p:txBody>
          <a:bodyPr/>
          <a:lstStyle/>
          <a:p>
            <a:pPr algn="ctr"/>
            <a:r>
              <a:rPr lang="en-US" dirty="0"/>
              <a:t>Worldliness</a:t>
            </a:r>
          </a:p>
        </p:txBody>
      </p:sp>
      <p:sp>
        <p:nvSpPr>
          <p:cNvPr id="3" name="Content Placeholder 2">
            <a:extLst>
              <a:ext uri="{FF2B5EF4-FFF2-40B4-BE49-F238E27FC236}">
                <a16:creationId xmlns:a16="http://schemas.microsoft.com/office/drawing/2014/main" id="{C46290C1-F784-4C5A-8034-D1668A409F72}"/>
              </a:ext>
            </a:extLst>
          </p:cNvPr>
          <p:cNvSpPr>
            <a:spLocks noGrp="1"/>
          </p:cNvSpPr>
          <p:nvPr>
            <p:ph idx="1"/>
          </p:nvPr>
        </p:nvSpPr>
        <p:spPr/>
        <p:txBody>
          <a:bodyPr/>
          <a:lstStyle/>
          <a:p>
            <a:r>
              <a:rPr lang="en-US" dirty="0"/>
              <a:t>Worldliness is human activity without God (Joel </a:t>
            </a:r>
            <a:r>
              <a:rPr lang="en-US" dirty="0" err="1"/>
              <a:t>Beeke</a:t>
            </a:r>
            <a:r>
              <a:rPr lang="en-US" dirty="0"/>
              <a:t>)</a:t>
            </a:r>
          </a:p>
          <a:p>
            <a:r>
              <a:rPr lang="en-US" dirty="0"/>
              <a:t>But not only atheists can be worldly people</a:t>
            </a:r>
          </a:p>
          <a:p>
            <a:r>
              <a:rPr lang="en-US" dirty="0"/>
              <a:t>A professing Christian can in reality be a practical atheist</a:t>
            </a:r>
          </a:p>
          <a:p>
            <a:pPr lvl="1"/>
            <a:r>
              <a:rPr lang="en-US" dirty="0"/>
              <a:t>When his mind is constantly upon the things of this world</a:t>
            </a:r>
          </a:p>
          <a:p>
            <a:pPr lvl="1"/>
            <a:r>
              <a:rPr lang="en-US" dirty="0"/>
              <a:t>It is present in believers more or less</a:t>
            </a:r>
          </a:p>
          <a:p>
            <a:pPr lvl="1"/>
            <a:r>
              <a:rPr lang="en-US" dirty="0"/>
              <a:t>But it consumes and characterizes the non-believer</a:t>
            </a:r>
          </a:p>
          <a:p>
            <a:r>
              <a:rPr lang="en-US" b="1" dirty="0"/>
              <a:t>HW: At home calculate how much time you spend reading the Bible or in prayer, witnessing or talking about spiritual things with others</a:t>
            </a:r>
          </a:p>
        </p:txBody>
      </p:sp>
    </p:spTree>
    <p:extLst>
      <p:ext uri="{BB962C8B-B14F-4D97-AF65-F5344CB8AC3E}">
        <p14:creationId xmlns:p14="http://schemas.microsoft.com/office/powerpoint/2010/main" val="253003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17C36-06BC-4813-8D20-69D459A29AEC}"/>
              </a:ext>
            </a:extLst>
          </p:cNvPr>
          <p:cNvSpPr>
            <a:spLocks noGrp="1"/>
          </p:cNvSpPr>
          <p:nvPr>
            <p:ph type="title"/>
          </p:nvPr>
        </p:nvSpPr>
        <p:spPr/>
        <p:txBody>
          <a:bodyPr/>
          <a:lstStyle/>
          <a:p>
            <a:pPr algn="ctr"/>
            <a:r>
              <a:rPr lang="en-US" dirty="0"/>
              <a:t>Worldliness, expanded</a:t>
            </a:r>
          </a:p>
        </p:txBody>
      </p:sp>
      <p:sp>
        <p:nvSpPr>
          <p:cNvPr id="3" name="Content Placeholder 2">
            <a:extLst>
              <a:ext uri="{FF2B5EF4-FFF2-40B4-BE49-F238E27FC236}">
                <a16:creationId xmlns:a16="http://schemas.microsoft.com/office/drawing/2014/main" id="{D8B762F9-5BD3-4EFC-A47C-392E047D1F43}"/>
              </a:ext>
            </a:extLst>
          </p:cNvPr>
          <p:cNvSpPr>
            <a:spLocks noGrp="1"/>
          </p:cNvSpPr>
          <p:nvPr>
            <p:ph idx="1"/>
          </p:nvPr>
        </p:nvSpPr>
        <p:spPr/>
        <p:txBody>
          <a:bodyPr/>
          <a:lstStyle/>
          <a:p>
            <a:r>
              <a:rPr lang="en-US" dirty="0"/>
              <a:t>Two causes of worldliness (Jeremiah Burroughs)</a:t>
            </a:r>
          </a:p>
          <a:p>
            <a:pPr lvl="1"/>
            <a:r>
              <a:rPr lang="en-US" dirty="0"/>
              <a:t>Some evil may deprive us of something of value</a:t>
            </a:r>
          </a:p>
          <a:p>
            <a:pPr lvl="1"/>
            <a:r>
              <a:rPr lang="en-US" dirty="0"/>
              <a:t>We cannot prevent such an evil from happening</a:t>
            </a:r>
          </a:p>
          <a:p>
            <a:r>
              <a:rPr lang="en-US" dirty="0"/>
              <a:t>These two things indicate that we trust our possessions more than God; that God is too weak to provide</a:t>
            </a:r>
          </a:p>
          <a:p>
            <a:r>
              <a:rPr lang="en-US" b="1" dirty="0"/>
              <a:t>Read Matthew 6:31-34</a:t>
            </a:r>
          </a:p>
          <a:p>
            <a:r>
              <a:rPr lang="en-US" dirty="0"/>
              <a:t>“For the love of money is a root of all kinds of evil, for which some have strayed from the faith in their greediness, and pierced themselves through with many sorrows.” (1Timothy 6:10)</a:t>
            </a:r>
          </a:p>
        </p:txBody>
      </p:sp>
    </p:spTree>
    <p:extLst>
      <p:ext uri="{BB962C8B-B14F-4D97-AF65-F5344CB8AC3E}">
        <p14:creationId xmlns:p14="http://schemas.microsoft.com/office/powerpoint/2010/main" val="33000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6789-94A0-4BEF-9C52-34E4F24E1732}"/>
              </a:ext>
            </a:extLst>
          </p:cNvPr>
          <p:cNvSpPr>
            <a:spLocks noGrp="1"/>
          </p:cNvSpPr>
          <p:nvPr>
            <p:ph type="title"/>
          </p:nvPr>
        </p:nvSpPr>
        <p:spPr/>
        <p:txBody>
          <a:bodyPr/>
          <a:lstStyle/>
          <a:p>
            <a:pPr algn="ctr"/>
            <a:r>
              <a:rPr lang="en-US" dirty="0"/>
              <a:t>A warning: 1John 2:15-16</a:t>
            </a:r>
          </a:p>
        </p:txBody>
      </p:sp>
      <p:sp>
        <p:nvSpPr>
          <p:cNvPr id="3" name="Content Placeholder 2">
            <a:extLst>
              <a:ext uri="{FF2B5EF4-FFF2-40B4-BE49-F238E27FC236}">
                <a16:creationId xmlns:a16="http://schemas.microsoft.com/office/drawing/2014/main" id="{322DF883-0DCB-4124-AF89-896B968CD14B}"/>
              </a:ext>
            </a:extLst>
          </p:cNvPr>
          <p:cNvSpPr>
            <a:spLocks noGrp="1"/>
          </p:cNvSpPr>
          <p:nvPr>
            <p:ph idx="1"/>
          </p:nvPr>
        </p:nvSpPr>
        <p:spPr/>
        <p:txBody>
          <a:bodyPr>
            <a:normAutofit/>
          </a:bodyPr>
          <a:lstStyle/>
          <a:p>
            <a:r>
              <a:rPr lang="en-US" dirty="0"/>
              <a:t>“Love not the world, neither the things that are in the world. If any man love the world, the love of the Father is not in him. For all that is in the world, the lust of the flesh, and the lust of the eyes, and the pride of life, is not of the Father, but is of the world.”</a:t>
            </a:r>
          </a:p>
          <a:p>
            <a:r>
              <a:rPr lang="en-US" dirty="0"/>
              <a:t>The Pharisees also had a zeal for God (Rom. 10:2)</a:t>
            </a:r>
          </a:p>
          <a:p>
            <a:r>
              <a:rPr lang="en-US" dirty="0"/>
              <a:t>But this zeal was misguided in that the Pharisees were very covetous, and broke the Tenth Commandment</a:t>
            </a:r>
          </a:p>
          <a:p>
            <a:pPr lvl="1"/>
            <a:r>
              <a:rPr lang="en-US" dirty="0"/>
              <a:t>They wanted honor from men rather than God</a:t>
            </a:r>
          </a:p>
        </p:txBody>
      </p:sp>
    </p:spTree>
    <p:extLst>
      <p:ext uri="{BB962C8B-B14F-4D97-AF65-F5344CB8AC3E}">
        <p14:creationId xmlns:p14="http://schemas.microsoft.com/office/powerpoint/2010/main" val="273015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48C4-D611-4FB1-B6DA-AD3EFB965549}"/>
              </a:ext>
            </a:extLst>
          </p:cNvPr>
          <p:cNvSpPr>
            <a:spLocks noGrp="1"/>
          </p:cNvSpPr>
          <p:nvPr>
            <p:ph type="title"/>
          </p:nvPr>
        </p:nvSpPr>
        <p:spPr/>
        <p:txBody>
          <a:bodyPr/>
          <a:lstStyle/>
          <a:p>
            <a:pPr algn="ctr"/>
            <a:r>
              <a:rPr lang="en-US" dirty="0"/>
              <a:t>The Sabbath exposes worldliness</a:t>
            </a:r>
          </a:p>
        </p:txBody>
      </p:sp>
      <p:sp>
        <p:nvSpPr>
          <p:cNvPr id="3" name="Text Placeholder 2">
            <a:extLst>
              <a:ext uri="{FF2B5EF4-FFF2-40B4-BE49-F238E27FC236}">
                <a16:creationId xmlns:a16="http://schemas.microsoft.com/office/drawing/2014/main" id="{A7E41DF6-BBB4-4F52-9A63-BACB2C3F6EAD}"/>
              </a:ext>
            </a:extLst>
          </p:cNvPr>
          <p:cNvSpPr>
            <a:spLocks noGrp="1"/>
          </p:cNvSpPr>
          <p:nvPr>
            <p:ph type="body" idx="1"/>
          </p:nvPr>
        </p:nvSpPr>
        <p:spPr/>
        <p:txBody>
          <a:bodyPr/>
          <a:lstStyle/>
          <a:p>
            <a:pPr algn="ctr"/>
            <a:r>
              <a:rPr lang="en-US" dirty="0"/>
              <a:t>Worldliness</a:t>
            </a:r>
          </a:p>
        </p:txBody>
      </p:sp>
      <p:sp>
        <p:nvSpPr>
          <p:cNvPr id="4" name="Content Placeholder 3">
            <a:extLst>
              <a:ext uri="{FF2B5EF4-FFF2-40B4-BE49-F238E27FC236}">
                <a16:creationId xmlns:a16="http://schemas.microsoft.com/office/drawing/2014/main" id="{FDB7AB08-97BE-4661-92D0-0432E8517FEE}"/>
              </a:ext>
            </a:extLst>
          </p:cNvPr>
          <p:cNvSpPr>
            <a:spLocks noGrp="1"/>
          </p:cNvSpPr>
          <p:nvPr>
            <p:ph sz="half" idx="2"/>
          </p:nvPr>
        </p:nvSpPr>
        <p:spPr/>
        <p:txBody>
          <a:bodyPr>
            <a:normAutofit lnSpcReduction="10000"/>
          </a:bodyPr>
          <a:lstStyle/>
          <a:p>
            <a:r>
              <a:rPr lang="en-US" dirty="0"/>
              <a:t>A hard heart towards God</a:t>
            </a:r>
          </a:p>
          <a:p>
            <a:r>
              <a:rPr lang="en-US" dirty="0"/>
              <a:t>Indifference to God and others at church</a:t>
            </a:r>
          </a:p>
          <a:p>
            <a:r>
              <a:rPr lang="en-US" dirty="0"/>
              <a:t>Lack of joy in worship</a:t>
            </a:r>
          </a:p>
          <a:p>
            <a:r>
              <a:rPr lang="en-US" dirty="0"/>
              <a:t>Lack of stamina</a:t>
            </a:r>
          </a:p>
          <a:p>
            <a:r>
              <a:rPr lang="en-US" dirty="0"/>
              <a:t>Church attendance is a chore</a:t>
            </a:r>
          </a:p>
          <a:p>
            <a:r>
              <a:rPr lang="en-US" dirty="0"/>
              <a:t>You can’t wait for lunch/to get home</a:t>
            </a:r>
          </a:p>
        </p:txBody>
      </p:sp>
      <p:sp>
        <p:nvSpPr>
          <p:cNvPr id="5" name="Text Placeholder 4">
            <a:extLst>
              <a:ext uri="{FF2B5EF4-FFF2-40B4-BE49-F238E27FC236}">
                <a16:creationId xmlns:a16="http://schemas.microsoft.com/office/drawing/2014/main" id="{DD5A54D9-37CD-4989-9A8A-21FB13E194D0}"/>
              </a:ext>
            </a:extLst>
          </p:cNvPr>
          <p:cNvSpPr>
            <a:spLocks noGrp="1"/>
          </p:cNvSpPr>
          <p:nvPr>
            <p:ph type="body" sz="quarter" idx="3"/>
          </p:nvPr>
        </p:nvSpPr>
        <p:spPr/>
        <p:txBody>
          <a:bodyPr/>
          <a:lstStyle/>
          <a:p>
            <a:pPr algn="ctr"/>
            <a:r>
              <a:rPr lang="en-US" dirty="0"/>
              <a:t>True worship</a:t>
            </a:r>
          </a:p>
        </p:txBody>
      </p:sp>
      <p:sp>
        <p:nvSpPr>
          <p:cNvPr id="6" name="Content Placeholder 5">
            <a:extLst>
              <a:ext uri="{FF2B5EF4-FFF2-40B4-BE49-F238E27FC236}">
                <a16:creationId xmlns:a16="http://schemas.microsoft.com/office/drawing/2014/main" id="{9795E6CD-4AFB-4F8F-8222-82DBB61B972B}"/>
              </a:ext>
            </a:extLst>
          </p:cNvPr>
          <p:cNvSpPr>
            <a:spLocks noGrp="1"/>
          </p:cNvSpPr>
          <p:nvPr>
            <p:ph sz="quarter" idx="4"/>
          </p:nvPr>
        </p:nvSpPr>
        <p:spPr/>
        <p:txBody>
          <a:bodyPr>
            <a:normAutofit lnSpcReduction="10000"/>
          </a:bodyPr>
          <a:lstStyle/>
          <a:p>
            <a:r>
              <a:rPr lang="en-US" dirty="0"/>
              <a:t>A soft heart towards God</a:t>
            </a:r>
          </a:p>
          <a:p>
            <a:r>
              <a:rPr lang="en-US" dirty="0"/>
              <a:t>Eagerness to learn</a:t>
            </a:r>
          </a:p>
          <a:p>
            <a:r>
              <a:rPr lang="en-US" dirty="0"/>
              <a:t>Joy and stamina in worship</a:t>
            </a:r>
          </a:p>
          <a:p>
            <a:r>
              <a:rPr lang="en-US" dirty="0"/>
              <a:t>You can’t wait to get to church</a:t>
            </a:r>
          </a:p>
          <a:p>
            <a:r>
              <a:rPr lang="en-US" dirty="0"/>
              <a:t>You linger around after church</a:t>
            </a:r>
          </a:p>
          <a:p>
            <a:r>
              <a:rPr lang="en-US" dirty="0"/>
              <a:t>You want to serve at church</a:t>
            </a:r>
          </a:p>
          <a:p>
            <a:r>
              <a:rPr lang="en-US" dirty="0"/>
              <a:t>You love fellow believers</a:t>
            </a:r>
          </a:p>
        </p:txBody>
      </p:sp>
    </p:spTree>
    <p:extLst>
      <p:ext uri="{BB962C8B-B14F-4D97-AF65-F5344CB8AC3E}">
        <p14:creationId xmlns:p14="http://schemas.microsoft.com/office/powerpoint/2010/main" val="166138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E166-6FD7-4726-9B59-C17697C766C3}"/>
              </a:ext>
            </a:extLst>
          </p:cNvPr>
          <p:cNvSpPr>
            <a:spLocks noGrp="1"/>
          </p:cNvSpPr>
          <p:nvPr>
            <p:ph type="title"/>
          </p:nvPr>
        </p:nvSpPr>
        <p:spPr/>
        <p:txBody>
          <a:bodyPr/>
          <a:lstStyle/>
          <a:p>
            <a:pPr algn="ctr"/>
            <a:r>
              <a:rPr lang="en-US" dirty="0"/>
              <a:t>Works of piety,</a:t>
            </a:r>
          </a:p>
        </p:txBody>
      </p:sp>
      <p:sp>
        <p:nvSpPr>
          <p:cNvPr id="3" name="Content Placeholder 2">
            <a:extLst>
              <a:ext uri="{FF2B5EF4-FFF2-40B4-BE49-F238E27FC236}">
                <a16:creationId xmlns:a16="http://schemas.microsoft.com/office/drawing/2014/main" id="{645E692A-EAEA-4603-83EB-421DB753A219}"/>
              </a:ext>
            </a:extLst>
          </p:cNvPr>
          <p:cNvSpPr>
            <a:spLocks noGrp="1"/>
          </p:cNvSpPr>
          <p:nvPr>
            <p:ph idx="1"/>
          </p:nvPr>
        </p:nvSpPr>
        <p:spPr/>
        <p:txBody>
          <a:bodyPr/>
          <a:lstStyle/>
          <a:p>
            <a:r>
              <a:rPr lang="en-US" dirty="0"/>
              <a:t>Let’s go back to Matthew 12:1-13:</a:t>
            </a:r>
          </a:p>
          <a:p>
            <a:r>
              <a:rPr lang="en-US" b="1" dirty="0"/>
              <a:t>Works of piety:</a:t>
            </a:r>
            <a:r>
              <a:rPr lang="en-US" dirty="0"/>
              <a:t> Or have you not read in the law that on the Sabbath the priests in the temple profane the Sabbath, and are blameless? (verse 5)</a:t>
            </a:r>
          </a:p>
          <a:p>
            <a:r>
              <a:rPr lang="en-US" dirty="0"/>
              <a:t>Such works involve work that is to be done by pastors, elders and deacons on the Sabbath to conduct worship</a:t>
            </a:r>
          </a:p>
          <a:p>
            <a:pPr marL="0" indent="0">
              <a:buNone/>
            </a:pPr>
            <a:endParaRPr lang="en-US" dirty="0"/>
          </a:p>
        </p:txBody>
      </p:sp>
    </p:spTree>
    <p:extLst>
      <p:ext uri="{BB962C8B-B14F-4D97-AF65-F5344CB8AC3E}">
        <p14:creationId xmlns:p14="http://schemas.microsoft.com/office/powerpoint/2010/main" val="182224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C5E7-BF23-4EBD-AA54-98C5AD83FEEE}"/>
              </a:ext>
            </a:extLst>
          </p:cNvPr>
          <p:cNvSpPr>
            <a:spLocks noGrp="1"/>
          </p:cNvSpPr>
          <p:nvPr>
            <p:ph type="title"/>
          </p:nvPr>
        </p:nvSpPr>
        <p:spPr/>
        <p:txBody>
          <a:bodyPr/>
          <a:lstStyle/>
          <a:p>
            <a:pPr algn="ctr"/>
            <a:r>
              <a:rPr lang="en-US" dirty="0"/>
              <a:t>Works of mercy,</a:t>
            </a:r>
          </a:p>
        </p:txBody>
      </p:sp>
      <p:sp>
        <p:nvSpPr>
          <p:cNvPr id="3" name="Content Placeholder 2">
            <a:extLst>
              <a:ext uri="{FF2B5EF4-FFF2-40B4-BE49-F238E27FC236}">
                <a16:creationId xmlns:a16="http://schemas.microsoft.com/office/drawing/2014/main" id="{FACC7BB2-4D00-444F-9C26-1B1F8E838389}"/>
              </a:ext>
            </a:extLst>
          </p:cNvPr>
          <p:cNvSpPr>
            <a:spLocks noGrp="1"/>
          </p:cNvSpPr>
          <p:nvPr>
            <p:ph idx="1"/>
          </p:nvPr>
        </p:nvSpPr>
        <p:spPr/>
        <p:txBody>
          <a:bodyPr/>
          <a:lstStyle/>
          <a:p>
            <a:r>
              <a:rPr lang="en-US" dirty="0"/>
              <a:t>Then He said to them, “What man is there among you who has one sheep, and if it falls into a pit on the Sabbath, </a:t>
            </a:r>
            <a:r>
              <a:rPr lang="en-US" b="1" dirty="0"/>
              <a:t>will not lay hold of it and lift it out</a:t>
            </a:r>
            <a:r>
              <a:rPr lang="en-US" dirty="0"/>
              <a:t>? Of how much more value then is a man than a sheep? Therefore it is lawful to do good on the Sabbath.” (verse 11)</a:t>
            </a:r>
          </a:p>
          <a:p>
            <a:r>
              <a:rPr lang="en-US" dirty="0"/>
              <a:t>Such are acts when we must save someone’s life or tend to or care for someone in danger</a:t>
            </a:r>
          </a:p>
          <a:p>
            <a:r>
              <a:rPr lang="en-US" dirty="0"/>
              <a:t>But don’t make everything a work of mercy</a:t>
            </a:r>
          </a:p>
          <a:p>
            <a:pPr lvl="1"/>
            <a:r>
              <a:rPr lang="en-US" dirty="0"/>
              <a:t>i.e. don’t just stay home if you have a slight cough</a:t>
            </a:r>
          </a:p>
        </p:txBody>
      </p:sp>
    </p:spTree>
    <p:extLst>
      <p:ext uri="{BB962C8B-B14F-4D97-AF65-F5344CB8AC3E}">
        <p14:creationId xmlns:p14="http://schemas.microsoft.com/office/powerpoint/2010/main" val="112692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9476-9BBE-45BD-B398-A0666CBE6C28}"/>
              </a:ext>
            </a:extLst>
          </p:cNvPr>
          <p:cNvSpPr>
            <a:spLocks noGrp="1"/>
          </p:cNvSpPr>
          <p:nvPr>
            <p:ph type="title"/>
          </p:nvPr>
        </p:nvSpPr>
        <p:spPr/>
        <p:txBody>
          <a:bodyPr/>
          <a:lstStyle/>
          <a:p>
            <a:pPr algn="ctr"/>
            <a:r>
              <a:rPr lang="en-US" dirty="0"/>
              <a:t>Works of necessity</a:t>
            </a:r>
          </a:p>
        </p:txBody>
      </p:sp>
      <p:sp>
        <p:nvSpPr>
          <p:cNvPr id="3" name="Content Placeholder 2">
            <a:extLst>
              <a:ext uri="{FF2B5EF4-FFF2-40B4-BE49-F238E27FC236}">
                <a16:creationId xmlns:a16="http://schemas.microsoft.com/office/drawing/2014/main" id="{DF9C9FCD-18BF-4801-8785-D72C5C938EF5}"/>
              </a:ext>
            </a:extLst>
          </p:cNvPr>
          <p:cNvSpPr>
            <a:spLocks noGrp="1"/>
          </p:cNvSpPr>
          <p:nvPr>
            <p:ph idx="1"/>
          </p:nvPr>
        </p:nvSpPr>
        <p:spPr/>
        <p:txBody>
          <a:bodyPr/>
          <a:lstStyle/>
          <a:p>
            <a:r>
              <a:rPr lang="en-US" dirty="0"/>
              <a:t>But He said to them, “Have you not read what David did </a:t>
            </a:r>
            <a:r>
              <a:rPr lang="en-US" b="1" dirty="0"/>
              <a:t>when he was hungry</a:t>
            </a:r>
            <a:r>
              <a:rPr lang="en-US" dirty="0"/>
              <a:t>, he and those who were with him: how he entered the house of God and </a:t>
            </a:r>
            <a:r>
              <a:rPr lang="en-US" b="1" dirty="0"/>
              <a:t>ate the showbread which was not lawful for him to eat</a:t>
            </a:r>
            <a:r>
              <a:rPr lang="en-US" dirty="0"/>
              <a:t>, nor for those who were with him, but only for the priests?” (v. 3-4)</a:t>
            </a:r>
          </a:p>
          <a:p>
            <a:r>
              <a:rPr lang="en-US" dirty="0"/>
              <a:t>Such are works of necessity that must be done in order to keep things in order</a:t>
            </a:r>
          </a:p>
          <a:p>
            <a:pPr lvl="1"/>
            <a:r>
              <a:rPr lang="en-US" dirty="0"/>
              <a:t>If your car breaks down on the Lord’s Day you have to fix it</a:t>
            </a:r>
          </a:p>
          <a:p>
            <a:pPr lvl="1"/>
            <a:r>
              <a:rPr lang="en-US" dirty="0"/>
              <a:t>People have to operate public transport </a:t>
            </a:r>
          </a:p>
        </p:txBody>
      </p:sp>
    </p:spTree>
    <p:extLst>
      <p:ext uri="{BB962C8B-B14F-4D97-AF65-F5344CB8AC3E}">
        <p14:creationId xmlns:p14="http://schemas.microsoft.com/office/powerpoint/2010/main" val="30764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E3283-B6EC-49E8-A798-6CA20C4F2BA6}"/>
              </a:ext>
            </a:extLst>
          </p:cNvPr>
          <p:cNvSpPr>
            <a:spLocks noGrp="1"/>
          </p:cNvSpPr>
          <p:nvPr>
            <p:ph type="title"/>
          </p:nvPr>
        </p:nvSpPr>
        <p:spPr/>
        <p:txBody>
          <a:bodyPr/>
          <a:lstStyle/>
          <a:p>
            <a:pPr algn="ctr"/>
            <a:r>
              <a:rPr lang="en-US" dirty="0"/>
              <a:t>Works of piety, necessity and mercy</a:t>
            </a:r>
          </a:p>
        </p:txBody>
      </p:sp>
      <p:sp>
        <p:nvSpPr>
          <p:cNvPr id="3" name="Content Placeholder 2">
            <a:extLst>
              <a:ext uri="{FF2B5EF4-FFF2-40B4-BE49-F238E27FC236}">
                <a16:creationId xmlns:a16="http://schemas.microsoft.com/office/drawing/2014/main" id="{7BD3ACE5-731B-4E59-9BC9-2020787C29B2}"/>
              </a:ext>
            </a:extLst>
          </p:cNvPr>
          <p:cNvSpPr>
            <a:spLocks noGrp="1"/>
          </p:cNvSpPr>
          <p:nvPr>
            <p:ph idx="1"/>
          </p:nvPr>
        </p:nvSpPr>
        <p:spPr/>
        <p:txBody>
          <a:bodyPr/>
          <a:lstStyle/>
          <a:p>
            <a:r>
              <a:rPr lang="en-US" b="1" dirty="0"/>
              <a:t>Q: What kind of work is Jesus’ disciple eating the shewbread in the temple?</a:t>
            </a:r>
          </a:p>
          <a:p>
            <a:r>
              <a:rPr lang="en-US" dirty="0"/>
              <a:t>A: Work of mercy</a:t>
            </a:r>
          </a:p>
          <a:p>
            <a:r>
              <a:rPr lang="en-US" b="1" dirty="0"/>
              <a:t>Q: What kind of work is it when the pastor preaches a sermon?</a:t>
            </a:r>
          </a:p>
          <a:p>
            <a:r>
              <a:rPr lang="en-US" dirty="0"/>
              <a:t>A: Work of piety</a:t>
            </a:r>
          </a:p>
          <a:p>
            <a:r>
              <a:rPr lang="en-US" b="1" dirty="0"/>
              <a:t>Q: When we shovel the sand away from the entrance of the church so people can come in?</a:t>
            </a:r>
          </a:p>
          <a:p>
            <a:r>
              <a:rPr lang="en-US" dirty="0"/>
              <a:t>A: Work of piety</a:t>
            </a:r>
          </a:p>
        </p:txBody>
      </p:sp>
    </p:spTree>
    <p:extLst>
      <p:ext uri="{BB962C8B-B14F-4D97-AF65-F5344CB8AC3E}">
        <p14:creationId xmlns:p14="http://schemas.microsoft.com/office/powerpoint/2010/main" val="377939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E3283-B6EC-49E8-A798-6CA20C4F2BA6}"/>
              </a:ext>
            </a:extLst>
          </p:cNvPr>
          <p:cNvSpPr>
            <a:spLocks noGrp="1"/>
          </p:cNvSpPr>
          <p:nvPr>
            <p:ph type="title"/>
          </p:nvPr>
        </p:nvSpPr>
        <p:spPr/>
        <p:txBody>
          <a:bodyPr/>
          <a:lstStyle/>
          <a:p>
            <a:pPr algn="ctr"/>
            <a:r>
              <a:rPr lang="en-US" dirty="0"/>
              <a:t>Works of piety, necessity and mercy, part 2</a:t>
            </a:r>
          </a:p>
        </p:txBody>
      </p:sp>
      <p:sp>
        <p:nvSpPr>
          <p:cNvPr id="3" name="Content Placeholder 2">
            <a:extLst>
              <a:ext uri="{FF2B5EF4-FFF2-40B4-BE49-F238E27FC236}">
                <a16:creationId xmlns:a16="http://schemas.microsoft.com/office/drawing/2014/main" id="{7BD3ACE5-731B-4E59-9BC9-2020787C29B2}"/>
              </a:ext>
            </a:extLst>
          </p:cNvPr>
          <p:cNvSpPr>
            <a:spLocks noGrp="1"/>
          </p:cNvSpPr>
          <p:nvPr>
            <p:ph idx="1"/>
          </p:nvPr>
        </p:nvSpPr>
        <p:spPr/>
        <p:txBody>
          <a:bodyPr/>
          <a:lstStyle/>
          <a:p>
            <a:r>
              <a:rPr lang="en-US" b="1" dirty="0"/>
              <a:t>Q: What kind of work is it when we get gas to get to church?</a:t>
            </a:r>
          </a:p>
          <a:p>
            <a:r>
              <a:rPr lang="en-US" dirty="0"/>
              <a:t>A: Work of necessity</a:t>
            </a:r>
          </a:p>
          <a:p>
            <a:r>
              <a:rPr lang="en-US" b="1" dirty="0"/>
              <a:t>Q: What kind of work is it when we need to take someone to the hospital if they get sick on the Lord’s Day?</a:t>
            </a:r>
          </a:p>
          <a:p>
            <a:r>
              <a:rPr lang="en-US" dirty="0"/>
              <a:t>A: Work of mercy</a:t>
            </a:r>
          </a:p>
          <a:p>
            <a:r>
              <a:rPr lang="en-US" b="1" dirty="0"/>
              <a:t>Q: When a fireman saves peoples’ lives by putting gout a fire on the Lord’s Day?</a:t>
            </a:r>
          </a:p>
          <a:p>
            <a:r>
              <a:rPr lang="en-US" dirty="0"/>
              <a:t>A: Work of mercy</a:t>
            </a:r>
          </a:p>
        </p:txBody>
      </p:sp>
    </p:spTree>
    <p:extLst>
      <p:ext uri="{BB962C8B-B14F-4D97-AF65-F5344CB8AC3E}">
        <p14:creationId xmlns:p14="http://schemas.microsoft.com/office/powerpoint/2010/main" val="321017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F97D-609D-499A-ABED-2C1E1C68EC5D}"/>
              </a:ext>
            </a:extLst>
          </p:cNvPr>
          <p:cNvSpPr>
            <a:spLocks noGrp="1"/>
          </p:cNvSpPr>
          <p:nvPr>
            <p:ph type="title"/>
          </p:nvPr>
        </p:nvSpPr>
        <p:spPr/>
        <p:txBody>
          <a:bodyPr/>
          <a:lstStyle/>
          <a:p>
            <a:pPr algn="ctr"/>
            <a:r>
              <a:rPr lang="en-US" dirty="0"/>
              <a:t>The main point</a:t>
            </a:r>
          </a:p>
        </p:txBody>
      </p:sp>
      <p:sp>
        <p:nvSpPr>
          <p:cNvPr id="3" name="Content Placeholder 2">
            <a:extLst>
              <a:ext uri="{FF2B5EF4-FFF2-40B4-BE49-F238E27FC236}">
                <a16:creationId xmlns:a16="http://schemas.microsoft.com/office/drawing/2014/main" id="{CF877806-C9A5-4868-A1F9-F76C7C81F0BF}"/>
              </a:ext>
            </a:extLst>
          </p:cNvPr>
          <p:cNvSpPr>
            <a:spLocks noGrp="1"/>
          </p:cNvSpPr>
          <p:nvPr>
            <p:ph idx="1"/>
          </p:nvPr>
        </p:nvSpPr>
        <p:spPr/>
        <p:txBody>
          <a:bodyPr/>
          <a:lstStyle/>
          <a:p>
            <a:r>
              <a:rPr lang="en-US" dirty="0"/>
              <a:t>“But if you had known what this means, ‘I desire </a:t>
            </a:r>
            <a:r>
              <a:rPr lang="en-US" b="1" dirty="0"/>
              <a:t>mercy and not sacrifice</a:t>
            </a:r>
            <a:r>
              <a:rPr lang="en-US" dirty="0"/>
              <a:t>,’ you would not have condemned the guiltless.</a:t>
            </a:r>
            <a:r>
              <a:rPr lang="en-US" baseline="30000" dirty="0"/>
              <a:t> </a:t>
            </a:r>
            <a:r>
              <a:rPr lang="en-US" dirty="0"/>
              <a:t>For the Son of Man </a:t>
            </a:r>
            <a:r>
              <a:rPr lang="en-US" b="1" dirty="0"/>
              <a:t>is Lord even of the Sabbath</a:t>
            </a:r>
            <a:r>
              <a:rPr lang="en-US" dirty="0"/>
              <a:t>.” (Matthew 12:7-8)</a:t>
            </a:r>
          </a:p>
          <a:p>
            <a:r>
              <a:rPr lang="en-US" dirty="0"/>
              <a:t>We don’t worship God in a legalistic manner: content over form</a:t>
            </a:r>
          </a:p>
          <a:p>
            <a:r>
              <a:rPr lang="en-US" dirty="0"/>
              <a:t>It is more important for Him that we love Him from our heart</a:t>
            </a:r>
          </a:p>
        </p:txBody>
      </p:sp>
    </p:spTree>
    <p:extLst>
      <p:ext uri="{BB962C8B-B14F-4D97-AF65-F5344CB8AC3E}">
        <p14:creationId xmlns:p14="http://schemas.microsoft.com/office/powerpoint/2010/main" val="109958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#60</a:t>
            </a:r>
            <a:endParaRPr lang="en-US" b="1" dirty="0">
              <a:latin typeface="Bookman Old Style"/>
            </a:endParaRPr>
          </a:p>
        </p:txBody>
      </p:sp>
      <p:sp>
        <p:nvSpPr>
          <p:cNvPr id="3" name="Content Placeholder 2"/>
          <p:cNvSpPr>
            <a:spLocks noGrp="1" noEditPoints="1"/>
          </p:cNvSpPr>
          <p:nvPr>
            <p:ph idx="1"/>
          </p:nvPr>
        </p:nvSpPr>
        <p:spPr>
          <a:xfrm>
            <a:off x="1571445" y="1690688"/>
            <a:ext cx="9542032" cy="4486275"/>
          </a:xfrm>
        </p:spPr>
        <p:txBody>
          <a:bodyPr vert="horz" lIns="91440" tIns="45720" rIns="91440" bIns="45720" rtlCol="0" anchor="t">
            <a:normAutofit/>
          </a:bodyPr>
          <a:lstStyle/>
          <a:p>
            <a:r>
              <a:rPr lang="en-US" b="1" dirty="0">
                <a:ea typeface="+mn-lt"/>
                <a:cs typeface="+mn-lt"/>
              </a:rPr>
              <a:t>Q. How is the Sabbath to be sanctified? </a:t>
            </a:r>
          </a:p>
          <a:p>
            <a:r>
              <a:rPr lang="en-US" b="1" dirty="0">
                <a:ea typeface="+mn-lt"/>
                <a:cs typeface="+mn-lt"/>
              </a:rPr>
              <a:t>A. The Sabbath is to be sanctified by a holy resting all that day, even from such worldly employments and recreations as are lawful on other days; spending the whole time in public and private exercises of God’s worship, except so much as is to be taken up in the works of necessity and mercy.</a:t>
            </a:r>
            <a:endParaRPr lang="en-US" dirty="0">
              <a:ea typeface="+mn-lt"/>
              <a:cs typeface="+mn-lt"/>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#61</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What is forbidden by the fourth commandment? </a:t>
            </a:r>
          </a:p>
          <a:p>
            <a:r>
              <a:rPr lang="en-US" sz="3000" b="1" dirty="0">
                <a:ea typeface="+mn-lt"/>
                <a:cs typeface="+mn-lt"/>
              </a:rPr>
              <a:t>A. The fourth commandment </a:t>
            </a:r>
            <a:r>
              <a:rPr lang="en-US" sz="3000" b="1" dirty="0" err="1">
                <a:ea typeface="+mn-lt"/>
                <a:cs typeface="+mn-lt"/>
              </a:rPr>
              <a:t>forbiddeth</a:t>
            </a:r>
            <a:r>
              <a:rPr lang="en-US" sz="3000" b="1" dirty="0">
                <a:ea typeface="+mn-lt"/>
                <a:cs typeface="+mn-lt"/>
              </a:rPr>
              <a:t> the omission or careless performance of the duties required, and the profaning the day by idleness, or doing that which is in itself sinful, or by unnecessary thoughts, words, or works, about our worldly employments or recreations.</a:t>
            </a:r>
            <a:endParaRPr lang="en-US" sz="3000" dirty="0">
              <a:ea typeface="+mn-lt"/>
              <a:cs typeface="+mn-lt"/>
            </a:endParaRPr>
          </a:p>
        </p:txBody>
      </p:sp>
    </p:spTree>
    <p:extLst>
      <p:ext uri="{BB962C8B-B14F-4D97-AF65-F5344CB8AC3E}">
        <p14:creationId xmlns:p14="http://schemas.microsoft.com/office/powerpoint/2010/main" val="49292189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#62</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What are the reasons annexed to the fourth commandment? </a:t>
            </a:r>
          </a:p>
          <a:p>
            <a:r>
              <a:rPr lang="en-US" sz="3000" b="1" dirty="0">
                <a:ea typeface="+mn-lt"/>
                <a:cs typeface="+mn-lt"/>
              </a:rPr>
              <a:t>A. The reasons annexed to the fourth commandment are, God’s allowing us six days of the week for our own employments, his challenging a special propriety in the seventh, his own example, and his blessing the Sabbath-day.</a:t>
            </a:r>
          </a:p>
        </p:txBody>
      </p:sp>
    </p:spTree>
    <p:extLst>
      <p:ext uri="{BB962C8B-B14F-4D97-AF65-F5344CB8AC3E}">
        <p14:creationId xmlns:p14="http://schemas.microsoft.com/office/powerpoint/2010/main" val="17215656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Lengthier texts to read:</a:t>
            </a:r>
          </a:p>
          <a:p>
            <a:pPr lvl="1"/>
            <a:r>
              <a:rPr lang="en-US" sz="2600" dirty="0"/>
              <a:t>Exodus 16:25-28: no work on the Sabbath</a:t>
            </a:r>
          </a:p>
          <a:p>
            <a:pPr lvl="1"/>
            <a:r>
              <a:rPr lang="en-US" sz="2600" dirty="0"/>
              <a:t>Nehemiah 13:15-22: no commerce on the Sabbath</a:t>
            </a:r>
          </a:p>
          <a:p>
            <a:pPr lvl="1"/>
            <a:r>
              <a:rPr lang="en-US" sz="2600" dirty="0"/>
              <a:t>Matthew 12:1-13: works of necessity, piety and mercy</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3C59-9064-49F8-A19C-6EE537D9BD61}"/>
              </a:ext>
            </a:extLst>
          </p:cNvPr>
          <p:cNvSpPr>
            <a:spLocks noGrp="1"/>
          </p:cNvSpPr>
          <p:nvPr>
            <p:ph type="title"/>
          </p:nvPr>
        </p:nvSpPr>
        <p:spPr/>
        <p:txBody>
          <a:bodyPr/>
          <a:lstStyle/>
          <a:p>
            <a:pPr algn="ctr"/>
            <a:r>
              <a:rPr lang="en-US" dirty="0"/>
              <a:t>Do you bring your best?</a:t>
            </a:r>
          </a:p>
        </p:txBody>
      </p:sp>
      <p:sp>
        <p:nvSpPr>
          <p:cNvPr id="3" name="Content Placeholder 2">
            <a:extLst>
              <a:ext uri="{FF2B5EF4-FFF2-40B4-BE49-F238E27FC236}">
                <a16:creationId xmlns:a16="http://schemas.microsoft.com/office/drawing/2014/main" id="{FE3EE99F-7498-4B1D-8221-9761EF7D8A94}"/>
              </a:ext>
            </a:extLst>
          </p:cNvPr>
          <p:cNvSpPr>
            <a:spLocks noGrp="1"/>
          </p:cNvSpPr>
          <p:nvPr>
            <p:ph idx="1"/>
          </p:nvPr>
        </p:nvSpPr>
        <p:spPr/>
        <p:txBody>
          <a:bodyPr/>
          <a:lstStyle/>
          <a:p>
            <a:r>
              <a:rPr lang="en-US" dirty="0"/>
              <a:t>You also say,</a:t>
            </a:r>
            <a:br>
              <a:rPr lang="en-US" dirty="0"/>
            </a:br>
            <a:r>
              <a:rPr lang="en-US" dirty="0"/>
              <a:t>‘Oh, what a weariness!’</a:t>
            </a:r>
            <a:br>
              <a:rPr lang="en-US" dirty="0"/>
            </a:br>
            <a:r>
              <a:rPr lang="en-US" dirty="0"/>
              <a:t>And you sneer at it,”</a:t>
            </a:r>
            <a:br>
              <a:rPr lang="en-US" dirty="0"/>
            </a:br>
            <a:r>
              <a:rPr lang="en-US" dirty="0"/>
              <a:t>Says the </a:t>
            </a:r>
            <a:r>
              <a:rPr lang="en-US" cap="small" dirty="0">
                <a:effectLst/>
              </a:rPr>
              <a:t>Lord</a:t>
            </a:r>
            <a:r>
              <a:rPr lang="en-US" dirty="0"/>
              <a:t> of hosts.</a:t>
            </a:r>
            <a:br>
              <a:rPr lang="en-US" dirty="0"/>
            </a:br>
            <a:r>
              <a:rPr lang="en-US" dirty="0"/>
              <a:t>“And you bring the </a:t>
            </a:r>
            <a:r>
              <a:rPr lang="en-US" b="1" dirty="0"/>
              <a:t>stolen, the lame, and the sick</a:t>
            </a:r>
            <a:r>
              <a:rPr lang="en-US" dirty="0"/>
              <a:t>;</a:t>
            </a:r>
            <a:br>
              <a:rPr lang="en-US" dirty="0"/>
            </a:br>
            <a:r>
              <a:rPr lang="en-US" dirty="0"/>
              <a:t>Thus you bring an offering!</a:t>
            </a:r>
            <a:br>
              <a:rPr lang="en-US" dirty="0"/>
            </a:br>
            <a:r>
              <a:rPr lang="en-US" dirty="0"/>
              <a:t>Should I accept this from your hand?”</a:t>
            </a:r>
            <a:br>
              <a:rPr lang="en-US" dirty="0"/>
            </a:br>
            <a:r>
              <a:rPr lang="en-US" dirty="0"/>
              <a:t>Says the </a:t>
            </a:r>
            <a:r>
              <a:rPr lang="en-US" cap="small" dirty="0">
                <a:effectLst/>
              </a:rPr>
              <a:t>Lord</a:t>
            </a:r>
            <a:r>
              <a:rPr lang="en-US" dirty="0"/>
              <a:t>. (Malachi 1:13)</a:t>
            </a:r>
          </a:p>
          <a:p>
            <a:r>
              <a:rPr lang="en-US" b="1" dirty="0"/>
              <a:t>Q: How much of a tip would you leave at a restaurant if they served you stale bread or soup with a fly in it?</a:t>
            </a:r>
          </a:p>
        </p:txBody>
      </p:sp>
    </p:spTree>
    <p:extLst>
      <p:ext uri="{BB962C8B-B14F-4D97-AF65-F5344CB8AC3E}">
        <p14:creationId xmlns:p14="http://schemas.microsoft.com/office/powerpoint/2010/main" val="276354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CEB0-361C-41C6-BA09-88FF8FE02479}"/>
              </a:ext>
            </a:extLst>
          </p:cNvPr>
          <p:cNvSpPr>
            <a:spLocks noGrp="1"/>
          </p:cNvSpPr>
          <p:nvPr>
            <p:ph type="title"/>
          </p:nvPr>
        </p:nvSpPr>
        <p:spPr/>
        <p:txBody>
          <a:bodyPr/>
          <a:lstStyle/>
          <a:p>
            <a:pPr algn="ctr"/>
            <a:r>
              <a:rPr lang="en-US" dirty="0"/>
              <a:t>Neutrality in worship?</a:t>
            </a:r>
          </a:p>
        </p:txBody>
      </p:sp>
      <p:sp>
        <p:nvSpPr>
          <p:cNvPr id="3" name="Content Placeholder 2">
            <a:extLst>
              <a:ext uri="{FF2B5EF4-FFF2-40B4-BE49-F238E27FC236}">
                <a16:creationId xmlns:a16="http://schemas.microsoft.com/office/drawing/2014/main" id="{F09BF396-C132-4C97-BB6F-F651672B88ED}"/>
              </a:ext>
            </a:extLst>
          </p:cNvPr>
          <p:cNvSpPr>
            <a:spLocks noGrp="1"/>
          </p:cNvSpPr>
          <p:nvPr>
            <p:ph idx="1"/>
          </p:nvPr>
        </p:nvSpPr>
        <p:spPr>
          <a:xfrm>
            <a:off x="838200" y="1825625"/>
            <a:ext cx="10515600" cy="4351338"/>
          </a:xfrm>
        </p:spPr>
        <p:txBody>
          <a:bodyPr/>
          <a:lstStyle/>
          <a:p>
            <a:r>
              <a:rPr lang="en-US" b="1" dirty="0"/>
              <a:t>Q: is anything neutral in worship?</a:t>
            </a:r>
          </a:p>
          <a:p>
            <a:r>
              <a:rPr lang="en-US" dirty="0"/>
              <a:t>Adiaphora: things that are in and of themselves neutral</a:t>
            </a:r>
          </a:p>
          <a:p>
            <a:pPr lvl="1"/>
            <a:r>
              <a:rPr lang="en-US" dirty="0"/>
              <a:t>Lutheran view: such things exist in worship</a:t>
            </a:r>
          </a:p>
          <a:p>
            <a:pPr lvl="1"/>
            <a:r>
              <a:rPr lang="en-US" dirty="0"/>
              <a:t>Reformed view: no adiaphora</a:t>
            </a:r>
          </a:p>
          <a:p>
            <a:r>
              <a:rPr lang="en-US" b="1" dirty="0"/>
              <a:t>Q: As such, are images neutral?</a:t>
            </a:r>
          </a:p>
          <a:p>
            <a:r>
              <a:rPr lang="en-US" dirty="0"/>
              <a:t>All things that we do are part of worship</a:t>
            </a:r>
          </a:p>
          <a:p>
            <a:pPr lvl="1"/>
            <a:r>
              <a:rPr lang="en-US" dirty="0"/>
              <a:t>Even our profession and our recreation (i.e. </a:t>
            </a:r>
            <a:r>
              <a:rPr lang="en-US" dirty="0" err="1"/>
              <a:t>Stahanov</a:t>
            </a:r>
            <a:r>
              <a:rPr lang="en-US" dirty="0"/>
              <a:t>)</a:t>
            </a:r>
          </a:p>
          <a:p>
            <a:pPr lvl="1"/>
            <a:r>
              <a:rPr lang="en-US" dirty="0"/>
              <a:t>How we interact with others</a:t>
            </a:r>
          </a:p>
          <a:p>
            <a:pPr lvl="1"/>
            <a:r>
              <a:rPr lang="en-US" dirty="0"/>
              <a:t>Luther even said that changing a baby’s diapers is a holy act</a:t>
            </a:r>
          </a:p>
        </p:txBody>
      </p:sp>
    </p:spTree>
    <p:extLst>
      <p:ext uri="{BB962C8B-B14F-4D97-AF65-F5344CB8AC3E}">
        <p14:creationId xmlns:p14="http://schemas.microsoft.com/office/powerpoint/2010/main" val="142824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2806-4700-4167-98C5-D13E6705AD3D}"/>
              </a:ext>
            </a:extLst>
          </p:cNvPr>
          <p:cNvSpPr>
            <a:spLocks noGrp="1"/>
          </p:cNvSpPr>
          <p:nvPr>
            <p:ph type="title"/>
          </p:nvPr>
        </p:nvSpPr>
        <p:spPr/>
        <p:txBody>
          <a:bodyPr/>
          <a:lstStyle/>
          <a:p>
            <a:pPr algn="ctr"/>
            <a:r>
              <a:rPr lang="en-US" dirty="0"/>
              <a:t>How important is the Sabbath?</a:t>
            </a:r>
          </a:p>
        </p:txBody>
      </p:sp>
      <p:sp>
        <p:nvSpPr>
          <p:cNvPr id="3" name="Content Placeholder 2">
            <a:extLst>
              <a:ext uri="{FF2B5EF4-FFF2-40B4-BE49-F238E27FC236}">
                <a16:creationId xmlns:a16="http://schemas.microsoft.com/office/drawing/2014/main" id="{C8773FC9-45F7-4CFC-9F2C-FE25ED42AE9D}"/>
              </a:ext>
            </a:extLst>
          </p:cNvPr>
          <p:cNvSpPr>
            <a:spLocks noGrp="1"/>
          </p:cNvSpPr>
          <p:nvPr>
            <p:ph idx="1"/>
          </p:nvPr>
        </p:nvSpPr>
        <p:spPr/>
        <p:txBody>
          <a:bodyPr/>
          <a:lstStyle/>
          <a:p>
            <a:r>
              <a:rPr lang="en-US" b="1" dirty="0"/>
              <a:t>Q: How do you spend the Sabbath?</a:t>
            </a:r>
          </a:p>
          <a:p>
            <a:pPr lvl="1"/>
            <a:r>
              <a:rPr lang="en-US" dirty="0"/>
              <a:t>Football?</a:t>
            </a:r>
          </a:p>
          <a:p>
            <a:pPr lvl="1"/>
            <a:r>
              <a:rPr lang="en-US" dirty="0"/>
              <a:t>Are you idolizing the Dodgers?</a:t>
            </a:r>
          </a:p>
          <a:p>
            <a:pPr lvl="1"/>
            <a:r>
              <a:rPr lang="en-US" dirty="0"/>
              <a:t>If you could pick between watching the Superbowl or going to worship, which would you choose?</a:t>
            </a:r>
          </a:p>
        </p:txBody>
      </p:sp>
    </p:spTree>
    <p:extLst>
      <p:ext uri="{BB962C8B-B14F-4D97-AF65-F5344CB8AC3E}">
        <p14:creationId xmlns:p14="http://schemas.microsoft.com/office/powerpoint/2010/main" val="32858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09862B-5C64-403E-9CDF-1234EB11A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
        <p:nvSpPr>
          <p:cNvPr id="4" name="TextBox 3">
            <a:extLst>
              <a:ext uri="{FF2B5EF4-FFF2-40B4-BE49-F238E27FC236}">
                <a16:creationId xmlns:a16="http://schemas.microsoft.com/office/drawing/2014/main" id="{85D971AD-E0C7-4869-9039-572714651B0E}"/>
              </a:ext>
            </a:extLst>
          </p:cNvPr>
          <p:cNvSpPr txBox="1"/>
          <p:nvPr/>
        </p:nvSpPr>
        <p:spPr>
          <a:xfrm>
            <a:off x="2587870" y="0"/>
            <a:ext cx="8651630" cy="954107"/>
          </a:xfrm>
          <a:prstGeom prst="rect">
            <a:avLst/>
          </a:prstGeom>
          <a:noFill/>
        </p:spPr>
        <p:txBody>
          <a:bodyPr wrap="square" rtlCol="0">
            <a:spAutoFit/>
          </a:bodyPr>
          <a:lstStyle/>
          <a:p>
            <a:pPr algn="ctr"/>
            <a:r>
              <a:rPr lang="en-US" sz="2800" dirty="0">
                <a:solidFill>
                  <a:srgbClr val="FFFF00"/>
                </a:solidFill>
              </a:rPr>
              <a:t>Q: Are you more excited that they won the World Series or that Christ rose from the dead?</a:t>
            </a:r>
          </a:p>
        </p:txBody>
      </p:sp>
    </p:spTree>
    <p:extLst>
      <p:ext uri="{BB962C8B-B14F-4D97-AF65-F5344CB8AC3E}">
        <p14:creationId xmlns:p14="http://schemas.microsoft.com/office/powerpoint/2010/main" val="310459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2325</TotalTime>
  <Words>1372</Words>
  <Application>Microsoft Office PowerPoint</Application>
  <PresentationFormat>Widescreen</PresentationFormat>
  <Paragraphs>110</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Calibri Light</vt:lpstr>
      <vt:lpstr>office theme</vt:lpstr>
      <vt:lpstr>Westminster Shorter Catechism </vt:lpstr>
      <vt:lpstr>Question #60</vt:lpstr>
      <vt:lpstr>Question #61</vt:lpstr>
      <vt:lpstr>Question #62</vt:lpstr>
      <vt:lpstr>What does the Bible say?</vt:lpstr>
      <vt:lpstr>Do you bring your best?</vt:lpstr>
      <vt:lpstr>Neutrality in worship?</vt:lpstr>
      <vt:lpstr>How important is the Sabbath?</vt:lpstr>
      <vt:lpstr>PowerPoint Presentation</vt:lpstr>
      <vt:lpstr>Worldliness</vt:lpstr>
      <vt:lpstr>Worldliness, expanded</vt:lpstr>
      <vt:lpstr>A warning: 1John 2:15-16</vt:lpstr>
      <vt:lpstr>The Sabbath exposes worldliness</vt:lpstr>
      <vt:lpstr>Works of piety,</vt:lpstr>
      <vt:lpstr>Works of mercy,</vt:lpstr>
      <vt:lpstr>Works of necessity</vt:lpstr>
      <vt:lpstr>Works of piety, necessity and mercy</vt:lpstr>
      <vt:lpstr>Works of piety, necessity and mercy, part 2</vt:lpstr>
      <vt:lpstr>The main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321</cp:revision>
  <dcterms:created xsi:type="dcterms:W3CDTF">2013-07-15T20:26:40Z</dcterms:created>
  <dcterms:modified xsi:type="dcterms:W3CDTF">2021-09-19T17:12:50Z</dcterms:modified>
</cp:coreProperties>
</file>