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415" r:id="rId3"/>
    <p:sldId id="271" r:id="rId4"/>
    <p:sldId id="420" r:id="rId5"/>
    <p:sldId id="392" r:id="rId6"/>
    <p:sldId id="421" r:id="rId7"/>
    <p:sldId id="422" r:id="rId8"/>
    <p:sldId id="428" r:id="rId9"/>
    <p:sldId id="429" r:id="rId10"/>
    <p:sldId id="430" r:id="rId11"/>
    <p:sldId id="431" r:id="rId12"/>
    <p:sldId id="416" r:id="rId13"/>
    <p:sldId id="417" r:id="rId14"/>
    <p:sldId id="423" r:id="rId15"/>
    <p:sldId id="425" r:id="rId16"/>
    <p:sldId id="424" r:id="rId17"/>
    <p:sldId id="426" r:id="rId18"/>
    <p:sldId id="427" r:id="rId19"/>
    <p:sldId id="418" r:id="rId20"/>
    <p:sldId id="419" r:id="rId21"/>
    <p:sldId id="432" r:id="rId22"/>
    <p:sldId id="434" r:id="rId23"/>
    <p:sldId id="435" r:id="rId24"/>
    <p:sldId id="436" r:id="rId25"/>
    <p:sldId id="437" r:id="rId26"/>
    <p:sldId id="43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noEditPoints="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AD02D-5B64-44C4-B328-4A397A988A49}" type="datetimeFigureOut">
              <a:rPr lang="en-US"/>
              <a:t>4/24/2021</a:t>
            </a:fld>
            <a:endParaRPr lang="en-US"/>
          </a:p>
        </p:txBody>
      </p:sp>
      <p:sp>
        <p:nvSpPr>
          <p:cNvPr id="4" name="Slide Image Placeholder 3"/>
          <p:cNvSpPr>
            <a:spLocks noGrp="1" noRot="1" noChangeAspect="1" noEditPoints="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noEditPoints="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noEditPoints="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7769D8-1928-440E-AE76-2E3BBDEA4ABE}"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4B38DEDA-98F2-4A21-B621-B09534FDF545}"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A04EB3-A312-4B17-B5CE-355FB7432F6A}" type="slidenum">
              <a:rPr lang="en-US" smtClean="0"/>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12</a:t>
            </a:fld>
            <a:endParaRPr lang="en-US"/>
          </a:p>
        </p:txBody>
      </p:sp>
    </p:spTree>
    <p:extLst>
      <p:ext uri="{BB962C8B-B14F-4D97-AF65-F5344CB8AC3E}">
        <p14:creationId xmlns:p14="http://schemas.microsoft.com/office/powerpoint/2010/main" val="487746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A04EB3-A312-4B17-B5CE-355FB7432F6A}" type="slidenum">
              <a:rPr lang="en-US" smtClean="0"/>
              <a:t>13</a:t>
            </a:fld>
            <a:endParaRPr lang="en-US"/>
          </a:p>
        </p:txBody>
      </p:sp>
    </p:spTree>
    <p:extLst>
      <p:ext uri="{BB962C8B-B14F-4D97-AF65-F5344CB8AC3E}">
        <p14:creationId xmlns:p14="http://schemas.microsoft.com/office/powerpoint/2010/main" val="2557752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FD74D62-D73B-4690-B210-E83862395C1B}" type="slidenum">
              <a:rPr lang="en-US" smtClean="0"/>
              <a:t>19</a:t>
            </a:fld>
            <a:endParaRPr lang="en-US"/>
          </a:p>
        </p:txBody>
      </p:sp>
    </p:spTree>
    <p:extLst>
      <p:ext uri="{BB962C8B-B14F-4D97-AF65-F5344CB8AC3E}">
        <p14:creationId xmlns:p14="http://schemas.microsoft.com/office/powerpoint/2010/main" val="989165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6A04EB3-A312-4B17-B5CE-355FB7432F6A}" type="slidenum">
              <a:rPr lang="en-US" smtClean="0"/>
              <a:t>20</a:t>
            </a:fld>
            <a:endParaRPr lang="en-US"/>
          </a:p>
        </p:txBody>
      </p:sp>
    </p:spTree>
    <p:extLst>
      <p:ext uri="{BB962C8B-B14F-4D97-AF65-F5344CB8AC3E}">
        <p14:creationId xmlns:p14="http://schemas.microsoft.com/office/powerpoint/2010/main" val="2138611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4/24/2021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4/24/2021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4/24/2021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4/24/2021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846CE7D5-CF57-46EF-B807-FDD0502418D4}" type="datetimeFigureOut">
              <a:rPr lang="en-US" smtClean="0"/>
              <a:t>4/24/2021</a:t>
            </a:fld>
            <a:endParaRPr lang="en-US"/>
          </a:p>
        </p:txBody>
      </p:sp>
      <p:sp>
        <p:nvSpPr>
          <p:cNvPr id="5" name="Footer Placeholder 4"/>
          <p:cNvSpPr>
            <a:spLocks noGrp="1" noEditPoints="1"/>
          </p:cNvSpPr>
          <p:nvPr>
            <p:ph type="ftr" sz="quarter" idx="11"/>
          </p:nvPr>
        </p:nvSpPr>
        <p:spPr/>
        <p:txBody>
          <a:bodyPr/>
          <a:lstStyle/>
          <a:p>
            <a:endParaRPr lang="en-US"/>
          </a:p>
        </p:txBody>
      </p:sp>
      <p:sp>
        <p:nvSpPr>
          <p:cNvPr id="6" name="Slide Number Placeholder 5"/>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Content Placeholder 2"/>
          <p:cNvSpPr>
            <a:spLocks noGrp="1" noEditPoints="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4/24/2021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noEditPoints="1"/>
          </p:cNvSpPr>
          <p:nvPr>
            <p:ph type="dt" sz="half" idx="10"/>
          </p:nvPr>
        </p:nvSpPr>
        <p:spPr/>
        <p:txBody>
          <a:bodyPr/>
          <a:lstStyle/>
          <a:p>
            <a:fld id="{846CE7D5-CF57-46EF-B807-FDD0502418D4}" type="datetimeFigureOut">
              <a:rPr lang="en-US" smtClean="0"/>
              <a:t>4/24/2021</a:t>
            </a:fld>
            <a:endParaRPr lang="en-US"/>
          </a:p>
        </p:txBody>
      </p:sp>
      <p:sp>
        <p:nvSpPr>
          <p:cNvPr id="8" name="Footer Placeholder 7"/>
          <p:cNvSpPr>
            <a:spLocks noGrp="1" noEditPoints="1"/>
          </p:cNvSpPr>
          <p:nvPr>
            <p:ph type="ftr" sz="quarter" idx="11"/>
          </p:nvPr>
        </p:nvSpPr>
        <p:spPr/>
        <p:txBody>
          <a:bodyPr/>
          <a:lstStyle/>
          <a:p>
            <a:endParaRPr lang="en-US"/>
          </a:p>
        </p:txBody>
      </p:sp>
      <p:sp>
        <p:nvSpPr>
          <p:cNvPr id="9" name="Slide Number Placeholder 8"/>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p>
        </p:txBody>
      </p:sp>
      <p:sp>
        <p:nvSpPr>
          <p:cNvPr id="3" name="Date Placeholder 2"/>
          <p:cNvSpPr>
            <a:spLocks noGrp="1" noEditPoints="1"/>
          </p:cNvSpPr>
          <p:nvPr>
            <p:ph type="dt" sz="half" idx="10"/>
          </p:nvPr>
        </p:nvSpPr>
        <p:spPr/>
        <p:txBody>
          <a:bodyPr/>
          <a:lstStyle/>
          <a:p>
            <a:fld id="{846CE7D5-CF57-46EF-B807-FDD0502418D4}" type="datetimeFigureOut">
              <a:rPr lang="en-US" smtClean="0"/>
              <a:t>4/24/2021</a:t>
            </a:fld>
            <a:endParaRPr lang="en-US"/>
          </a:p>
        </p:txBody>
      </p:sp>
      <p:sp>
        <p:nvSpPr>
          <p:cNvPr id="4" name="Footer Placeholder 3"/>
          <p:cNvSpPr>
            <a:spLocks noGrp="1" noEditPoints="1"/>
          </p:cNvSpPr>
          <p:nvPr>
            <p:ph type="ftr" sz="quarter" idx="11"/>
          </p:nvPr>
        </p:nvSpPr>
        <p:spPr/>
        <p:txBody>
          <a:bodyPr/>
          <a:lstStyle/>
          <a:p>
            <a:endParaRPr lang="en-US"/>
          </a:p>
        </p:txBody>
      </p:sp>
      <p:sp>
        <p:nvSpPr>
          <p:cNvPr id="5" name="Slide Number Placeholder 4"/>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846CE7D5-CF57-46EF-B807-FDD0502418D4}" type="datetimeFigureOut">
              <a:rPr lang="en-US" smtClean="0"/>
              <a:t>4/24/2021</a:t>
            </a:fld>
            <a:endParaRPr lang="en-US"/>
          </a:p>
        </p:txBody>
      </p:sp>
      <p:sp>
        <p:nvSpPr>
          <p:cNvPr id="3" name="Footer Placeholder 2"/>
          <p:cNvSpPr>
            <a:spLocks noGrp="1" noEditPoints="1"/>
          </p:cNvSpPr>
          <p:nvPr>
            <p:ph type="ftr" sz="quarter" idx="11"/>
          </p:nvPr>
        </p:nvSpPr>
        <p:spPr/>
        <p:txBody>
          <a:bodyPr/>
          <a:lstStyle/>
          <a:p>
            <a:endParaRPr lang="en-US"/>
          </a:p>
        </p:txBody>
      </p:sp>
      <p:sp>
        <p:nvSpPr>
          <p:cNvPr id="4" name="Slide Number Placeholder 3"/>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4/24/2021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noEditPoints="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t>Click icon to add picture</a:t>
            </a:r>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846CE7D5-CF57-46EF-B807-FDD0502418D4}" type="datetimeFigureOut">
              <a:rPr lang="en-US" smtClean="0"/>
              <a:t>4/24/2021</a:t>
            </a:fld>
            <a:endParaRPr lang="en-US"/>
          </a:p>
        </p:txBody>
      </p:sp>
      <p:sp>
        <p:nvSpPr>
          <p:cNvPr id="6" name="Footer Placeholder 5"/>
          <p:cNvSpPr>
            <a:spLocks noGrp="1" noEditPoints="1"/>
          </p:cNvSpPr>
          <p:nvPr>
            <p:ph type="ftr" sz="quarter" idx="11"/>
          </p:nvPr>
        </p:nvSpPr>
        <p:spPr/>
        <p:txBody>
          <a:bodyPr/>
          <a:lstStyle/>
          <a:p>
            <a:endParaRPr lang="en-US"/>
          </a:p>
        </p:txBody>
      </p:sp>
      <p:sp>
        <p:nvSpPr>
          <p:cNvPr id="7" name="Slide Number Placeholder 6"/>
          <p:cNvSpPr>
            <a:spLocks noGrp="1" noEditPoints="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4/24/2021</a:t>
            </a:fld>
            <a:endParaRPr lang="en-US"/>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large clock tower towering over the city of london  Description automatically generated"/>
          <p:cNvPicPr>
            <a:picLocks noChangeAspect="1"/>
          </p:cNvPicPr>
          <p:nvPr/>
        </p:nvPicPr>
        <p:blipFill>
          <a:blip r:embed="rId3"/>
          <a:srcRect l="5607" t="9091" r="17692"/>
          <a:stretch/>
        </p:blipFill>
        <p:spPr>
          <a:xfrm>
            <a:off x="3523488" y="10"/>
            <a:ext cx="8668512" cy="6857990"/>
          </a:xfrm>
          <a:prstGeom prst="rect">
            <a:avLst/>
          </a:prstGeom>
        </p:spPr>
      </p:pic>
      <p:sp>
        <p:nvSpPr>
          <p:cNvPr id="11" name="Rectangle 10"/>
          <p:cNvSpPr>
            <a:spLocks noGrp="1" noRot="1" noChangeAspect="1" noMove="1" noResize="1" noEditPoints="1" noAdjustHandles="1" noChangeArrowheads="1" noChangeShapeType="1" noTextEdit="1"/>
          </p:cNvSpPr>
          <p:nvPr/>
        </p:nvSpPr>
        <p:spPr>
          <a:xfrm>
            <a:off x="3" y="0"/>
            <a:ext cx="9339206" cy="6858000"/>
          </a:xfrm>
          <a:prstGeom prst="rect">
            <a:avLst/>
          </a:prstGeom>
          <a:gradFill>
            <a:gsLst>
              <a:gs pos="0">
                <a:schemeClr val="bg1">
                  <a:alpha val="0"/>
                </a:schemeClr>
              </a:gs>
              <a:gs pos="33000">
                <a:schemeClr val="bg1">
                  <a:alpha val="64000"/>
                </a:schemeClr>
              </a:gs>
              <a:gs pos="58000">
                <a:schemeClr val="bg1"/>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noEditPoints="1"/>
          </p:cNvSpPr>
          <p:nvPr>
            <p:ph type="ctrTitle"/>
          </p:nvPr>
        </p:nvSpPr>
        <p:spPr>
          <a:xfrm>
            <a:off x="477981" y="1122363"/>
            <a:ext cx="4023360" cy="3204134"/>
          </a:xfrm>
        </p:spPr>
        <p:txBody>
          <a:bodyPr anchor="b">
            <a:normAutofit/>
          </a:bodyPr>
          <a:lstStyle/>
          <a:p>
            <a:pPr algn="l"/>
            <a:r>
              <a:rPr lang="en-US" sz="4800">
                <a:cs typeface="Calibri Light" panose="020F0302020204030204"/>
              </a:rPr>
              <a:t>Westminster Shorter Catechism</a:t>
            </a:r>
            <a:br>
              <a:rPr lang="en-US" sz="4800">
                <a:cs typeface="Calibri Light" panose="020F0302020204030204"/>
              </a:rPr>
            </a:br>
            <a:endParaRPr lang="en-US" sz="4800">
              <a:cs typeface="Calibri Light" panose="020F0302020204030204"/>
            </a:endParaRPr>
          </a:p>
        </p:txBody>
      </p:sp>
      <p:sp>
        <p:nvSpPr>
          <p:cNvPr id="3" name="Subtitle 2"/>
          <p:cNvSpPr>
            <a:spLocks noGrp="1" noEditPoints="1"/>
          </p:cNvSpPr>
          <p:nvPr>
            <p:ph type="subTitle" idx="1"/>
          </p:nvPr>
        </p:nvSpPr>
        <p:spPr>
          <a:xfrm>
            <a:off x="477980" y="4872922"/>
            <a:ext cx="4023359" cy="1208141"/>
          </a:xfrm>
        </p:spPr>
        <p:txBody>
          <a:bodyPr vert="horz" lIns="91440" tIns="45720" rIns="91440" bIns="45720" rtlCol="0" anchor="t">
            <a:noAutofit/>
          </a:bodyPr>
          <a:lstStyle/>
          <a:p>
            <a:pPr algn="l"/>
            <a:r>
              <a:rPr lang="en-US" dirty="0">
                <a:cs typeface="Calibri" panose="020F0502020204030204"/>
              </a:rPr>
              <a:t>Questions 36 - 38</a:t>
            </a:r>
          </a:p>
          <a:p>
            <a:pPr algn="l"/>
            <a:r>
              <a:rPr lang="en-US" dirty="0">
                <a:cs typeface="Calibri" panose="020F0502020204030204"/>
              </a:rPr>
              <a:t>April 25, 2021</a:t>
            </a:r>
          </a:p>
          <a:p>
            <a:pPr algn="l"/>
            <a:r>
              <a:rPr lang="en-US" dirty="0">
                <a:cs typeface="Calibri" panose="020F0502020204030204"/>
              </a:rPr>
              <a:t>Calvary OPC, La Mirada, CA</a:t>
            </a:r>
          </a:p>
        </p:txBody>
      </p:sp>
      <p:sp>
        <p:nvSpPr>
          <p:cNvPr id="13" name="Rectangle 12"/>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p:cNvSpPr>
            <a:spLocks noGrp="1" noRot="1" noChangeAspect="1" noMove="1" noResize="1" noEditPoints="1" noAdjustHandles="1" noChangeArrowheads="1" noChangeShapeType="1" noTextEdit="1"/>
          </p:cNvSpPr>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SzPct val="100000"/>
              <a:buFontTx/>
              <a:buNone/>
            </a:pPr>
            <a:endParaRPr kumimoji="0" lang="en-US" sz="1800" b="0" i="0" u="none" strike="noStrike" kern="1200" cap="none" spc="0" baseline="0" noProof="0">
              <a:ln>
                <a:noFill/>
              </a:ln>
              <a:solidFill>
                <a:prstClr val="white"/>
              </a:solidFill>
              <a:effectLst/>
              <a:uLnTx/>
              <a:latin typeface="Calibri"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44DB08-2252-4AE9-81E3-3786E3BA06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486" y="0"/>
            <a:ext cx="12139027" cy="6858000"/>
          </a:xfrm>
          <a:prstGeom prst="rect">
            <a:avLst/>
          </a:prstGeom>
        </p:spPr>
      </p:pic>
      <p:sp>
        <p:nvSpPr>
          <p:cNvPr id="4" name="Arrow: Down 3">
            <a:extLst>
              <a:ext uri="{FF2B5EF4-FFF2-40B4-BE49-F238E27FC236}">
                <a16:creationId xmlns:a16="http://schemas.microsoft.com/office/drawing/2014/main" id="{04ADFAC3-79E2-4BFD-82B0-C4194AA11DD1}"/>
              </a:ext>
            </a:extLst>
          </p:cNvPr>
          <p:cNvSpPr/>
          <p:nvPr/>
        </p:nvSpPr>
        <p:spPr>
          <a:xfrm rot="2667468">
            <a:off x="7329268" y="2599005"/>
            <a:ext cx="956603" cy="16599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48C82CC-2332-4352-AC0B-27ED1B71C374}"/>
              </a:ext>
            </a:extLst>
          </p:cNvPr>
          <p:cNvSpPr txBox="1"/>
          <p:nvPr/>
        </p:nvSpPr>
        <p:spPr>
          <a:xfrm>
            <a:off x="7807569" y="2081176"/>
            <a:ext cx="3819856" cy="646331"/>
          </a:xfrm>
          <a:prstGeom prst="rect">
            <a:avLst/>
          </a:prstGeom>
          <a:noFill/>
        </p:spPr>
        <p:txBody>
          <a:bodyPr wrap="square" rtlCol="0">
            <a:spAutoFit/>
          </a:bodyPr>
          <a:lstStyle/>
          <a:p>
            <a:r>
              <a:rPr lang="en-US" sz="3600" dirty="0">
                <a:solidFill>
                  <a:schemeClr val="bg1"/>
                </a:solidFill>
              </a:rPr>
              <a:t>You are deep inside</a:t>
            </a:r>
          </a:p>
        </p:txBody>
      </p:sp>
    </p:spTree>
    <p:extLst>
      <p:ext uri="{BB962C8B-B14F-4D97-AF65-F5344CB8AC3E}">
        <p14:creationId xmlns:p14="http://schemas.microsoft.com/office/powerpoint/2010/main" val="377608297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3FB51-CC52-4190-80F8-492033CB1B70}"/>
              </a:ext>
            </a:extLst>
          </p:cNvPr>
          <p:cNvSpPr>
            <a:spLocks noGrp="1"/>
          </p:cNvSpPr>
          <p:nvPr>
            <p:ph type="title"/>
          </p:nvPr>
        </p:nvSpPr>
        <p:spPr>
          <a:xfrm>
            <a:off x="838200" y="365125"/>
            <a:ext cx="10515600" cy="1210457"/>
          </a:xfrm>
        </p:spPr>
        <p:txBody>
          <a:bodyPr/>
          <a:lstStyle/>
          <a:p>
            <a:pPr algn="ctr"/>
            <a:r>
              <a:rPr lang="en-US" dirty="0"/>
              <a:t>What about apostates?</a:t>
            </a:r>
          </a:p>
        </p:txBody>
      </p:sp>
      <p:sp>
        <p:nvSpPr>
          <p:cNvPr id="3" name="Content Placeholder 2">
            <a:extLst>
              <a:ext uri="{FF2B5EF4-FFF2-40B4-BE49-F238E27FC236}">
                <a16:creationId xmlns:a16="http://schemas.microsoft.com/office/drawing/2014/main" id="{40949212-830A-489C-87D6-725B0371AD2B}"/>
              </a:ext>
            </a:extLst>
          </p:cNvPr>
          <p:cNvSpPr>
            <a:spLocks noGrp="1"/>
          </p:cNvSpPr>
          <p:nvPr>
            <p:ph idx="1"/>
          </p:nvPr>
        </p:nvSpPr>
        <p:spPr>
          <a:xfrm>
            <a:off x="838200" y="1716258"/>
            <a:ext cx="10515600" cy="4460705"/>
          </a:xfrm>
        </p:spPr>
        <p:txBody>
          <a:bodyPr/>
          <a:lstStyle/>
          <a:p>
            <a:r>
              <a:rPr lang="en-US" dirty="0"/>
              <a:t>“They went out </a:t>
            </a:r>
            <a:r>
              <a:rPr lang="en-US" b="1" dirty="0"/>
              <a:t>from</a:t>
            </a:r>
            <a:r>
              <a:rPr lang="en-US" dirty="0"/>
              <a:t> us, but they were not </a:t>
            </a:r>
            <a:r>
              <a:rPr lang="en-US" b="1" dirty="0"/>
              <a:t>of</a:t>
            </a:r>
            <a:r>
              <a:rPr lang="en-US" dirty="0"/>
              <a:t> us; for if they had been of us, they would have continued with us; but they went out that they might be made manifest, that </a:t>
            </a:r>
            <a:r>
              <a:rPr lang="en-US" b="1" dirty="0"/>
              <a:t>none of them were of us</a:t>
            </a:r>
            <a:r>
              <a:rPr lang="en-US" dirty="0"/>
              <a:t>.” (1John 2:19)</a:t>
            </a:r>
          </a:p>
          <a:p>
            <a:pPr lvl="1"/>
            <a:r>
              <a:rPr lang="en-US" dirty="0"/>
              <a:t>Judas, Ravi Zacharias, </a:t>
            </a:r>
            <a:r>
              <a:rPr lang="en-US" dirty="0" err="1"/>
              <a:t>Szabolcs</a:t>
            </a:r>
            <a:r>
              <a:rPr lang="en-US" dirty="0"/>
              <a:t> Bader</a:t>
            </a:r>
          </a:p>
          <a:p>
            <a:r>
              <a:rPr lang="en-US" dirty="0"/>
              <a:t>God preserves you, thus you must also persevere</a:t>
            </a:r>
          </a:p>
          <a:p>
            <a:r>
              <a:rPr lang="en-US" dirty="0"/>
              <a:t>A believer cannot keep going on sinning</a:t>
            </a:r>
          </a:p>
          <a:p>
            <a:r>
              <a:rPr lang="en-US" dirty="0"/>
              <a:t>“Whoever has been born of God does not sin, for His seed remains in him; and he cannot sin, because he has been born of God.”</a:t>
            </a:r>
          </a:p>
          <a:p>
            <a:r>
              <a:rPr lang="en-US" dirty="0"/>
              <a:t>The sin unto death is unrepentant sin (1John 5:16), the </a:t>
            </a:r>
            <a:r>
              <a:rPr lang="en-US" i="1" dirty="0"/>
              <a:t>only</a:t>
            </a:r>
            <a:r>
              <a:rPr lang="en-US" dirty="0"/>
              <a:t> reason for excommunication</a:t>
            </a:r>
          </a:p>
          <a:p>
            <a:endParaRPr lang="en-US" dirty="0"/>
          </a:p>
        </p:txBody>
      </p:sp>
    </p:spTree>
    <p:extLst>
      <p:ext uri="{BB962C8B-B14F-4D97-AF65-F5344CB8AC3E}">
        <p14:creationId xmlns:p14="http://schemas.microsoft.com/office/powerpoint/2010/main" val="151550966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#37</a:t>
            </a:r>
            <a:endParaRPr lang="en-US" b="1" dirty="0">
              <a:latin typeface="Bookman Old Style"/>
            </a:endParaRPr>
          </a:p>
        </p:txBody>
      </p:sp>
      <p:sp>
        <p:nvSpPr>
          <p:cNvPr id="3" name="Content Placeholder 2"/>
          <p:cNvSpPr>
            <a:spLocks noGrp="1" noEditPoints="1"/>
          </p:cNvSpPr>
          <p:nvPr>
            <p:ph idx="1"/>
          </p:nvPr>
        </p:nvSpPr>
        <p:spPr>
          <a:xfrm>
            <a:off x="838200" y="1854380"/>
            <a:ext cx="10515600" cy="4322583"/>
          </a:xfrm>
        </p:spPr>
        <p:txBody>
          <a:bodyPr vert="horz" lIns="91440" tIns="45720" rIns="91440" bIns="45720" rtlCol="0" anchor="t">
            <a:normAutofit/>
          </a:bodyPr>
          <a:lstStyle/>
          <a:p>
            <a:r>
              <a:rPr lang="en-US" sz="3200" b="1" dirty="0">
                <a:ea typeface="+mn-lt"/>
                <a:cs typeface="+mn-lt"/>
              </a:rPr>
              <a:t>Q. What benefits do believers receive from Christ at death? </a:t>
            </a:r>
          </a:p>
          <a:p>
            <a:r>
              <a:rPr lang="en-US" sz="3200" b="1" dirty="0">
                <a:ea typeface="+mn-lt"/>
                <a:cs typeface="+mn-lt"/>
              </a:rPr>
              <a:t>A. The souls of believers are at their death made perfect in holiness, and do immediately pass into glory; and their bodies, being still united to Christ; do rest in their graces till the resurrection.</a:t>
            </a:r>
            <a:endParaRPr lang="en-US" sz="3200" dirty="0">
              <a:ea typeface="+mn-lt"/>
              <a:cs typeface="+mn-lt"/>
            </a:endParaRPr>
          </a:p>
        </p:txBody>
      </p:sp>
    </p:spTree>
    <p:extLst>
      <p:ext uri="{BB962C8B-B14F-4D97-AF65-F5344CB8AC3E}">
        <p14:creationId xmlns:p14="http://schemas.microsoft.com/office/powerpoint/2010/main" val="154614892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b="1">
                <a:latin typeface="Bookman Old Style"/>
                <a:cs typeface="Calibri Light" panose="020F0302020204030204"/>
              </a:rPr>
              <a:t>What does the Bible say?</a:t>
            </a:r>
          </a:p>
        </p:txBody>
      </p:sp>
      <p:sp>
        <p:nvSpPr>
          <p:cNvPr id="3" name="Content Placeholder 2"/>
          <p:cNvSpPr>
            <a:spLocks noGrp="1" noEditPoints="1"/>
          </p:cNvSpPr>
          <p:nvPr>
            <p:ph idx="1"/>
          </p:nvPr>
        </p:nvSpPr>
        <p:spPr>
          <a:prstGeom prst="rect">
            <a:avLst/>
          </a:prstGeom>
        </p:spPr>
        <p:txBody>
          <a:bodyPr>
            <a:normAutofit/>
          </a:bodyPr>
          <a:lstStyle/>
          <a:p>
            <a:r>
              <a:rPr lang="en-US" dirty="0"/>
              <a:t>“…the spirits of just men made perfect” (Hebrews 12:23)</a:t>
            </a:r>
          </a:p>
          <a:p>
            <a:r>
              <a:rPr lang="en-US" dirty="0"/>
              <a:t>“And Jesus said unto him, ‘verily I say unto thee, today shalt thou be with me in paradise’” (Luke 23:43)</a:t>
            </a:r>
          </a:p>
          <a:p>
            <a:r>
              <a:rPr lang="en-US" dirty="0"/>
              <a:t>“…them also which sleep in Jesus” (1Thessalonians 4:14)</a:t>
            </a:r>
          </a:p>
          <a:p>
            <a:r>
              <a:rPr lang="en-US" dirty="0"/>
              <a:t>“…they shall rest in their beds” (Isaiah 57:2)</a:t>
            </a:r>
          </a:p>
          <a:p>
            <a:r>
              <a:rPr lang="en-US" dirty="0"/>
              <a:t>“…the hour is coming, in which all that are in the graves shall hear his voice, and shall come forth” (John 5:28-29)</a:t>
            </a:r>
          </a:p>
        </p:txBody>
      </p:sp>
    </p:spTree>
    <p:extLst>
      <p:ext uri="{BB962C8B-B14F-4D97-AF65-F5344CB8AC3E}">
        <p14:creationId xmlns:p14="http://schemas.microsoft.com/office/powerpoint/2010/main" val="3833958788"/>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BCEC9-5E60-47DA-BA3A-EEBA96DA7972}"/>
              </a:ext>
            </a:extLst>
          </p:cNvPr>
          <p:cNvSpPr>
            <a:spLocks noGrp="1"/>
          </p:cNvSpPr>
          <p:nvPr>
            <p:ph type="title"/>
          </p:nvPr>
        </p:nvSpPr>
        <p:spPr>
          <a:xfrm>
            <a:off x="838200" y="365125"/>
            <a:ext cx="10515600" cy="1168253"/>
          </a:xfrm>
        </p:spPr>
        <p:txBody>
          <a:bodyPr/>
          <a:lstStyle/>
          <a:p>
            <a:pPr algn="ctr"/>
            <a:r>
              <a:rPr lang="en-US" dirty="0"/>
              <a:t>False views about death</a:t>
            </a:r>
          </a:p>
        </p:txBody>
      </p:sp>
      <p:sp>
        <p:nvSpPr>
          <p:cNvPr id="3" name="Content Placeholder 2">
            <a:extLst>
              <a:ext uri="{FF2B5EF4-FFF2-40B4-BE49-F238E27FC236}">
                <a16:creationId xmlns:a16="http://schemas.microsoft.com/office/drawing/2014/main" id="{AC913EA3-8C83-4A15-80B0-643D1168C70A}"/>
              </a:ext>
            </a:extLst>
          </p:cNvPr>
          <p:cNvSpPr>
            <a:spLocks noGrp="1"/>
          </p:cNvSpPr>
          <p:nvPr>
            <p:ph idx="1"/>
          </p:nvPr>
        </p:nvSpPr>
        <p:spPr>
          <a:xfrm>
            <a:off x="838200" y="1533378"/>
            <a:ext cx="10515600" cy="4643585"/>
          </a:xfrm>
        </p:spPr>
        <p:txBody>
          <a:bodyPr>
            <a:normAutofit lnSpcReduction="10000"/>
          </a:bodyPr>
          <a:lstStyle/>
          <a:p>
            <a:r>
              <a:rPr lang="en-US" u="sng" dirty="0"/>
              <a:t>Soul sleep</a:t>
            </a:r>
            <a:r>
              <a:rPr lang="en-US" dirty="0"/>
              <a:t>: soul unconscious after death and before the resurrection</a:t>
            </a:r>
          </a:p>
          <a:p>
            <a:pPr lvl="1"/>
            <a:r>
              <a:rPr lang="en-US" dirty="0"/>
              <a:t>A dead person may seem to be asleep, but sleep in the Bible is different</a:t>
            </a:r>
          </a:p>
          <a:p>
            <a:pPr lvl="1"/>
            <a:r>
              <a:rPr lang="en-US" dirty="0"/>
              <a:t>When you dream you are still conscious</a:t>
            </a:r>
          </a:p>
          <a:p>
            <a:pPr lvl="1"/>
            <a:r>
              <a:rPr lang="en-US" dirty="0"/>
              <a:t>“and He was transfigured before them. His face shone like the sun, and His clothes became as white as the light. And behold, </a:t>
            </a:r>
            <a:r>
              <a:rPr lang="en-US" b="1" dirty="0"/>
              <a:t>Moses and Elijah appeared to them, talking with Him</a:t>
            </a:r>
            <a:r>
              <a:rPr lang="en-US" dirty="0"/>
              <a:t>.” (Matthew 17:2-3)</a:t>
            </a:r>
          </a:p>
          <a:p>
            <a:r>
              <a:rPr lang="en-US" u="sng" dirty="0"/>
              <a:t>Cold hell theory</a:t>
            </a:r>
            <a:r>
              <a:rPr lang="en-US" dirty="0"/>
              <a:t>: hell is not hot, </a:t>
            </a:r>
            <a:r>
              <a:rPr lang="en-US" i="1" dirty="0"/>
              <a:t>and thus not so painful</a:t>
            </a:r>
            <a:r>
              <a:rPr lang="en-US" dirty="0"/>
              <a:t> (but see Deut. 32:22; Matthew 5:22; 18:9)</a:t>
            </a:r>
          </a:p>
          <a:p>
            <a:r>
              <a:rPr lang="en-US" u="sng" dirty="0"/>
              <a:t>Annihilationism</a:t>
            </a:r>
            <a:r>
              <a:rPr lang="en-US" dirty="0"/>
              <a:t>: Adventist teaching that after a certain time, the souls of those in hell shall be destroyed</a:t>
            </a:r>
          </a:p>
          <a:p>
            <a:pPr lvl="1"/>
            <a:r>
              <a:rPr lang="en-US" dirty="0"/>
              <a:t>“It is better for you to enter into life maimed, rather than having two hands, to go to </a:t>
            </a:r>
            <a:r>
              <a:rPr lang="en-US" b="1" dirty="0"/>
              <a:t>hell, into the fire that shall never be quenched—</a:t>
            </a:r>
            <a:r>
              <a:rPr lang="en-US" dirty="0"/>
              <a:t>” (Mark 9:43)</a:t>
            </a:r>
          </a:p>
        </p:txBody>
      </p:sp>
    </p:spTree>
    <p:extLst>
      <p:ext uri="{BB962C8B-B14F-4D97-AF65-F5344CB8AC3E}">
        <p14:creationId xmlns:p14="http://schemas.microsoft.com/office/powerpoint/2010/main" val="200883436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7D91C9-B5D6-4E2D-9F6D-29CD4657FB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1586" y="-14068"/>
            <a:ext cx="8968828" cy="6858000"/>
          </a:xfrm>
          <a:prstGeom prst="rect">
            <a:avLst/>
          </a:prstGeom>
        </p:spPr>
      </p:pic>
    </p:spTree>
    <p:extLst>
      <p:ext uri="{BB962C8B-B14F-4D97-AF65-F5344CB8AC3E}">
        <p14:creationId xmlns:p14="http://schemas.microsoft.com/office/powerpoint/2010/main" val="1316729954"/>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3247A-C109-4DC7-A3CF-F77CB9FCC4A3}"/>
              </a:ext>
            </a:extLst>
          </p:cNvPr>
          <p:cNvSpPr>
            <a:spLocks noGrp="1"/>
          </p:cNvSpPr>
          <p:nvPr>
            <p:ph type="title"/>
          </p:nvPr>
        </p:nvSpPr>
        <p:spPr>
          <a:xfrm>
            <a:off x="838200" y="365126"/>
            <a:ext cx="10515600" cy="1238592"/>
          </a:xfrm>
        </p:spPr>
        <p:txBody>
          <a:bodyPr/>
          <a:lstStyle/>
          <a:p>
            <a:pPr algn="ctr"/>
            <a:r>
              <a:rPr lang="en-US" dirty="0"/>
              <a:t>Refutation of Purgatory</a:t>
            </a:r>
          </a:p>
        </p:txBody>
      </p:sp>
      <p:sp>
        <p:nvSpPr>
          <p:cNvPr id="3" name="Content Placeholder 2">
            <a:extLst>
              <a:ext uri="{FF2B5EF4-FFF2-40B4-BE49-F238E27FC236}">
                <a16:creationId xmlns:a16="http://schemas.microsoft.com/office/drawing/2014/main" id="{0B620514-BC2D-4E05-8A11-32433EAEE058}"/>
              </a:ext>
            </a:extLst>
          </p:cNvPr>
          <p:cNvSpPr>
            <a:spLocks noGrp="1"/>
          </p:cNvSpPr>
          <p:nvPr>
            <p:ph idx="1"/>
          </p:nvPr>
        </p:nvSpPr>
        <p:spPr>
          <a:xfrm>
            <a:off x="838200" y="1505243"/>
            <a:ext cx="10515600" cy="4671720"/>
          </a:xfrm>
        </p:spPr>
        <p:txBody>
          <a:bodyPr/>
          <a:lstStyle/>
          <a:p>
            <a:r>
              <a:rPr lang="en-US" dirty="0"/>
              <a:t>Purgatory (Romanism): the place where the soul is purged of its remaining sin through suffering</a:t>
            </a:r>
          </a:p>
          <a:p>
            <a:pPr lvl="1"/>
            <a:r>
              <a:rPr lang="en-US" dirty="0"/>
              <a:t>Their suffering can allegedly be shortened by prayers, Masses, indulgences, or by transferring merits of the saints to their account</a:t>
            </a:r>
          </a:p>
          <a:p>
            <a:r>
              <a:rPr lang="en-US" dirty="0"/>
              <a:t>“So when Jesus had received the sour wine, He said, </a:t>
            </a:r>
            <a:r>
              <a:rPr lang="en-US" b="1" dirty="0"/>
              <a:t>“It is finished!”</a:t>
            </a:r>
            <a:r>
              <a:rPr lang="en-US" dirty="0"/>
              <a:t> And bowing His head, He gave up His spirit.” (John 19:30)</a:t>
            </a:r>
          </a:p>
          <a:p>
            <a:r>
              <a:rPr lang="en-US" dirty="0"/>
              <a:t>“Most assuredly, I say to you, he who hears My word and believes in Him who sent Me has everlasting life, </a:t>
            </a:r>
            <a:r>
              <a:rPr lang="en-US" b="1" dirty="0"/>
              <a:t>and shall not come into judgment, but has passed from death into life.”</a:t>
            </a:r>
            <a:r>
              <a:rPr lang="en-US" dirty="0"/>
              <a:t> (John 5:24)</a:t>
            </a:r>
          </a:p>
          <a:p>
            <a:r>
              <a:rPr lang="en-US" dirty="0"/>
              <a:t>Salvation is by faith alone and by grace alone (thief on the cross)</a:t>
            </a:r>
          </a:p>
        </p:txBody>
      </p:sp>
    </p:spTree>
    <p:extLst>
      <p:ext uri="{BB962C8B-B14F-4D97-AF65-F5344CB8AC3E}">
        <p14:creationId xmlns:p14="http://schemas.microsoft.com/office/powerpoint/2010/main" val="520885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B7101-E59E-404F-8451-72138C3BB514}"/>
              </a:ext>
            </a:extLst>
          </p:cNvPr>
          <p:cNvSpPr>
            <a:spLocks noGrp="1"/>
          </p:cNvSpPr>
          <p:nvPr>
            <p:ph type="title"/>
          </p:nvPr>
        </p:nvSpPr>
        <p:spPr/>
        <p:txBody>
          <a:bodyPr/>
          <a:lstStyle/>
          <a:p>
            <a:pPr algn="ctr"/>
            <a:r>
              <a:rPr lang="en-US" dirty="0"/>
              <a:t>Why do believers also have to die?</a:t>
            </a:r>
          </a:p>
        </p:txBody>
      </p:sp>
      <p:sp>
        <p:nvSpPr>
          <p:cNvPr id="3" name="Content Placeholder 2">
            <a:extLst>
              <a:ext uri="{FF2B5EF4-FFF2-40B4-BE49-F238E27FC236}">
                <a16:creationId xmlns:a16="http://schemas.microsoft.com/office/drawing/2014/main" id="{6E104696-5091-4AA5-8230-93E043E4F496}"/>
              </a:ext>
            </a:extLst>
          </p:cNvPr>
          <p:cNvSpPr>
            <a:spLocks noGrp="1"/>
          </p:cNvSpPr>
          <p:nvPr>
            <p:ph idx="1"/>
          </p:nvPr>
        </p:nvSpPr>
        <p:spPr/>
        <p:txBody>
          <a:bodyPr/>
          <a:lstStyle/>
          <a:p>
            <a:r>
              <a:rPr lang="en-US" dirty="0"/>
              <a:t>Death is the wages [consequences] of sin, </a:t>
            </a:r>
            <a:r>
              <a:rPr lang="en-US" b="1" dirty="0"/>
              <a:t>not punishment thereof</a:t>
            </a:r>
          </a:p>
          <a:p>
            <a:pPr lvl="1"/>
            <a:r>
              <a:rPr lang="en-US" dirty="0"/>
              <a:t>Jesus took the punishment for our sins</a:t>
            </a:r>
          </a:p>
          <a:p>
            <a:pPr lvl="1"/>
            <a:r>
              <a:rPr lang="en-US" dirty="0"/>
              <a:t>A repentant drug addict may still suffer from the after-effects of his sinful life</a:t>
            </a:r>
          </a:p>
          <a:p>
            <a:r>
              <a:rPr lang="en-US" dirty="0"/>
              <a:t>Just as Jesus rose from the dead, so shall we also conquer death</a:t>
            </a:r>
          </a:p>
          <a:p>
            <a:pPr lvl="1"/>
            <a:r>
              <a:rPr lang="en-US" dirty="0"/>
              <a:t>“O Death, where </a:t>
            </a:r>
            <a:r>
              <a:rPr lang="en-US" i="1" dirty="0"/>
              <a:t>is</a:t>
            </a:r>
            <a:r>
              <a:rPr lang="en-US" dirty="0"/>
              <a:t> your sting? O Hades, where </a:t>
            </a:r>
            <a:r>
              <a:rPr lang="en-US" i="1" dirty="0"/>
              <a:t>is</a:t>
            </a:r>
            <a:r>
              <a:rPr lang="en-US" dirty="0"/>
              <a:t> your victory?” (1Cor. 15:55)</a:t>
            </a:r>
          </a:p>
          <a:p>
            <a:endParaRPr lang="en-US" dirty="0"/>
          </a:p>
        </p:txBody>
      </p:sp>
    </p:spTree>
    <p:extLst>
      <p:ext uri="{BB962C8B-B14F-4D97-AF65-F5344CB8AC3E}">
        <p14:creationId xmlns:p14="http://schemas.microsoft.com/office/powerpoint/2010/main" val="338884792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30FC5-3768-4A31-9EDB-B802B58F8BB7}"/>
              </a:ext>
            </a:extLst>
          </p:cNvPr>
          <p:cNvSpPr>
            <a:spLocks noGrp="1"/>
          </p:cNvSpPr>
          <p:nvPr>
            <p:ph type="title"/>
          </p:nvPr>
        </p:nvSpPr>
        <p:spPr/>
        <p:txBody>
          <a:bodyPr/>
          <a:lstStyle/>
          <a:p>
            <a:pPr algn="ctr"/>
            <a:r>
              <a:rPr lang="en-US" dirty="0"/>
              <a:t>We were meant to live forever!</a:t>
            </a:r>
          </a:p>
        </p:txBody>
      </p:sp>
      <p:sp>
        <p:nvSpPr>
          <p:cNvPr id="3" name="Content Placeholder 2">
            <a:extLst>
              <a:ext uri="{FF2B5EF4-FFF2-40B4-BE49-F238E27FC236}">
                <a16:creationId xmlns:a16="http://schemas.microsoft.com/office/drawing/2014/main" id="{A903A634-BD9F-4DCF-8E3A-B879225A70CB}"/>
              </a:ext>
            </a:extLst>
          </p:cNvPr>
          <p:cNvSpPr>
            <a:spLocks noGrp="1"/>
          </p:cNvSpPr>
          <p:nvPr>
            <p:ph idx="1"/>
          </p:nvPr>
        </p:nvSpPr>
        <p:spPr>
          <a:xfrm>
            <a:off x="838200" y="1825625"/>
            <a:ext cx="9909517" cy="4351338"/>
          </a:xfrm>
        </p:spPr>
        <p:txBody>
          <a:bodyPr/>
          <a:lstStyle/>
          <a:p>
            <a:r>
              <a:rPr lang="en-US" dirty="0" err="1"/>
              <a:t>Soniah</a:t>
            </a:r>
            <a:r>
              <a:rPr lang="en-US" dirty="0"/>
              <a:t> Shah, popular science writer in ‘Pandemic’ writes:</a:t>
            </a:r>
          </a:p>
          <a:p>
            <a:pPr lvl="1"/>
            <a:r>
              <a:rPr lang="en-US" dirty="0"/>
              <a:t>Microbes could live forever by </a:t>
            </a:r>
            <a:r>
              <a:rPr lang="en-US" dirty="0" err="1"/>
              <a:t>contantly</a:t>
            </a:r>
            <a:r>
              <a:rPr lang="en-US" dirty="0"/>
              <a:t> dividing</a:t>
            </a:r>
          </a:p>
          <a:p>
            <a:pPr lvl="1"/>
            <a:r>
              <a:rPr lang="en-US" dirty="0"/>
              <a:t>Trees also get stronger as they age</a:t>
            </a:r>
          </a:p>
          <a:p>
            <a:pPr lvl="1"/>
            <a:r>
              <a:rPr lang="en-US" dirty="0"/>
              <a:t>Clams and lobsters don’t age – they get eaten </a:t>
            </a:r>
            <a:r>
              <a:rPr lang="en-US" dirty="0">
                <a:sym typeface="Wingdings" panose="05000000000000000000" pitchFamily="2" charset="2"/>
              </a:rPr>
              <a:t></a:t>
            </a:r>
            <a:endParaRPr lang="en-US" dirty="0"/>
          </a:p>
          <a:p>
            <a:r>
              <a:rPr lang="en-US" dirty="0"/>
              <a:t>The presence of senescence and cell death genes cause our bodies to wear out</a:t>
            </a:r>
          </a:p>
          <a:p>
            <a:r>
              <a:rPr lang="en-US" dirty="0"/>
              <a:t>Death was a way to prevent sinners from becoming infinitely sinful for an eternity</a:t>
            </a:r>
          </a:p>
        </p:txBody>
      </p:sp>
      <p:pic>
        <p:nvPicPr>
          <p:cNvPr id="5" name="Picture 4">
            <a:extLst>
              <a:ext uri="{FF2B5EF4-FFF2-40B4-BE49-F238E27FC236}">
                <a16:creationId xmlns:a16="http://schemas.microsoft.com/office/drawing/2014/main" id="{4A0A7349-A9A1-44FF-BF73-628DABDDCB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2948" y="1"/>
            <a:ext cx="2289052" cy="3429000"/>
          </a:xfrm>
          <a:prstGeom prst="rect">
            <a:avLst/>
          </a:prstGeom>
        </p:spPr>
      </p:pic>
    </p:spTree>
    <p:extLst>
      <p:ext uri="{BB962C8B-B14F-4D97-AF65-F5344CB8AC3E}">
        <p14:creationId xmlns:p14="http://schemas.microsoft.com/office/powerpoint/2010/main" val="386380859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#38</a:t>
            </a:r>
            <a:endParaRPr lang="en-US" b="1" dirty="0">
              <a:latin typeface="Bookman Old Style"/>
            </a:endParaRPr>
          </a:p>
        </p:txBody>
      </p:sp>
      <p:sp>
        <p:nvSpPr>
          <p:cNvPr id="3" name="Content Placeholder 2"/>
          <p:cNvSpPr>
            <a:spLocks noGrp="1" noEditPoints="1"/>
          </p:cNvSpPr>
          <p:nvPr>
            <p:ph idx="1"/>
          </p:nvPr>
        </p:nvSpPr>
        <p:spPr>
          <a:xfrm>
            <a:off x="1571445" y="1854380"/>
            <a:ext cx="9221639" cy="4322583"/>
          </a:xfrm>
        </p:spPr>
        <p:txBody>
          <a:bodyPr vert="horz" lIns="91440" tIns="45720" rIns="91440" bIns="45720" rtlCol="0" anchor="t">
            <a:normAutofit/>
          </a:bodyPr>
          <a:lstStyle/>
          <a:p>
            <a:r>
              <a:rPr lang="en-US" sz="3200" b="1" dirty="0">
                <a:ea typeface="+mn-lt"/>
                <a:cs typeface="+mn-lt"/>
              </a:rPr>
              <a:t>Q. What benefits do believers receive from Christ at the resurrection? </a:t>
            </a:r>
          </a:p>
          <a:p>
            <a:r>
              <a:rPr lang="en-US" sz="3200" b="1" dirty="0">
                <a:ea typeface="+mn-lt"/>
                <a:cs typeface="+mn-lt"/>
              </a:rPr>
              <a:t>A. At the resurrection, believers being raised up in glory, shall be openly acknowledged and acquitted in the day of judgement, and made perfectly blessed in the full enjoying of God to all eternity.</a:t>
            </a:r>
            <a:endParaRPr lang="en-US" sz="3200" dirty="0">
              <a:ea typeface="+mn-lt"/>
              <a:cs typeface="+mn-lt"/>
            </a:endParaRPr>
          </a:p>
        </p:txBody>
      </p:sp>
    </p:spTree>
    <p:extLst>
      <p:ext uri="{BB962C8B-B14F-4D97-AF65-F5344CB8AC3E}">
        <p14:creationId xmlns:p14="http://schemas.microsoft.com/office/powerpoint/2010/main" val="336495415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A0255C-5FC2-4A99-9903-EA1E7179F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0907"/>
            <a:ext cx="12192000" cy="6596185"/>
          </a:xfrm>
          <a:prstGeom prst="rect">
            <a:avLst/>
          </a:prstGeom>
        </p:spPr>
      </p:pic>
    </p:spTree>
    <p:extLst>
      <p:ext uri="{BB962C8B-B14F-4D97-AF65-F5344CB8AC3E}">
        <p14:creationId xmlns:p14="http://schemas.microsoft.com/office/powerpoint/2010/main" val="3185763246"/>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b="1">
                <a:latin typeface="Bookman Old Style"/>
                <a:cs typeface="Calibri Light" panose="020F0302020204030204"/>
              </a:rPr>
              <a:t>What does the Bible say?</a:t>
            </a:r>
          </a:p>
        </p:txBody>
      </p:sp>
      <p:sp>
        <p:nvSpPr>
          <p:cNvPr id="3" name="Content Placeholder 2"/>
          <p:cNvSpPr>
            <a:spLocks noGrp="1" noEditPoints="1"/>
          </p:cNvSpPr>
          <p:nvPr>
            <p:ph idx="1"/>
          </p:nvPr>
        </p:nvSpPr>
        <p:spPr>
          <a:xfrm>
            <a:off x="838200" y="1825625"/>
            <a:ext cx="10219006" cy="4351338"/>
          </a:xfrm>
          <a:prstGeom prst="rect">
            <a:avLst/>
          </a:prstGeom>
        </p:spPr>
        <p:txBody>
          <a:bodyPr>
            <a:normAutofit/>
          </a:bodyPr>
          <a:lstStyle/>
          <a:p>
            <a:r>
              <a:rPr lang="en-US" dirty="0"/>
              <a:t>“…the hour is coming, in which all that are in the graves shall hear his voice, and shall come forth” (John 5:28-29)</a:t>
            </a:r>
          </a:p>
          <a:p>
            <a:r>
              <a:rPr lang="en-US" dirty="0"/>
              <a:t>“Whosoever therefore shall confess me before men, him will I confess also before my Father which is in heaven” (Matthew 10:32)</a:t>
            </a:r>
          </a:p>
          <a:p>
            <a:r>
              <a:rPr lang="en-US" dirty="0"/>
              <a:t>“Well done, good and faithful servant… enter thou into the joy of they Lord” (Matthew 25:23)</a:t>
            </a:r>
          </a:p>
          <a:p>
            <a:r>
              <a:rPr lang="en-US" dirty="0"/>
              <a:t>“…we know that, when he shall appear, we shall be like him; for we shall see him as he is” (1John 3:2)</a:t>
            </a:r>
          </a:p>
          <a:p>
            <a:r>
              <a:rPr lang="en-US" dirty="0"/>
              <a:t>“…so shall we ever be with the Lord” (1Thessalonians 4:17)</a:t>
            </a:r>
          </a:p>
        </p:txBody>
      </p:sp>
    </p:spTree>
    <p:extLst>
      <p:ext uri="{BB962C8B-B14F-4D97-AF65-F5344CB8AC3E}">
        <p14:creationId xmlns:p14="http://schemas.microsoft.com/office/powerpoint/2010/main" val="11278107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0FF3-2F08-4DF2-913B-1D93431914FB}"/>
              </a:ext>
            </a:extLst>
          </p:cNvPr>
          <p:cNvSpPr>
            <a:spLocks noGrp="1"/>
          </p:cNvSpPr>
          <p:nvPr>
            <p:ph type="title"/>
          </p:nvPr>
        </p:nvSpPr>
        <p:spPr/>
        <p:txBody>
          <a:bodyPr/>
          <a:lstStyle/>
          <a:p>
            <a:pPr algn="ctr"/>
            <a:r>
              <a:rPr lang="en-US" dirty="0"/>
              <a:t>The Resurrection</a:t>
            </a:r>
          </a:p>
        </p:txBody>
      </p:sp>
      <p:sp>
        <p:nvSpPr>
          <p:cNvPr id="3" name="Content Placeholder 2">
            <a:extLst>
              <a:ext uri="{FF2B5EF4-FFF2-40B4-BE49-F238E27FC236}">
                <a16:creationId xmlns:a16="http://schemas.microsoft.com/office/drawing/2014/main" id="{1750F5AA-1DA0-4CEF-9470-D7549E5129C1}"/>
              </a:ext>
            </a:extLst>
          </p:cNvPr>
          <p:cNvSpPr>
            <a:spLocks noGrp="1"/>
          </p:cNvSpPr>
          <p:nvPr>
            <p:ph idx="1"/>
          </p:nvPr>
        </p:nvSpPr>
        <p:spPr>
          <a:xfrm>
            <a:off x="838200" y="1690688"/>
            <a:ext cx="10515600" cy="4486275"/>
          </a:xfrm>
        </p:spPr>
        <p:txBody>
          <a:bodyPr/>
          <a:lstStyle/>
          <a:p>
            <a:r>
              <a:rPr lang="en-US" dirty="0"/>
              <a:t>“But if there is no resurrection of the dead, then Christ is not risen. And if Christ is not risen, then our preaching is empty and your faith is also empty. … And if Christ is not risen, your faith is futile; you are still in your sins!” (1Corinthians 15:13,14,17)</a:t>
            </a:r>
          </a:p>
          <a:p>
            <a:r>
              <a:rPr lang="en-US" dirty="0"/>
              <a:t>Some think that the resurrection is unscientific, but life after death is beyond the purview of science</a:t>
            </a:r>
          </a:p>
          <a:p>
            <a:r>
              <a:rPr lang="en-US" dirty="0"/>
              <a:t>The empty tomb is the best evidence for the resurrection (pastor Martin’s Resurrection Day sermon)</a:t>
            </a:r>
          </a:p>
        </p:txBody>
      </p:sp>
    </p:spTree>
    <p:extLst>
      <p:ext uri="{BB962C8B-B14F-4D97-AF65-F5344CB8AC3E}">
        <p14:creationId xmlns:p14="http://schemas.microsoft.com/office/powerpoint/2010/main" val="11376729"/>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C9144-6355-4079-842F-7B637F1D70AF}"/>
              </a:ext>
            </a:extLst>
          </p:cNvPr>
          <p:cNvSpPr>
            <a:spLocks noGrp="1"/>
          </p:cNvSpPr>
          <p:nvPr>
            <p:ph type="title"/>
          </p:nvPr>
        </p:nvSpPr>
        <p:spPr>
          <a:xfrm>
            <a:off x="838200" y="365126"/>
            <a:ext cx="10515600" cy="1154186"/>
          </a:xfrm>
        </p:spPr>
        <p:txBody>
          <a:bodyPr/>
          <a:lstStyle/>
          <a:p>
            <a:pPr algn="ctr"/>
            <a:r>
              <a:rPr lang="en-US" dirty="0"/>
              <a:t>We will also be resurrected</a:t>
            </a:r>
          </a:p>
        </p:txBody>
      </p:sp>
      <p:sp>
        <p:nvSpPr>
          <p:cNvPr id="3" name="Content Placeholder 2">
            <a:extLst>
              <a:ext uri="{FF2B5EF4-FFF2-40B4-BE49-F238E27FC236}">
                <a16:creationId xmlns:a16="http://schemas.microsoft.com/office/drawing/2014/main" id="{5F5C53CA-3495-4BFE-B885-B683EABBAC42}"/>
              </a:ext>
            </a:extLst>
          </p:cNvPr>
          <p:cNvSpPr>
            <a:spLocks noGrp="1"/>
          </p:cNvSpPr>
          <p:nvPr>
            <p:ph idx="1"/>
          </p:nvPr>
        </p:nvSpPr>
        <p:spPr>
          <a:xfrm>
            <a:off x="838200" y="1519312"/>
            <a:ext cx="10515600" cy="4657651"/>
          </a:xfrm>
        </p:spPr>
        <p:txBody>
          <a:bodyPr/>
          <a:lstStyle/>
          <a:p>
            <a:r>
              <a:rPr lang="en-US" dirty="0"/>
              <a:t>Just as assuredly that Jesus rose from the dead, so shall we</a:t>
            </a:r>
          </a:p>
          <a:p>
            <a:r>
              <a:rPr lang="en-US" dirty="0"/>
              <a:t>“And what you sow, you do not sow that body that shall be, but mere grain—perhaps wheat or some other grain.” (1Corinthians 15:37)</a:t>
            </a:r>
          </a:p>
          <a:p>
            <a:r>
              <a:rPr lang="en-US" dirty="0"/>
              <a:t>Our bodies in the resurrection will not be the exact same body, but not entirely different</a:t>
            </a:r>
          </a:p>
          <a:p>
            <a:r>
              <a:rPr lang="en-US" dirty="0"/>
              <a:t>Different in quality, a glorified body, unfettered by sin, completely under our control (Boston, Fourfold State)</a:t>
            </a:r>
          </a:p>
          <a:p>
            <a:r>
              <a:rPr lang="en-US" dirty="0"/>
              <a:t>This shall happen instantaneously (</a:t>
            </a:r>
            <a:r>
              <a:rPr lang="en-US" b="1" dirty="0"/>
              <a:t>read 1John 3:2</a:t>
            </a:r>
            <a:r>
              <a:rPr lang="en-US" dirty="0"/>
              <a:t>)</a:t>
            </a:r>
          </a:p>
          <a:p>
            <a:r>
              <a:rPr lang="en-US" dirty="0"/>
              <a:t>At that time no more sin, cancer, covid19, masks, mental retardation</a:t>
            </a:r>
          </a:p>
        </p:txBody>
      </p:sp>
    </p:spTree>
    <p:extLst>
      <p:ext uri="{BB962C8B-B14F-4D97-AF65-F5344CB8AC3E}">
        <p14:creationId xmlns:p14="http://schemas.microsoft.com/office/powerpoint/2010/main" val="3303615436"/>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D348-F8DF-40AA-8FA3-8E623DF38B14}"/>
              </a:ext>
            </a:extLst>
          </p:cNvPr>
          <p:cNvSpPr>
            <a:spLocks noGrp="1"/>
          </p:cNvSpPr>
          <p:nvPr>
            <p:ph type="title"/>
          </p:nvPr>
        </p:nvSpPr>
        <p:spPr>
          <a:xfrm>
            <a:off x="838200" y="365125"/>
            <a:ext cx="10515600" cy="1182321"/>
          </a:xfrm>
        </p:spPr>
        <p:txBody>
          <a:bodyPr/>
          <a:lstStyle/>
          <a:p>
            <a:pPr algn="ctr"/>
            <a:r>
              <a:rPr lang="en-US" dirty="0"/>
              <a:t>Resurrection and judgement</a:t>
            </a:r>
          </a:p>
        </p:txBody>
      </p:sp>
      <p:sp>
        <p:nvSpPr>
          <p:cNvPr id="3" name="Content Placeholder 2">
            <a:extLst>
              <a:ext uri="{FF2B5EF4-FFF2-40B4-BE49-F238E27FC236}">
                <a16:creationId xmlns:a16="http://schemas.microsoft.com/office/drawing/2014/main" id="{6B47E07B-B897-4A47-BD6E-19C9DE0EA2CF}"/>
              </a:ext>
            </a:extLst>
          </p:cNvPr>
          <p:cNvSpPr>
            <a:spLocks noGrp="1"/>
          </p:cNvSpPr>
          <p:nvPr>
            <p:ph idx="1"/>
          </p:nvPr>
        </p:nvSpPr>
        <p:spPr>
          <a:xfrm>
            <a:off x="838200" y="1674056"/>
            <a:ext cx="9895449" cy="4516975"/>
          </a:xfrm>
        </p:spPr>
        <p:txBody>
          <a:bodyPr>
            <a:normAutofit fontScale="92500" lnSpcReduction="10000"/>
          </a:bodyPr>
          <a:lstStyle/>
          <a:p>
            <a:r>
              <a:rPr lang="en-US" dirty="0"/>
              <a:t>We shall be openly acknowledged to be righteous before all men and acquitted of our sins</a:t>
            </a:r>
          </a:p>
          <a:p>
            <a:r>
              <a:rPr lang="en-US" b="1" dirty="0"/>
              <a:t>Read Matthew 26:34-36</a:t>
            </a:r>
          </a:p>
          <a:p>
            <a:r>
              <a:rPr lang="en-US" b="1" dirty="0"/>
              <a:t>Q: How can you be acquitted for your sins?</a:t>
            </a:r>
          </a:p>
          <a:p>
            <a:r>
              <a:rPr lang="en-US" b="1" dirty="0"/>
              <a:t>Q: If we are saved by grace, why do we receive a reward?</a:t>
            </a:r>
          </a:p>
          <a:p>
            <a:r>
              <a:rPr lang="en-US" dirty="0"/>
              <a:t>“And the dead were judged according to their works, by the things which were written in the books.” (Revelation 20:12)</a:t>
            </a:r>
          </a:p>
          <a:p>
            <a:pPr lvl="1"/>
            <a:r>
              <a:rPr lang="en-US" dirty="0"/>
              <a:t>Believers rewarded according to their good deeds done for the love of God, unbelievers for their rejection of Christ</a:t>
            </a:r>
          </a:p>
          <a:p>
            <a:r>
              <a:rPr lang="en-US" dirty="0"/>
              <a:t>God Himself is the believer’s exceedingly great reward</a:t>
            </a:r>
          </a:p>
          <a:p>
            <a:pPr lvl="1"/>
            <a:r>
              <a:rPr lang="en-US" dirty="0"/>
              <a:t>“Do not be afraid, Abram. I am your shield, </a:t>
            </a:r>
            <a:r>
              <a:rPr lang="en-US" i="1" dirty="0"/>
              <a:t>your exceedingly great reward</a:t>
            </a:r>
            <a:r>
              <a:rPr lang="en-US" dirty="0"/>
              <a:t>.” (Genesis 15:1)</a:t>
            </a:r>
          </a:p>
        </p:txBody>
      </p:sp>
    </p:spTree>
    <p:extLst>
      <p:ext uri="{BB962C8B-B14F-4D97-AF65-F5344CB8AC3E}">
        <p14:creationId xmlns:p14="http://schemas.microsoft.com/office/powerpoint/2010/main" val="108605383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7E4BD-023B-4E8D-A3FF-CCF48DB0459D}"/>
              </a:ext>
            </a:extLst>
          </p:cNvPr>
          <p:cNvSpPr>
            <a:spLocks noGrp="1"/>
          </p:cNvSpPr>
          <p:nvPr>
            <p:ph type="title"/>
          </p:nvPr>
        </p:nvSpPr>
        <p:spPr>
          <a:xfrm>
            <a:off x="838200" y="365125"/>
            <a:ext cx="10515600" cy="1168253"/>
          </a:xfrm>
        </p:spPr>
        <p:txBody>
          <a:bodyPr/>
          <a:lstStyle/>
          <a:p>
            <a:pPr algn="ctr"/>
            <a:r>
              <a:rPr lang="en-US" dirty="0"/>
              <a:t>Good works and salvation</a:t>
            </a:r>
          </a:p>
        </p:txBody>
      </p:sp>
      <p:sp>
        <p:nvSpPr>
          <p:cNvPr id="3" name="Content Placeholder 2">
            <a:extLst>
              <a:ext uri="{FF2B5EF4-FFF2-40B4-BE49-F238E27FC236}">
                <a16:creationId xmlns:a16="http://schemas.microsoft.com/office/drawing/2014/main" id="{380A7302-F72C-4F24-833D-3A8A9939D141}"/>
              </a:ext>
            </a:extLst>
          </p:cNvPr>
          <p:cNvSpPr>
            <a:spLocks noGrp="1"/>
          </p:cNvSpPr>
          <p:nvPr>
            <p:ph idx="1"/>
          </p:nvPr>
        </p:nvSpPr>
        <p:spPr>
          <a:xfrm>
            <a:off x="838200" y="1533378"/>
            <a:ext cx="10515600" cy="4643585"/>
          </a:xfrm>
        </p:spPr>
        <p:txBody>
          <a:bodyPr/>
          <a:lstStyle/>
          <a:p>
            <a:r>
              <a:rPr lang="en-US" dirty="0"/>
              <a:t>“For we are His workmanship, created in Christ Jesus for </a:t>
            </a:r>
            <a:r>
              <a:rPr lang="en-US" b="1" dirty="0"/>
              <a:t>good works, which God prepared beforehand that we should walk in them</a:t>
            </a:r>
            <a:r>
              <a:rPr lang="en-US" dirty="0"/>
              <a:t>.” (Ephesians 2:10)</a:t>
            </a:r>
          </a:p>
          <a:p>
            <a:pPr lvl="1"/>
            <a:r>
              <a:rPr lang="en-US" dirty="0"/>
              <a:t>Even our good works are of God’s grace, </a:t>
            </a:r>
            <a:r>
              <a:rPr lang="en-US" i="1" dirty="0"/>
              <a:t>like everything else</a:t>
            </a:r>
            <a:r>
              <a:rPr lang="en-US" dirty="0"/>
              <a:t>!</a:t>
            </a:r>
          </a:p>
          <a:p>
            <a:r>
              <a:rPr lang="en-US" dirty="0"/>
              <a:t>“the twenty-four elders fall down before Him who sits on the throne and worship Him who lives forever and ever, and </a:t>
            </a:r>
            <a:r>
              <a:rPr lang="en-US" b="1" dirty="0"/>
              <a:t>cast their crowns before the throne</a:t>
            </a:r>
            <a:r>
              <a:rPr lang="en-US" dirty="0"/>
              <a:t>, saying: You are worthy, O Lord, To receive glory and honor and power” (Revelation 4:10-11)</a:t>
            </a:r>
          </a:p>
          <a:p>
            <a:pPr lvl="1"/>
            <a:r>
              <a:rPr lang="en-US" dirty="0"/>
              <a:t>The 24 elders (12 tribes, 12 apostles, meaning the church) ‘reject’ their reward because they know they </a:t>
            </a:r>
            <a:r>
              <a:rPr lang="en-US"/>
              <a:t>haven’t deserved it</a:t>
            </a:r>
            <a:endParaRPr lang="en-US" dirty="0"/>
          </a:p>
          <a:p>
            <a:endParaRPr lang="en-US" dirty="0"/>
          </a:p>
        </p:txBody>
      </p:sp>
    </p:spTree>
    <p:extLst>
      <p:ext uri="{BB962C8B-B14F-4D97-AF65-F5344CB8AC3E}">
        <p14:creationId xmlns:p14="http://schemas.microsoft.com/office/powerpoint/2010/main" val="2923608286"/>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534FD-20A8-4071-9754-8A3D0DAEC8DA}"/>
              </a:ext>
            </a:extLst>
          </p:cNvPr>
          <p:cNvSpPr>
            <a:spLocks noGrp="1"/>
          </p:cNvSpPr>
          <p:nvPr>
            <p:ph type="title"/>
          </p:nvPr>
        </p:nvSpPr>
        <p:spPr/>
        <p:txBody>
          <a:bodyPr/>
          <a:lstStyle/>
          <a:p>
            <a:pPr algn="ctr"/>
            <a:r>
              <a:rPr lang="en-US" dirty="0"/>
              <a:t>Good works and salvation, part 2</a:t>
            </a:r>
          </a:p>
        </p:txBody>
      </p:sp>
      <p:sp>
        <p:nvSpPr>
          <p:cNvPr id="3" name="Content Placeholder 2">
            <a:extLst>
              <a:ext uri="{FF2B5EF4-FFF2-40B4-BE49-F238E27FC236}">
                <a16:creationId xmlns:a16="http://schemas.microsoft.com/office/drawing/2014/main" id="{56FB800C-381D-4FCF-8993-4E6D39A948AA}"/>
              </a:ext>
            </a:extLst>
          </p:cNvPr>
          <p:cNvSpPr>
            <a:spLocks noGrp="1"/>
          </p:cNvSpPr>
          <p:nvPr>
            <p:ph idx="1"/>
          </p:nvPr>
        </p:nvSpPr>
        <p:spPr/>
        <p:txBody>
          <a:bodyPr/>
          <a:lstStyle/>
          <a:p>
            <a:r>
              <a:rPr lang="en-US" baseline="30000" dirty="0"/>
              <a:t> ”</a:t>
            </a:r>
            <a:r>
              <a:rPr lang="en-US" dirty="0"/>
              <a:t>For </a:t>
            </a:r>
            <a:r>
              <a:rPr lang="en-US" b="1" dirty="0"/>
              <a:t>no other foundation can anyone lay</a:t>
            </a:r>
            <a:r>
              <a:rPr lang="en-US" dirty="0"/>
              <a:t> than that which is laid, which is Jesus Christ. Now if anyone builds on this foundation with </a:t>
            </a:r>
            <a:r>
              <a:rPr lang="en-US" b="1" dirty="0"/>
              <a:t>gold, silver, precious stones</a:t>
            </a:r>
            <a:r>
              <a:rPr lang="en-US" dirty="0"/>
              <a:t>, wood, hay, straw, each one’s work will become clear; for </a:t>
            </a:r>
            <a:r>
              <a:rPr lang="en-US" b="1" dirty="0"/>
              <a:t>the Day will declare it</a:t>
            </a:r>
            <a:r>
              <a:rPr lang="en-US" dirty="0"/>
              <a:t>, because it will be revealed by fire; and </a:t>
            </a:r>
            <a:r>
              <a:rPr lang="en-US" b="1" dirty="0"/>
              <a:t>the fire will test each one’s work</a:t>
            </a:r>
            <a:r>
              <a:rPr lang="en-US" dirty="0"/>
              <a:t>, of what sort it is. If anyone’s work which he has built on it endures, he will receive a reward.” (1Corinthians 3:11-14)</a:t>
            </a:r>
          </a:p>
          <a:p>
            <a:r>
              <a:rPr lang="en-US" dirty="0"/>
              <a:t>No-one can do anything pleasing to God without God</a:t>
            </a:r>
          </a:p>
          <a:p>
            <a:pPr lvl="1"/>
            <a:r>
              <a:rPr lang="en-US" dirty="0"/>
              <a:t>Such a work is hay and straw</a:t>
            </a:r>
          </a:p>
          <a:p>
            <a:r>
              <a:rPr lang="en-US" dirty="0"/>
              <a:t>You can only do good once you are saved, and thus get a reward</a:t>
            </a:r>
          </a:p>
        </p:txBody>
      </p:sp>
    </p:spTree>
    <p:extLst>
      <p:ext uri="{BB962C8B-B14F-4D97-AF65-F5344CB8AC3E}">
        <p14:creationId xmlns:p14="http://schemas.microsoft.com/office/powerpoint/2010/main" val="3065852284"/>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581D6-25BD-4463-905E-C578212DF3D3}"/>
              </a:ext>
            </a:extLst>
          </p:cNvPr>
          <p:cNvSpPr>
            <a:spLocks noGrp="1"/>
          </p:cNvSpPr>
          <p:nvPr>
            <p:ph type="title"/>
          </p:nvPr>
        </p:nvSpPr>
        <p:spPr/>
        <p:txBody>
          <a:bodyPr/>
          <a:lstStyle/>
          <a:p>
            <a:pPr algn="ctr"/>
            <a:r>
              <a:rPr lang="en-US" b="1" dirty="0"/>
              <a:t>Bible verse of the week</a:t>
            </a:r>
          </a:p>
        </p:txBody>
      </p:sp>
      <p:sp>
        <p:nvSpPr>
          <p:cNvPr id="3" name="Content Placeholder 2">
            <a:extLst>
              <a:ext uri="{FF2B5EF4-FFF2-40B4-BE49-F238E27FC236}">
                <a16:creationId xmlns:a16="http://schemas.microsoft.com/office/drawing/2014/main" id="{E8033A4F-E981-4E4A-80D0-EC0A1302E0D9}"/>
              </a:ext>
            </a:extLst>
          </p:cNvPr>
          <p:cNvSpPr>
            <a:spLocks noGrp="1"/>
          </p:cNvSpPr>
          <p:nvPr>
            <p:ph idx="1"/>
          </p:nvPr>
        </p:nvSpPr>
        <p:spPr>
          <a:xfrm>
            <a:off x="838200" y="2250831"/>
            <a:ext cx="10515600" cy="3926132"/>
          </a:xfrm>
        </p:spPr>
        <p:txBody>
          <a:bodyPr>
            <a:normAutofit/>
          </a:bodyPr>
          <a:lstStyle/>
          <a:p>
            <a:pPr marL="0" indent="0" algn="ctr">
              <a:buNone/>
            </a:pPr>
            <a:r>
              <a:rPr lang="en-US" sz="3400" dirty="0"/>
              <a:t>“And I give them eternal life, and they shall never perish; </a:t>
            </a:r>
          </a:p>
          <a:p>
            <a:pPr marL="0" indent="0" algn="ctr">
              <a:buNone/>
            </a:pPr>
            <a:r>
              <a:rPr lang="en-US" sz="3400" dirty="0"/>
              <a:t>neither shall anyone snatch them out of My hand.”</a:t>
            </a:r>
          </a:p>
          <a:p>
            <a:pPr marL="0" indent="0" algn="ctr">
              <a:buNone/>
            </a:pPr>
            <a:r>
              <a:rPr lang="en-US" sz="3400" dirty="0"/>
              <a:t>(John 10:28)</a:t>
            </a:r>
          </a:p>
        </p:txBody>
      </p:sp>
    </p:spTree>
    <p:extLst>
      <p:ext uri="{BB962C8B-B14F-4D97-AF65-F5344CB8AC3E}">
        <p14:creationId xmlns:p14="http://schemas.microsoft.com/office/powerpoint/2010/main" val="63921840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pPr algn="ctr"/>
            <a:r>
              <a:rPr lang="en-US" b="1" dirty="0">
                <a:latin typeface="Bookman Old Style"/>
                <a:cs typeface="Calibri Light" panose="020F0302020204030204"/>
              </a:rPr>
              <a:t>Question #36</a:t>
            </a:r>
            <a:endParaRPr lang="en-US" b="1" dirty="0">
              <a:latin typeface="Bookman Old Style"/>
            </a:endParaRPr>
          </a:p>
        </p:txBody>
      </p:sp>
      <p:sp>
        <p:nvSpPr>
          <p:cNvPr id="3" name="Content Placeholder 2"/>
          <p:cNvSpPr>
            <a:spLocks noGrp="1" noEditPoints="1"/>
          </p:cNvSpPr>
          <p:nvPr>
            <p:ph idx="1"/>
          </p:nvPr>
        </p:nvSpPr>
        <p:spPr>
          <a:xfrm>
            <a:off x="1571445" y="1854380"/>
            <a:ext cx="9221639" cy="4322583"/>
          </a:xfrm>
        </p:spPr>
        <p:txBody>
          <a:bodyPr vert="horz" lIns="91440" tIns="45720" rIns="91440" bIns="45720" rtlCol="0" anchor="t">
            <a:normAutofit/>
          </a:bodyPr>
          <a:lstStyle/>
          <a:p>
            <a:r>
              <a:rPr lang="en-US" sz="3200" b="1" dirty="0">
                <a:ea typeface="+mn-lt"/>
                <a:cs typeface="+mn-lt"/>
              </a:rPr>
              <a:t>Q. What are the benefits which in this life do accompany or flow from justification, adoption, and sanctification? </a:t>
            </a:r>
          </a:p>
          <a:p>
            <a:r>
              <a:rPr lang="en-US" sz="3200" b="1" dirty="0">
                <a:ea typeface="+mn-lt"/>
                <a:cs typeface="+mn-lt"/>
              </a:rPr>
              <a:t>A. The benefits which in this life do accompany or flow from justification, adoption, and sanctification, are, assurance of God's love, peace of conscience, joy in the Holy Ghost, increase of grace, and perseverance therein to the end.</a:t>
            </a:r>
            <a:endParaRPr lang="en-US" sz="3200" dirty="0">
              <a:ea typeface="+mn-lt"/>
              <a:cs typeface="+mn-lt"/>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78CE54-0EF1-44EC-95F9-811C42A1CBC5}"/>
              </a:ext>
            </a:extLst>
          </p:cNvPr>
          <p:cNvSpPr txBox="1"/>
          <p:nvPr/>
        </p:nvSpPr>
        <p:spPr>
          <a:xfrm>
            <a:off x="907366" y="1350496"/>
            <a:ext cx="10377268" cy="1200329"/>
          </a:xfrm>
          <a:prstGeom prst="rect">
            <a:avLst/>
          </a:prstGeom>
          <a:noFill/>
        </p:spPr>
        <p:txBody>
          <a:bodyPr wrap="square" rtlCol="0">
            <a:spAutoFit/>
          </a:bodyPr>
          <a:lstStyle/>
          <a:p>
            <a:pPr algn="ctr"/>
            <a:r>
              <a:rPr lang="en-US" sz="3600" b="1" dirty="0"/>
              <a:t>Chief benefits:</a:t>
            </a:r>
          </a:p>
          <a:p>
            <a:pPr algn="ctr"/>
            <a:r>
              <a:rPr lang="en-US" sz="3600" b="1" dirty="0"/>
              <a:t>justification, adoption, sanctification</a:t>
            </a:r>
          </a:p>
        </p:txBody>
      </p:sp>
      <p:sp>
        <p:nvSpPr>
          <p:cNvPr id="3" name="TextBox 2">
            <a:extLst>
              <a:ext uri="{FF2B5EF4-FFF2-40B4-BE49-F238E27FC236}">
                <a16:creationId xmlns:a16="http://schemas.microsoft.com/office/drawing/2014/main" id="{BE6345DD-C9B4-4219-93FB-0FFD63511095}"/>
              </a:ext>
            </a:extLst>
          </p:cNvPr>
          <p:cNvSpPr txBox="1"/>
          <p:nvPr/>
        </p:nvSpPr>
        <p:spPr>
          <a:xfrm>
            <a:off x="1388013" y="4062043"/>
            <a:ext cx="9200271" cy="954107"/>
          </a:xfrm>
          <a:prstGeom prst="rect">
            <a:avLst/>
          </a:prstGeom>
          <a:noFill/>
        </p:spPr>
        <p:txBody>
          <a:bodyPr wrap="square" rtlCol="0">
            <a:spAutoFit/>
          </a:bodyPr>
          <a:lstStyle/>
          <a:p>
            <a:pPr algn="ctr"/>
            <a:r>
              <a:rPr lang="en-US" sz="2800" dirty="0"/>
              <a:t>Other benefits:</a:t>
            </a:r>
          </a:p>
          <a:p>
            <a:pPr algn="ctr"/>
            <a:r>
              <a:rPr lang="en-US" sz="2800" dirty="0"/>
              <a:t>Peace, joy, assurance, etc.</a:t>
            </a:r>
          </a:p>
        </p:txBody>
      </p:sp>
      <p:sp>
        <p:nvSpPr>
          <p:cNvPr id="4" name="Arrow: Down 3">
            <a:extLst>
              <a:ext uri="{FF2B5EF4-FFF2-40B4-BE49-F238E27FC236}">
                <a16:creationId xmlns:a16="http://schemas.microsoft.com/office/drawing/2014/main" id="{0CDD982B-3112-46ED-815D-550C55598066}"/>
              </a:ext>
            </a:extLst>
          </p:cNvPr>
          <p:cNvSpPr/>
          <p:nvPr/>
        </p:nvSpPr>
        <p:spPr>
          <a:xfrm>
            <a:off x="5573152" y="2672858"/>
            <a:ext cx="829994" cy="12003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295892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title"/>
          </p:nvPr>
        </p:nvSpPr>
        <p:spPr>
          <a:prstGeom prst="rect">
            <a:avLst/>
          </a:prstGeom>
        </p:spPr>
        <p:txBody>
          <a:bodyPr/>
          <a:lstStyle/>
          <a:p>
            <a:pPr algn="ctr"/>
            <a:r>
              <a:rPr lang="en-US" b="1">
                <a:latin typeface="Bookman Old Style"/>
                <a:cs typeface="Calibri Light" panose="020F0302020204030204"/>
              </a:rPr>
              <a:t>What does the Bible say?</a:t>
            </a:r>
          </a:p>
        </p:txBody>
      </p:sp>
      <p:sp>
        <p:nvSpPr>
          <p:cNvPr id="3" name="Content Placeholder 2"/>
          <p:cNvSpPr>
            <a:spLocks noGrp="1" noEditPoints="1"/>
          </p:cNvSpPr>
          <p:nvPr>
            <p:ph idx="1"/>
          </p:nvPr>
        </p:nvSpPr>
        <p:spPr>
          <a:prstGeom prst="rect">
            <a:avLst/>
          </a:prstGeom>
        </p:spPr>
        <p:txBody>
          <a:bodyPr>
            <a:normAutofit lnSpcReduction="10000"/>
          </a:bodyPr>
          <a:lstStyle/>
          <a:p>
            <a:r>
              <a:rPr lang="en-US" dirty="0"/>
              <a:t>"Therefore, having been justified by faith, we have </a:t>
            </a:r>
            <a:r>
              <a:rPr lang="en-US" b="1" dirty="0"/>
              <a:t>peace with God</a:t>
            </a:r>
            <a:r>
              <a:rPr lang="en-US" dirty="0"/>
              <a:t> through our Lord Jesus Christ, through whom also we have </a:t>
            </a:r>
            <a:r>
              <a:rPr lang="en-US" b="1" dirty="0"/>
              <a:t>access by faith</a:t>
            </a:r>
            <a:r>
              <a:rPr lang="en-US" dirty="0"/>
              <a:t> into this grace in which we stand, and rejoice in </a:t>
            </a:r>
            <a:r>
              <a:rPr lang="en-US" b="1" dirty="0"/>
              <a:t>hope of the glory of God</a:t>
            </a:r>
            <a:r>
              <a:rPr lang="en-US" dirty="0"/>
              <a:t>. … Now hope does not disappoint, because the love of God has been poured out in our hearts by the Holy Spirit who was given to us." (Romans 5:1-2,5)</a:t>
            </a:r>
          </a:p>
          <a:p>
            <a:r>
              <a:rPr lang="en-US" dirty="0"/>
              <a:t>"But the </a:t>
            </a:r>
            <a:r>
              <a:rPr lang="en-US" b="1" dirty="0"/>
              <a:t>path of the just is like the shining sun</a:t>
            </a:r>
            <a:r>
              <a:rPr lang="en-US" dirty="0"/>
              <a:t>, that shines ever brighter unto the perfect day." (Prov. 4:18)</a:t>
            </a:r>
          </a:p>
          <a:p>
            <a:r>
              <a:rPr lang="en-US" dirty="0"/>
              <a:t>"Therefore, brethren, be even more diligent to make your call and election sure, for if you do these things you will never stumble." (2Peter 1:10)</a:t>
            </a: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1CCB9-5673-41A7-8311-A1B93324AD49}"/>
              </a:ext>
            </a:extLst>
          </p:cNvPr>
          <p:cNvSpPr>
            <a:spLocks noGrp="1"/>
          </p:cNvSpPr>
          <p:nvPr>
            <p:ph type="title"/>
          </p:nvPr>
        </p:nvSpPr>
        <p:spPr>
          <a:xfrm>
            <a:off x="838200" y="365126"/>
            <a:ext cx="10515600" cy="1126050"/>
          </a:xfrm>
        </p:spPr>
        <p:txBody>
          <a:bodyPr/>
          <a:lstStyle/>
          <a:p>
            <a:pPr algn="ctr"/>
            <a:r>
              <a:rPr lang="en-US" dirty="0"/>
              <a:t>Assurance</a:t>
            </a:r>
          </a:p>
        </p:txBody>
      </p:sp>
      <p:sp>
        <p:nvSpPr>
          <p:cNvPr id="3" name="Content Placeholder 2">
            <a:extLst>
              <a:ext uri="{FF2B5EF4-FFF2-40B4-BE49-F238E27FC236}">
                <a16:creationId xmlns:a16="http://schemas.microsoft.com/office/drawing/2014/main" id="{B12E13C1-1AE8-46C3-9113-A64F730EEAC6}"/>
              </a:ext>
            </a:extLst>
          </p:cNvPr>
          <p:cNvSpPr>
            <a:spLocks noGrp="1"/>
          </p:cNvSpPr>
          <p:nvPr>
            <p:ph idx="1"/>
          </p:nvPr>
        </p:nvSpPr>
        <p:spPr>
          <a:xfrm>
            <a:off x="838200" y="1491175"/>
            <a:ext cx="10515600" cy="2264899"/>
          </a:xfrm>
        </p:spPr>
        <p:txBody>
          <a:bodyPr>
            <a:normAutofit/>
          </a:bodyPr>
          <a:lstStyle/>
          <a:p>
            <a:r>
              <a:rPr lang="en-US" b="1" dirty="0"/>
              <a:t>Q: Do all believers always have assurance?</a:t>
            </a:r>
          </a:p>
          <a:p>
            <a:r>
              <a:rPr lang="en-US" b="1" dirty="0"/>
              <a:t>Q: Why is assurance so important?</a:t>
            </a:r>
          </a:p>
          <a:p>
            <a:r>
              <a:rPr lang="en-US" b="1" dirty="0"/>
              <a:t>Q: Why do some believers doubt their assurance?</a:t>
            </a:r>
          </a:p>
        </p:txBody>
      </p:sp>
      <p:sp>
        <p:nvSpPr>
          <p:cNvPr id="4" name="Content Placeholder 2">
            <a:extLst>
              <a:ext uri="{FF2B5EF4-FFF2-40B4-BE49-F238E27FC236}">
                <a16:creationId xmlns:a16="http://schemas.microsoft.com/office/drawing/2014/main" id="{D158DB8E-EAF2-4E42-9D1C-2B8A4BF59793}"/>
              </a:ext>
            </a:extLst>
          </p:cNvPr>
          <p:cNvSpPr txBox="1">
            <a:spLocks/>
          </p:cNvSpPr>
          <p:nvPr/>
        </p:nvSpPr>
        <p:spPr>
          <a:xfrm>
            <a:off x="838200" y="3221502"/>
            <a:ext cx="10515600" cy="27713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Peter and Paul both exhort believers to attain assurance</a:t>
            </a:r>
          </a:p>
          <a:p>
            <a:r>
              <a:rPr lang="en-US" dirty="0"/>
              <a:t>New believers may not have immediate assurance</a:t>
            </a:r>
          </a:p>
          <a:p>
            <a:r>
              <a:rPr lang="en-US" dirty="0"/>
              <a:t>When a believer sins, he grieves the Holy Spirit, who will withdraw and leave them without full assurance</a:t>
            </a:r>
          </a:p>
          <a:p>
            <a:pPr lvl="1"/>
            <a:r>
              <a:rPr lang="en-US" dirty="0"/>
              <a:t>Read Psalm 51:8-13</a:t>
            </a:r>
          </a:p>
        </p:txBody>
      </p:sp>
    </p:spTree>
    <p:extLst>
      <p:ext uri="{BB962C8B-B14F-4D97-AF65-F5344CB8AC3E}">
        <p14:creationId xmlns:p14="http://schemas.microsoft.com/office/powerpoint/2010/main" val="16976398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F7250-B652-4E7D-BEBA-F8F74B217730}"/>
              </a:ext>
            </a:extLst>
          </p:cNvPr>
          <p:cNvSpPr>
            <a:spLocks noGrp="1"/>
          </p:cNvSpPr>
          <p:nvPr>
            <p:ph type="title"/>
          </p:nvPr>
        </p:nvSpPr>
        <p:spPr>
          <a:xfrm>
            <a:off x="838200" y="365126"/>
            <a:ext cx="10515600" cy="1041644"/>
          </a:xfrm>
        </p:spPr>
        <p:txBody>
          <a:bodyPr/>
          <a:lstStyle/>
          <a:p>
            <a:pPr algn="ctr"/>
            <a:r>
              <a:rPr lang="en-US" dirty="0"/>
              <a:t>Assurance, part 2</a:t>
            </a:r>
          </a:p>
        </p:txBody>
      </p:sp>
      <p:sp>
        <p:nvSpPr>
          <p:cNvPr id="3" name="Content Placeholder 2">
            <a:extLst>
              <a:ext uri="{FF2B5EF4-FFF2-40B4-BE49-F238E27FC236}">
                <a16:creationId xmlns:a16="http://schemas.microsoft.com/office/drawing/2014/main" id="{37D694CA-5B91-465F-9867-AAAADD116A74}"/>
              </a:ext>
            </a:extLst>
          </p:cNvPr>
          <p:cNvSpPr>
            <a:spLocks noGrp="1"/>
          </p:cNvSpPr>
          <p:nvPr>
            <p:ph idx="1"/>
          </p:nvPr>
        </p:nvSpPr>
        <p:spPr>
          <a:xfrm>
            <a:off x="838200" y="1645920"/>
            <a:ext cx="10515600" cy="3335327"/>
          </a:xfrm>
        </p:spPr>
        <p:txBody>
          <a:bodyPr/>
          <a:lstStyle/>
          <a:p>
            <a:r>
              <a:rPr lang="en-US" b="1" dirty="0"/>
              <a:t>Q: How can you get full assurance?</a:t>
            </a:r>
          </a:p>
          <a:p>
            <a:r>
              <a:rPr lang="en-US" dirty="0"/>
              <a:t>Look not at yourself: not at your works nor your faith, but look to </a:t>
            </a:r>
            <a:r>
              <a:rPr lang="en-US" b="1" dirty="0"/>
              <a:t>Christ alone and his atoning blood</a:t>
            </a:r>
          </a:p>
          <a:p>
            <a:r>
              <a:rPr lang="en-US" sz="2800" dirty="0"/>
              <a:t>For a </a:t>
            </a:r>
            <a:r>
              <a:rPr lang="en-US" sz="2800" b="1" dirty="0"/>
              <a:t>righteous man may fall seven times and rise again</a:t>
            </a:r>
            <a:r>
              <a:rPr lang="en-US" sz="2800" dirty="0"/>
              <a:t>, but the wicked shall fall by calamity (Proverbs 24:16)</a:t>
            </a:r>
          </a:p>
          <a:p>
            <a:r>
              <a:rPr lang="en-US" dirty="0"/>
              <a:t>Assurance engenders peace with God and good works, and good works engender more assurance and peace, </a:t>
            </a:r>
            <a:r>
              <a:rPr lang="en-US" dirty="0" err="1"/>
              <a:t>etc</a:t>
            </a:r>
            <a:r>
              <a:rPr lang="en-US" dirty="0"/>
              <a:t>…</a:t>
            </a:r>
          </a:p>
        </p:txBody>
      </p:sp>
      <p:sp>
        <p:nvSpPr>
          <p:cNvPr id="5" name="TextBox 4">
            <a:extLst>
              <a:ext uri="{FF2B5EF4-FFF2-40B4-BE49-F238E27FC236}">
                <a16:creationId xmlns:a16="http://schemas.microsoft.com/office/drawing/2014/main" id="{AD2DD72F-6FC0-462C-974A-3F9E0CE6848C}"/>
              </a:ext>
            </a:extLst>
          </p:cNvPr>
          <p:cNvSpPr txBox="1"/>
          <p:nvPr/>
        </p:nvSpPr>
        <p:spPr>
          <a:xfrm>
            <a:off x="3756073" y="4981247"/>
            <a:ext cx="1621301" cy="461665"/>
          </a:xfrm>
          <a:prstGeom prst="rect">
            <a:avLst/>
          </a:prstGeom>
          <a:noFill/>
        </p:spPr>
        <p:txBody>
          <a:bodyPr wrap="square" rtlCol="0">
            <a:spAutoFit/>
          </a:bodyPr>
          <a:lstStyle/>
          <a:p>
            <a:pPr algn="ctr"/>
            <a:r>
              <a:rPr lang="en-US" sz="2400" b="1" dirty="0"/>
              <a:t>Assurance</a:t>
            </a:r>
          </a:p>
        </p:txBody>
      </p:sp>
      <p:sp>
        <p:nvSpPr>
          <p:cNvPr id="7" name="TextBox 6">
            <a:extLst>
              <a:ext uri="{FF2B5EF4-FFF2-40B4-BE49-F238E27FC236}">
                <a16:creationId xmlns:a16="http://schemas.microsoft.com/office/drawing/2014/main" id="{9D889B4B-25D5-4B30-97F4-8EA8C061F385}"/>
              </a:ext>
            </a:extLst>
          </p:cNvPr>
          <p:cNvSpPr txBox="1"/>
          <p:nvPr/>
        </p:nvSpPr>
        <p:spPr>
          <a:xfrm>
            <a:off x="3108960" y="5906476"/>
            <a:ext cx="1815904" cy="461665"/>
          </a:xfrm>
          <a:prstGeom prst="rect">
            <a:avLst/>
          </a:prstGeom>
          <a:noFill/>
        </p:spPr>
        <p:txBody>
          <a:bodyPr wrap="square" rtlCol="0">
            <a:spAutoFit/>
          </a:bodyPr>
          <a:lstStyle/>
          <a:p>
            <a:pPr algn="ctr"/>
            <a:r>
              <a:rPr lang="en-US" sz="2400" b="1" dirty="0"/>
              <a:t>Good works</a:t>
            </a:r>
          </a:p>
        </p:txBody>
      </p:sp>
      <p:cxnSp>
        <p:nvCxnSpPr>
          <p:cNvPr id="12" name="Straight Arrow Connector 11">
            <a:extLst>
              <a:ext uri="{FF2B5EF4-FFF2-40B4-BE49-F238E27FC236}">
                <a16:creationId xmlns:a16="http://schemas.microsoft.com/office/drawing/2014/main" id="{D0459D7B-A151-4BD2-8D6C-0267872CA46A}"/>
              </a:ext>
            </a:extLst>
          </p:cNvPr>
          <p:cNvCxnSpPr>
            <a:cxnSpLocks/>
            <a:stCxn id="19" idx="1"/>
            <a:endCxn id="7" idx="3"/>
          </p:cNvCxnSpPr>
          <p:nvPr/>
        </p:nvCxnSpPr>
        <p:spPr>
          <a:xfrm flipH="1">
            <a:off x="4924864" y="6051024"/>
            <a:ext cx="1073249" cy="862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3983ADA-8BBA-4E7C-BEA1-FDBF9CFE7048}"/>
              </a:ext>
            </a:extLst>
          </p:cNvPr>
          <p:cNvCxnSpPr>
            <a:cxnSpLocks/>
            <a:stCxn id="7" idx="0"/>
            <a:endCxn id="5" idx="2"/>
          </p:cNvCxnSpPr>
          <p:nvPr/>
        </p:nvCxnSpPr>
        <p:spPr>
          <a:xfrm flipV="1">
            <a:off x="4016912" y="5442912"/>
            <a:ext cx="549812" cy="463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9B67871-2F0D-4282-B81D-5E682CBB5677}"/>
              </a:ext>
            </a:extLst>
          </p:cNvPr>
          <p:cNvSpPr txBox="1"/>
          <p:nvPr/>
        </p:nvSpPr>
        <p:spPr>
          <a:xfrm>
            <a:off x="5998113" y="5820191"/>
            <a:ext cx="1269025" cy="461665"/>
          </a:xfrm>
          <a:prstGeom prst="rect">
            <a:avLst/>
          </a:prstGeom>
          <a:noFill/>
        </p:spPr>
        <p:txBody>
          <a:bodyPr wrap="square" rtlCol="0">
            <a:spAutoFit/>
          </a:bodyPr>
          <a:lstStyle/>
          <a:p>
            <a:pPr algn="ctr"/>
            <a:r>
              <a:rPr lang="en-US" sz="2400" b="1" dirty="0"/>
              <a:t>Peace</a:t>
            </a:r>
          </a:p>
        </p:txBody>
      </p:sp>
      <p:cxnSp>
        <p:nvCxnSpPr>
          <p:cNvPr id="20" name="Straight Arrow Connector 19">
            <a:extLst>
              <a:ext uri="{FF2B5EF4-FFF2-40B4-BE49-F238E27FC236}">
                <a16:creationId xmlns:a16="http://schemas.microsoft.com/office/drawing/2014/main" id="{854C0DE6-8FB0-4C82-A723-7BF021927AE4}"/>
              </a:ext>
            </a:extLst>
          </p:cNvPr>
          <p:cNvCxnSpPr>
            <a:cxnSpLocks/>
            <a:endCxn id="19" idx="0"/>
          </p:cNvCxnSpPr>
          <p:nvPr/>
        </p:nvCxnSpPr>
        <p:spPr>
          <a:xfrm>
            <a:off x="4974687" y="5562507"/>
            <a:ext cx="1657939" cy="257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1871DB3D-BA2B-46E3-AB0A-1FBDD0403221}"/>
              </a:ext>
            </a:extLst>
          </p:cNvPr>
          <p:cNvGrpSpPr/>
          <p:nvPr/>
        </p:nvGrpSpPr>
        <p:grpSpPr>
          <a:xfrm>
            <a:off x="4395684" y="5551846"/>
            <a:ext cx="750044" cy="534792"/>
            <a:chOff x="8179130" y="5126540"/>
            <a:chExt cx="750044" cy="534792"/>
          </a:xfrm>
        </p:grpSpPr>
        <p:sp>
          <p:nvSpPr>
            <p:cNvPr id="4" name="Arrow: Circular 3">
              <a:extLst>
                <a:ext uri="{FF2B5EF4-FFF2-40B4-BE49-F238E27FC236}">
                  <a16:creationId xmlns:a16="http://schemas.microsoft.com/office/drawing/2014/main" id="{EF5ACBB0-FFCE-4A8E-AB23-357154F0F86D}"/>
                </a:ext>
              </a:extLst>
            </p:cNvPr>
            <p:cNvSpPr/>
            <p:nvPr/>
          </p:nvSpPr>
          <p:spPr>
            <a:xfrm>
              <a:off x="8179131" y="5126540"/>
              <a:ext cx="750043" cy="488517"/>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row: Circular 10">
              <a:extLst>
                <a:ext uri="{FF2B5EF4-FFF2-40B4-BE49-F238E27FC236}">
                  <a16:creationId xmlns:a16="http://schemas.microsoft.com/office/drawing/2014/main" id="{DC4501D3-812F-412F-94CE-E4F7665DEDB0}"/>
                </a:ext>
              </a:extLst>
            </p:cNvPr>
            <p:cNvSpPr/>
            <p:nvPr/>
          </p:nvSpPr>
          <p:spPr>
            <a:xfrm rot="10800000">
              <a:off x="8179130" y="5212079"/>
              <a:ext cx="750043" cy="449253"/>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1203466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0CFBF-5993-4E98-89E5-75F454D6A3C1}"/>
              </a:ext>
            </a:extLst>
          </p:cNvPr>
          <p:cNvSpPr>
            <a:spLocks noGrp="1"/>
          </p:cNvSpPr>
          <p:nvPr>
            <p:ph type="title"/>
          </p:nvPr>
        </p:nvSpPr>
        <p:spPr>
          <a:xfrm>
            <a:off x="838200" y="365126"/>
            <a:ext cx="10515600" cy="943170"/>
          </a:xfrm>
        </p:spPr>
        <p:txBody>
          <a:bodyPr/>
          <a:lstStyle/>
          <a:p>
            <a:pPr algn="ctr"/>
            <a:r>
              <a:rPr lang="en-US" dirty="0"/>
              <a:t>Peace with God</a:t>
            </a:r>
          </a:p>
        </p:txBody>
      </p:sp>
      <p:sp>
        <p:nvSpPr>
          <p:cNvPr id="3" name="Content Placeholder 2">
            <a:extLst>
              <a:ext uri="{FF2B5EF4-FFF2-40B4-BE49-F238E27FC236}">
                <a16:creationId xmlns:a16="http://schemas.microsoft.com/office/drawing/2014/main" id="{07FD6AE8-FBDA-4912-8416-441A2E1FE490}"/>
              </a:ext>
            </a:extLst>
          </p:cNvPr>
          <p:cNvSpPr>
            <a:spLocks noGrp="1"/>
          </p:cNvSpPr>
          <p:nvPr>
            <p:ph idx="1"/>
          </p:nvPr>
        </p:nvSpPr>
        <p:spPr>
          <a:xfrm>
            <a:off x="838200" y="1519311"/>
            <a:ext cx="9642231" cy="4657652"/>
          </a:xfrm>
        </p:spPr>
        <p:txBody>
          <a:bodyPr>
            <a:normAutofit fontScale="92500" lnSpcReduction="10000"/>
          </a:bodyPr>
          <a:lstStyle/>
          <a:p>
            <a:r>
              <a:rPr lang="en-US" dirty="0"/>
              <a:t>Tied up with assurance is that we have peace with God</a:t>
            </a:r>
          </a:p>
          <a:p>
            <a:pPr lvl="1"/>
            <a:r>
              <a:rPr lang="en-US" dirty="0"/>
              <a:t>We have peace because we also have assurance of God’s love</a:t>
            </a:r>
          </a:p>
          <a:p>
            <a:r>
              <a:rPr lang="en-US" b="1" dirty="0"/>
              <a:t>There is nothing better than a peaceful conscience, untroubled by sin</a:t>
            </a:r>
          </a:p>
          <a:p>
            <a:r>
              <a:rPr lang="en-US" dirty="0"/>
              <a:t>Sin can be the cause of mental problems</a:t>
            </a:r>
          </a:p>
          <a:p>
            <a:pPr lvl="1"/>
            <a:r>
              <a:rPr lang="en-US" dirty="0"/>
              <a:t>Example: man who cheated on his taxes couldn’t sleep</a:t>
            </a:r>
          </a:p>
          <a:p>
            <a:r>
              <a:rPr lang="en-US" b="1" dirty="0"/>
              <a:t>Q: Have you ever had a mental problem cause by sin? </a:t>
            </a:r>
            <a:r>
              <a:rPr lang="en-US" b="1" dirty="0">
                <a:sym typeface="Wingdings" panose="05000000000000000000" pitchFamily="2" charset="2"/>
              </a:rPr>
              <a:t></a:t>
            </a:r>
            <a:endParaRPr lang="en-US" b="1" dirty="0"/>
          </a:p>
          <a:p>
            <a:r>
              <a:rPr lang="en-US" dirty="0"/>
              <a:t>“I thank God, whom I serve with a pure conscience, as my forefathers did, as without ceasing I remember you in my prayers night and day” (2Timothy 1:3)</a:t>
            </a:r>
          </a:p>
          <a:p>
            <a:r>
              <a:rPr lang="en-US" dirty="0"/>
              <a:t>More verses: Psalm 46:10; Matthew 11:28-30; Psalm 62:8; Isaiah 41:10; Isaiah 43;1</a:t>
            </a:r>
          </a:p>
        </p:txBody>
      </p:sp>
    </p:spTree>
    <p:extLst>
      <p:ext uri="{BB962C8B-B14F-4D97-AF65-F5344CB8AC3E}">
        <p14:creationId xmlns:p14="http://schemas.microsoft.com/office/powerpoint/2010/main" val="28681622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80123-6A85-4B02-BDDA-21D264AFD2E6}"/>
              </a:ext>
            </a:extLst>
          </p:cNvPr>
          <p:cNvSpPr>
            <a:spLocks noGrp="1"/>
          </p:cNvSpPr>
          <p:nvPr>
            <p:ph type="title"/>
          </p:nvPr>
        </p:nvSpPr>
        <p:spPr>
          <a:xfrm>
            <a:off x="838200" y="365125"/>
            <a:ext cx="10515600" cy="1027577"/>
          </a:xfrm>
        </p:spPr>
        <p:txBody>
          <a:bodyPr/>
          <a:lstStyle/>
          <a:p>
            <a:pPr algn="ctr"/>
            <a:r>
              <a:rPr lang="en-US" dirty="0"/>
              <a:t>Perseverance</a:t>
            </a:r>
          </a:p>
        </p:txBody>
      </p:sp>
      <p:sp>
        <p:nvSpPr>
          <p:cNvPr id="3" name="Content Placeholder 2">
            <a:extLst>
              <a:ext uri="{FF2B5EF4-FFF2-40B4-BE49-F238E27FC236}">
                <a16:creationId xmlns:a16="http://schemas.microsoft.com/office/drawing/2014/main" id="{66A1A809-DBE6-4EED-9BA6-16EBADB264FD}"/>
              </a:ext>
            </a:extLst>
          </p:cNvPr>
          <p:cNvSpPr>
            <a:spLocks noGrp="1"/>
          </p:cNvSpPr>
          <p:nvPr>
            <p:ph idx="1"/>
          </p:nvPr>
        </p:nvSpPr>
        <p:spPr>
          <a:xfrm>
            <a:off x="838200" y="1392702"/>
            <a:ext cx="10515600" cy="4784261"/>
          </a:xfrm>
        </p:spPr>
        <p:txBody>
          <a:bodyPr>
            <a:normAutofit/>
          </a:bodyPr>
          <a:lstStyle/>
          <a:p>
            <a:r>
              <a:rPr lang="en-US" b="1" dirty="0"/>
              <a:t>Q: Can a true believer fall?</a:t>
            </a:r>
          </a:p>
          <a:p>
            <a:r>
              <a:rPr lang="en-US" dirty="0"/>
              <a:t>A true believer can fall, </a:t>
            </a:r>
            <a:r>
              <a:rPr lang="en-US" i="1" dirty="0"/>
              <a:t>but not finally, and not fully</a:t>
            </a:r>
          </a:p>
          <a:p>
            <a:pPr lvl="1"/>
            <a:r>
              <a:rPr lang="en-US" sz="2400" dirty="0"/>
              <a:t>For a </a:t>
            </a:r>
            <a:r>
              <a:rPr lang="en-US" sz="2400" b="1" dirty="0"/>
              <a:t>righteous man may fall seven times and rise again…</a:t>
            </a:r>
            <a:endParaRPr lang="en-US" dirty="0"/>
          </a:p>
          <a:p>
            <a:r>
              <a:rPr lang="en-US" dirty="0"/>
              <a:t>Remember: we do good not to be saved, but because we are saved and since we love God.</a:t>
            </a:r>
          </a:p>
          <a:p>
            <a:r>
              <a:rPr lang="en-US" dirty="0"/>
              <a:t>God preserves us, so we shall persevere (R.C. Sproul)</a:t>
            </a:r>
          </a:p>
          <a:p>
            <a:pPr lvl="1"/>
            <a:r>
              <a:rPr lang="en-US" dirty="0"/>
              <a:t>God elected us for salvation and so He is carrying out His plan</a:t>
            </a:r>
          </a:p>
          <a:p>
            <a:r>
              <a:rPr lang="en-US" dirty="0"/>
              <a:t>Romans 8:31-39: </a:t>
            </a:r>
            <a:r>
              <a:rPr lang="en-US" b="1" dirty="0"/>
              <a:t>read verses 37-39</a:t>
            </a:r>
          </a:p>
          <a:p>
            <a:r>
              <a:rPr lang="en-US" dirty="0"/>
              <a:t>“And I give them eternal life, and they shall never perish; neither shall anyone snatch them out of My hand.” (John 10:28)</a:t>
            </a:r>
          </a:p>
          <a:p>
            <a:endParaRPr lang="en-US" dirty="0"/>
          </a:p>
        </p:txBody>
      </p:sp>
    </p:spTree>
    <p:extLst>
      <p:ext uri="{BB962C8B-B14F-4D97-AF65-F5344CB8AC3E}">
        <p14:creationId xmlns:p14="http://schemas.microsoft.com/office/powerpoint/2010/main" val="272103263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201</TotalTime>
  <Words>2186</Words>
  <Application>Microsoft Office PowerPoint</Application>
  <PresentationFormat>Widescreen</PresentationFormat>
  <Paragraphs>143</Paragraphs>
  <Slides>26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Bookman Old Style</vt:lpstr>
      <vt:lpstr>Calibri</vt:lpstr>
      <vt:lpstr>Calibri Light</vt:lpstr>
      <vt:lpstr>office theme</vt:lpstr>
      <vt:lpstr>Westminster Shorter Catechism </vt:lpstr>
      <vt:lpstr>PowerPoint Presentation</vt:lpstr>
      <vt:lpstr>Question #36</vt:lpstr>
      <vt:lpstr>PowerPoint Presentation</vt:lpstr>
      <vt:lpstr>What does the Bible say?</vt:lpstr>
      <vt:lpstr>Assurance</vt:lpstr>
      <vt:lpstr>Assurance, part 2</vt:lpstr>
      <vt:lpstr>Peace with God</vt:lpstr>
      <vt:lpstr>Perseverance</vt:lpstr>
      <vt:lpstr>PowerPoint Presentation</vt:lpstr>
      <vt:lpstr>What about apostates?</vt:lpstr>
      <vt:lpstr>Question #37</vt:lpstr>
      <vt:lpstr>What does the Bible say?</vt:lpstr>
      <vt:lpstr>False views about death</vt:lpstr>
      <vt:lpstr>PowerPoint Presentation</vt:lpstr>
      <vt:lpstr>Refutation of Purgatory</vt:lpstr>
      <vt:lpstr>Why do believers also have to die?</vt:lpstr>
      <vt:lpstr>We were meant to live forever!</vt:lpstr>
      <vt:lpstr>Question #38</vt:lpstr>
      <vt:lpstr>What does the Bible say?</vt:lpstr>
      <vt:lpstr>The Resurrection</vt:lpstr>
      <vt:lpstr>We will also be resurrected</vt:lpstr>
      <vt:lpstr>Resurrection and judgement</vt:lpstr>
      <vt:lpstr>Good works and salvation</vt:lpstr>
      <vt:lpstr>Good works and salvation, part 2</vt:lpstr>
      <vt:lpstr>Bible verse of the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Cserhati</dc:creator>
  <cp:lastModifiedBy>Matyas Cserhati</cp:lastModifiedBy>
  <cp:revision>157</cp:revision>
  <dcterms:created xsi:type="dcterms:W3CDTF">2013-07-15T20:26:40Z</dcterms:created>
  <dcterms:modified xsi:type="dcterms:W3CDTF">2021-04-24T17:08:19Z</dcterms:modified>
</cp:coreProperties>
</file>