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ebp" ContentType="image/webp"/>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8"/>
  </p:notesMasterIdLst>
  <p:sldIdLst>
    <p:sldId id="256" r:id="rId2"/>
    <p:sldId id="277" r:id="rId3"/>
    <p:sldId id="278" r:id="rId4"/>
    <p:sldId id="279" r:id="rId5"/>
    <p:sldId id="280" r:id="rId6"/>
    <p:sldId id="281" r:id="rId7"/>
    <p:sldId id="276" r:id="rId8"/>
    <p:sldId id="282" r:id="rId9"/>
    <p:sldId id="294" r:id="rId10"/>
    <p:sldId id="290" r:id="rId11"/>
    <p:sldId id="291" r:id="rId12"/>
    <p:sldId id="283" r:id="rId13"/>
    <p:sldId id="285" r:id="rId14"/>
    <p:sldId id="287" r:id="rId15"/>
    <p:sldId id="288" r:id="rId16"/>
    <p:sldId id="286" r:id="rId17"/>
    <p:sldId id="292" r:id="rId18"/>
    <p:sldId id="289" r:id="rId19"/>
    <p:sldId id="293" r:id="rId20"/>
    <p:sldId id="270" r:id="rId21"/>
    <p:sldId id="295" r:id="rId22"/>
    <p:sldId id="296" r:id="rId23"/>
    <p:sldId id="306" r:id="rId24"/>
    <p:sldId id="297" r:id="rId25"/>
    <p:sldId id="298" r:id="rId26"/>
    <p:sldId id="299" r:id="rId27"/>
    <p:sldId id="300" r:id="rId28"/>
    <p:sldId id="301" r:id="rId29"/>
    <p:sldId id="303" r:id="rId30"/>
    <p:sldId id="271" r:id="rId31"/>
    <p:sldId id="307" r:id="rId32"/>
    <p:sldId id="308" r:id="rId33"/>
    <p:sldId id="302" r:id="rId34"/>
    <p:sldId id="304" r:id="rId35"/>
    <p:sldId id="305" r:id="rId36"/>
    <p:sldId id="309" r:id="rId37"/>
    <p:sldId id="310" r:id="rId38"/>
    <p:sldId id="311" r:id="rId39"/>
    <p:sldId id="312" r:id="rId40"/>
    <p:sldId id="313" r:id="rId41"/>
    <p:sldId id="314" r:id="rId42"/>
    <p:sldId id="320" r:id="rId43"/>
    <p:sldId id="315" r:id="rId44"/>
    <p:sldId id="316" r:id="rId45"/>
    <p:sldId id="319" r:id="rId46"/>
    <p:sldId id="317" r:id="rId47"/>
    <p:sldId id="318" r:id="rId48"/>
    <p:sldId id="333" r:id="rId49"/>
    <p:sldId id="335" r:id="rId50"/>
    <p:sldId id="336" r:id="rId51"/>
    <p:sldId id="337" r:id="rId52"/>
    <p:sldId id="338" r:id="rId53"/>
    <p:sldId id="339" r:id="rId54"/>
    <p:sldId id="346" r:id="rId55"/>
    <p:sldId id="340" r:id="rId56"/>
    <p:sldId id="341" r:id="rId57"/>
    <p:sldId id="342" r:id="rId58"/>
    <p:sldId id="343" r:id="rId59"/>
    <p:sldId id="344" r:id="rId60"/>
    <p:sldId id="347" r:id="rId61"/>
    <p:sldId id="345" r:id="rId62"/>
    <p:sldId id="321" r:id="rId63"/>
    <p:sldId id="322" r:id="rId64"/>
    <p:sldId id="332" r:id="rId65"/>
    <p:sldId id="323" r:id="rId66"/>
    <p:sldId id="349" r:id="rId67"/>
    <p:sldId id="324" r:id="rId68"/>
    <p:sldId id="325" r:id="rId69"/>
    <p:sldId id="326" r:id="rId70"/>
    <p:sldId id="327" r:id="rId71"/>
    <p:sldId id="328" r:id="rId72"/>
    <p:sldId id="329" r:id="rId73"/>
    <p:sldId id="350" r:id="rId74"/>
    <p:sldId id="331" r:id="rId75"/>
    <p:sldId id="348" r:id="rId76"/>
    <p:sldId id="330" r:id="rId77"/>
    <p:sldId id="334" r:id="rId78"/>
    <p:sldId id="351" r:id="rId79"/>
    <p:sldId id="353" r:id="rId80"/>
    <p:sldId id="352" r:id="rId81"/>
    <p:sldId id="357" r:id="rId82"/>
    <p:sldId id="358" r:id="rId83"/>
    <p:sldId id="360" r:id="rId84"/>
    <p:sldId id="354" r:id="rId85"/>
    <p:sldId id="356" r:id="rId86"/>
    <p:sldId id="355" r:id="rId87"/>
    <p:sldId id="359" r:id="rId88"/>
    <p:sldId id="361" r:id="rId89"/>
    <p:sldId id="362" r:id="rId90"/>
    <p:sldId id="363" r:id="rId91"/>
    <p:sldId id="364" r:id="rId92"/>
    <p:sldId id="365" r:id="rId93"/>
    <p:sldId id="370" r:id="rId94"/>
    <p:sldId id="366" r:id="rId95"/>
    <p:sldId id="367" r:id="rId96"/>
    <p:sldId id="368" r:id="rId97"/>
    <p:sldId id="369" r:id="rId98"/>
    <p:sldId id="382" r:id="rId99"/>
    <p:sldId id="371" r:id="rId100"/>
    <p:sldId id="372" r:id="rId101"/>
    <p:sldId id="373" r:id="rId102"/>
    <p:sldId id="383" r:id="rId103"/>
    <p:sldId id="375" r:id="rId104"/>
    <p:sldId id="374" r:id="rId105"/>
    <p:sldId id="376" r:id="rId106"/>
    <p:sldId id="379" r:id="rId107"/>
    <p:sldId id="377" r:id="rId108"/>
    <p:sldId id="378" r:id="rId109"/>
    <p:sldId id="381" r:id="rId110"/>
    <p:sldId id="380" r:id="rId111"/>
    <p:sldId id="384" r:id="rId112"/>
    <p:sldId id="385" r:id="rId113"/>
    <p:sldId id="386" r:id="rId114"/>
    <p:sldId id="387" r:id="rId115"/>
    <p:sldId id="388" r:id="rId116"/>
    <p:sldId id="391" r:id="rId117"/>
    <p:sldId id="389" r:id="rId118"/>
    <p:sldId id="390" r:id="rId119"/>
    <p:sldId id="393" r:id="rId120"/>
    <p:sldId id="392" r:id="rId121"/>
    <p:sldId id="394" r:id="rId122"/>
    <p:sldId id="396" r:id="rId123"/>
    <p:sldId id="395" r:id="rId124"/>
    <p:sldId id="397" r:id="rId125"/>
    <p:sldId id="398" r:id="rId126"/>
    <p:sldId id="399" r:id="rId1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3008F94-BBF2-4670-A88C-EB65326C7485}">
          <p14:sldIdLst>
            <p14:sldId id="256"/>
            <p14:sldId id="277"/>
            <p14:sldId id="278"/>
            <p14:sldId id="279"/>
            <p14:sldId id="280"/>
            <p14:sldId id="281"/>
            <p14:sldId id="276"/>
            <p14:sldId id="282"/>
            <p14:sldId id="294"/>
            <p14:sldId id="290"/>
            <p14:sldId id="291"/>
            <p14:sldId id="283"/>
            <p14:sldId id="285"/>
            <p14:sldId id="287"/>
            <p14:sldId id="288"/>
            <p14:sldId id="286"/>
            <p14:sldId id="292"/>
            <p14:sldId id="289"/>
            <p14:sldId id="293"/>
            <p14:sldId id="270"/>
            <p14:sldId id="295"/>
            <p14:sldId id="296"/>
            <p14:sldId id="306"/>
            <p14:sldId id="297"/>
            <p14:sldId id="298"/>
            <p14:sldId id="299"/>
            <p14:sldId id="300"/>
            <p14:sldId id="301"/>
            <p14:sldId id="303"/>
            <p14:sldId id="271"/>
            <p14:sldId id="307"/>
            <p14:sldId id="308"/>
            <p14:sldId id="302"/>
            <p14:sldId id="304"/>
            <p14:sldId id="305"/>
            <p14:sldId id="309"/>
            <p14:sldId id="310"/>
            <p14:sldId id="311"/>
            <p14:sldId id="312"/>
            <p14:sldId id="313"/>
            <p14:sldId id="314"/>
            <p14:sldId id="320"/>
            <p14:sldId id="315"/>
            <p14:sldId id="316"/>
            <p14:sldId id="319"/>
            <p14:sldId id="317"/>
            <p14:sldId id="318"/>
            <p14:sldId id="333"/>
            <p14:sldId id="335"/>
            <p14:sldId id="336"/>
            <p14:sldId id="337"/>
            <p14:sldId id="338"/>
            <p14:sldId id="339"/>
            <p14:sldId id="346"/>
            <p14:sldId id="340"/>
            <p14:sldId id="341"/>
            <p14:sldId id="342"/>
            <p14:sldId id="343"/>
            <p14:sldId id="344"/>
            <p14:sldId id="347"/>
            <p14:sldId id="345"/>
            <p14:sldId id="321"/>
            <p14:sldId id="322"/>
            <p14:sldId id="332"/>
            <p14:sldId id="323"/>
            <p14:sldId id="349"/>
            <p14:sldId id="324"/>
            <p14:sldId id="325"/>
            <p14:sldId id="326"/>
            <p14:sldId id="327"/>
            <p14:sldId id="328"/>
            <p14:sldId id="329"/>
            <p14:sldId id="350"/>
            <p14:sldId id="331"/>
            <p14:sldId id="348"/>
            <p14:sldId id="330"/>
            <p14:sldId id="334"/>
            <p14:sldId id="351"/>
            <p14:sldId id="353"/>
            <p14:sldId id="352"/>
            <p14:sldId id="357"/>
            <p14:sldId id="358"/>
            <p14:sldId id="360"/>
            <p14:sldId id="354"/>
            <p14:sldId id="356"/>
            <p14:sldId id="355"/>
            <p14:sldId id="359"/>
            <p14:sldId id="361"/>
            <p14:sldId id="362"/>
            <p14:sldId id="363"/>
            <p14:sldId id="364"/>
            <p14:sldId id="365"/>
            <p14:sldId id="370"/>
            <p14:sldId id="366"/>
            <p14:sldId id="367"/>
            <p14:sldId id="368"/>
            <p14:sldId id="369"/>
            <p14:sldId id="382"/>
            <p14:sldId id="371"/>
            <p14:sldId id="372"/>
            <p14:sldId id="373"/>
            <p14:sldId id="383"/>
            <p14:sldId id="375"/>
            <p14:sldId id="374"/>
            <p14:sldId id="376"/>
            <p14:sldId id="379"/>
            <p14:sldId id="377"/>
            <p14:sldId id="378"/>
            <p14:sldId id="381"/>
            <p14:sldId id="380"/>
            <p14:sldId id="384"/>
            <p14:sldId id="385"/>
            <p14:sldId id="386"/>
            <p14:sldId id="387"/>
            <p14:sldId id="388"/>
            <p14:sldId id="391"/>
            <p14:sldId id="389"/>
            <p14:sldId id="390"/>
            <p14:sldId id="393"/>
            <p14:sldId id="392"/>
            <p14:sldId id="394"/>
            <p14:sldId id="396"/>
            <p14:sldId id="395"/>
            <p14:sldId id="397"/>
            <p14:sldId id="398"/>
            <p14:sldId id="39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80847" autoAdjust="0"/>
  </p:normalViewPr>
  <p:slideViewPr>
    <p:cSldViewPr snapToGrid="0">
      <p:cViewPr varScale="1">
        <p:scale>
          <a:sx n="71" d="100"/>
          <a:sy n="71" d="100"/>
        </p:scale>
        <p:origin x="69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notesMaster" Target="notesMasters/notesMaster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presProps" Target="presProps.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viewProps" Target="viewProp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tableStyles" Target="tableStyle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noEditPoints="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noEditPoints="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5AD02D-5B64-44C4-B328-4A397A988A49}" type="datetimeFigureOut">
              <a:rPr lang="en-US"/>
              <a:t>10/23/2022</a:t>
            </a:fld>
            <a:endParaRPr lang="en-US"/>
          </a:p>
        </p:txBody>
      </p:sp>
      <p:sp>
        <p:nvSpPr>
          <p:cNvPr id="4" name="Slide Image Placeholder 3"/>
          <p:cNvSpPr>
            <a:spLocks noGrp="1" noRot="1" noChangeAspect="1" noEditPoints="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noEditPoints="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noEditPoints="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noEditPoints="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E7769D8-1928-440E-AE76-2E3BBDEA4ABE}" type="slidenum">
              <a:rPr lang="en-US"/>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685800" y="1143000"/>
            <a:ext cx="5486400" cy="3086100"/>
          </a:xfrm>
          <a:prstGeom prst="rect">
            <a:avLst/>
          </a:prstGeom>
        </p:spPr>
        <p:txBody>
          <a:bodyPr/>
          <a:lstStyle/>
          <a:p>
            <a:endParaRPr/>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4B38DEDA-98F2-4A21-B621-B09534FDF545}" type="slidenum">
              <a:rPr lang="en-US" smtClean="0"/>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noEditPoints="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noEditPoints="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a:t>Click to edit Master subtitle style</a:t>
            </a:r>
          </a:p>
        </p:txBody>
      </p:sp>
      <p:sp>
        <p:nvSpPr>
          <p:cNvPr id="4" name="Date Placeholder 3"/>
          <p:cNvSpPr>
            <a:spLocks noGrp="1" noEditPoints="1"/>
          </p:cNvSpPr>
          <p:nvPr>
            <p:ph type="dt" sz="half" idx="10"/>
          </p:nvPr>
        </p:nvSpPr>
        <p:spPr/>
        <p:txBody>
          <a:bodyPr/>
          <a:lstStyle/>
          <a:p>
            <a:fld id="{846CE7D5-CF57-46EF-B807-FDD0502418D4}" type="datetimeFigureOut">
              <a:rPr lang="en-US" smtClean="0"/>
              <a:t>10/23/2022</a:t>
            </a:fld>
            <a:endParaRPr lang="en-US"/>
          </a:p>
        </p:txBody>
      </p:sp>
      <p:sp>
        <p:nvSpPr>
          <p:cNvPr id="5" name="Footer Placeholder 4"/>
          <p:cNvSpPr>
            <a:spLocks noGrp="1" noEditPoints="1"/>
          </p:cNvSpPr>
          <p:nvPr>
            <p:ph type="ftr" sz="quarter" idx="11"/>
          </p:nvPr>
        </p:nvSpPr>
        <p:spPr/>
        <p:txBody>
          <a:bodyPr/>
          <a:lstStyle/>
          <a:p>
            <a:endParaRPr lang="en-US"/>
          </a:p>
        </p:txBody>
      </p:sp>
      <p:sp>
        <p:nvSpPr>
          <p:cNvPr id="6" name="Slide Number Placeholder 5"/>
          <p:cNvSpPr>
            <a:spLocks noGrp="1" noEditPoints="1"/>
          </p:cNvSpPr>
          <p:nvPr>
            <p:ph type="sldNum" sz="quarter" idx="12"/>
          </p:nvPr>
        </p:nvSpPr>
        <p:spPr/>
        <p:txBody>
          <a:bodyPr/>
          <a:lstStyle/>
          <a:p>
            <a:fld id="{330EA680-D336-4FF7-8B7A-9848BB0A1C32}"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noEditPoints="1"/>
          </p:cNvSpPr>
          <p:nvPr>
            <p:ph type="title"/>
          </p:nvPr>
        </p:nvSpPr>
        <p:spPr/>
        <p:txBody>
          <a:bodyPr/>
          <a:lstStyle/>
          <a:p>
            <a:r>
              <a:rPr lang="en-US"/>
              <a:t>Click to edit Master title style</a:t>
            </a:r>
          </a:p>
        </p:txBody>
      </p:sp>
      <p:sp>
        <p:nvSpPr>
          <p:cNvPr id="3" name="Vertical Text Placeholder 2"/>
          <p:cNvSpPr>
            <a:spLocks noGrp="1" noEditPoints="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noEditPoints="1"/>
          </p:cNvSpPr>
          <p:nvPr>
            <p:ph type="dt" sz="half" idx="10"/>
          </p:nvPr>
        </p:nvSpPr>
        <p:spPr/>
        <p:txBody>
          <a:bodyPr/>
          <a:lstStyle/>
          <a:p>
            <a:fld id="{846CE7D5-CF57-46EF-B807-FDD0502418D4}" type="datetimeFigureOut">
              <a:rPr lang="en-US" smtClean="0"/>
              <a:t>10/23/2022</a:t>
            </a:fld>
            <a:endParaRPr lang="en-US"/>
          </a:p>
        </p:txBody>
      </p:sp>
      <p:sp>
        <p:nvSpPr>
          <p:cNvPr id="5" name="Footer Placeholder 4"/>
          <p:cNvSpPr>
            <a:spLocks noGrp="1" noEditPoints="1"/>
          </p:cNvSpPr>
          <p:nvPr>
            <p:ph type="ftr" sz="quarter" idx="11"/>
          </p:nvPr>
        </p:nvSpPr>
        <p:spPr/>
        <p:txBody>
          <a:bodyPr/>
          <a:lstStyle/>
          <a:p>
            <a:endParaRPr lang="en-US"/>
          </a:p>
        </p:txBody>
      </p:sp>
      <p:sp>
        <p:nvSpPr>
          <p:cNvPr id="6" name="Slide Number Placeholder 5"/>
          <p:cNvSpPr>
            <a:spLocks noGrp="1" noEditPoints="1"/>
          </p:cNvSpPr>
          <p:nvPr>
            <p:ph type="sldNum" sz="quarter" idx="12"/>
          </p:nvPr>
        </p:nvSpPr>
        <p:spPr/>
        <p:txBody>
          <a:bodyPr/>
          <a:lstStyle/>
          <a:p>
            <a:fld id="{330EA680-D336-4FF7-8B7A-9848BB0A1C32}"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noEditPoints="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noEditPoints="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noEditPoints="1"/>
          </p:cNvSpPr>
          <p:nvPr>
            <p:ph type="dt" sz="half" idx="10"/>
          </p:nvPr>
        </p:nvSpPr>
        <p:spPr/>
        <p:txBody>
          <a:bodyPr/>
          <a:lstStyle/>
          <a:p>
            <a:fld id="{846CE7D5-CF57-46EF-B807-FDD0502418D4}" type="datetimeFigureOut">
              <a:rPr lang="en-US" smtClean="0"/>
              <a:t>10/23/2022</a:t>
            </a:fld>
            <a:endParaRPr lang="en-US"/>
          </a:p>
        </p:txBody>
      </p:sp>
      <p:sp>
        <p:nvSpPr>
          <p:cNvPr id="5" name="Footer Placeholder 4"/>
          <p:cNvSpPr>
            <a:spLocks noGrp="1" noEditPoints="1"/>
          </p:cNvSpPr>
          <p:nvPr>
            <p:ph type="ftr" sz="quarter" idx="11"/>
          </p:nvPr>
        </p:nvSpPr>
        <p:spPr/>
        <p:txBody>
          <a:bodyPr/>
          <a:lstStyle/>
          <a:p>
            <a:endParaRPr lang="en-US"/>
          </a:p>
        </p:txBody>
      </p:sp>
      <p:sp>
        <p:nvSpPr>
          <p:cNvPr id="6" name="Slide Number Placeholder 5"/>
          <p:cNvSpPr>
            <a:spLocks noGrp="1" noEditPoints="1"/>
          </p:cNvSpPr>
          <p:nvPr>
            <p:ph type="sldNum" sz="quarter" idx="12"/>
          </p:nvPr>
        </p:nvSpPr>
        <p:spPr/>
        <p:txBody>
          <a:bodyPr/>
          <a:lstStyle/>
          <a:p>
            <a:fld id="{330EA680-D336-4FF7-8B7A-9848BB0A1C32}"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noEditPoints="1"/>
          </p:cNvSpPr>
          <p:nvPr>
            <p:ph type="title"/>
          </p:nvPr>
        </p:nvSpPr>
        <p:spPr/>
        <p:txBody>
          <a:bodyPr/>
          <a:lstStyle/>
          <a:p>
            <a:r>
              <a:rPr lang="en-US"/>
              <a:t>Click to edit Master title style</a:t>
            </a:r>
          </a:p>
        </p:txBody>
      </p:sp>
      <p:sp>
        <p:nvSpPr>
          <p:cNvPr id="3" name="Content Placeholder 2"/>
          <p:cNvSpPr>
            <a:spLocks noGrp="1" noEditPoints="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noEditPoints="1"/>
          </p:cNvSpPr>
          <p:nvPr>
            <p:ph type="dt" sz="half" idx="10"/>
          </p:nvPr>
        </p:nvSpPr>
        <p:spPr/>
        <p:txBody>
          <a:bodyPr/>
          <a:lstStyle/>
          <a:p>
            <a:fld id="{846CE7D5-CF57-46EF-B807-FDD0502418D4}" type="datetimeFigureOut">
              <a:rPr lang="en-US" smtClean="0"/>
              <a:t>10/23/2022</a:t>
            </a:fld>
            <a:endParaRPr lang="en-US"/>
          </a:p>
        </p:txBody>
      </p:sp>
      <p:sp>
        <p:nvSpPr>
          <p:cNvPr id="5" name="Footer Placeholder 4"/>
          <p:cNvSpPr>
            <a:spLocks noGrp="1" noEditPoints="1"/>
          </p:cNvSpPr>
          <p:nvPr>
            <p:ph type="ftr" sz="quarter" idx="11"/>
          </p:nvPr>
        </p:nvSpPr>
        <p:spPr/>
        <p:txBody>
          <a:bodyPr/>
          <a:lstStyle/>
          <a:p>
            <a:endParaRPr lang="en-US"/>
          </a:p>
        </p:txBody>
      </p:sp>
      <p:sp>
        <p:nvSpPr>
          <p:cNvPr id="6" name="Slide Number Placeholder 5"/>
          <p:cNvSpPr>
            <a:spLocks noGrp="1" noEditPoints="1"/>
          </p:cNvSpPr>
          <p:nvPr>
            <p:ph type="sldNum" sz="quarter" idx="12"/>
          </p:nvPr>
        </p:nvSpPr>
        <p:spPr/>
        <p:txBody>
          <a:bodyPr/>
          <a:lstStyle/>
          <a:p>
            <a:fld id="{330EA680-D336-4FF7-8B7A-9848BB0A1C32}"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noEditPoints="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noEditPoints="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noEditPoints="1"/>
          </p:cNvSpPr>
          <p:nvPr>
            <p:ph type="dt" sz="half" idx="10"/>
          </p:nvPr>
        </p:nvSpPr>
        <p:spPr/>
        <p:txBody>
          <a:bodyPr/>
          <a:lstStyle/>
          <a:p>
            <a:fld id="{846CE7D5-CF57-46EF-B807-FDD0502418D4}" type="datetimeFigureOut">
              <a:rPr lang="en-US" smtClean="0"/>
              <a:t>10/23/2022</a:t>
            </a:fld>
            <a:endParaRPr lang="en-US"/>
          </a:p>
        </p:txBody>
      </p:sp>
      <p:sp>
        <p:nvSpPr>
          <p:cNvPr id="5" name="Footer Placeholder 4"/>
          <p:cNvSpPr>
            <a:spLocks noGrp="1" noEditPoints="1"/>
          </p:cNvSpPr>
          <p:nvPr>
            <p:ph type="ftr" sz="quarter" idx="11"/>
          </p:nvPr>
        </p:nvSpPr>
        <p:spPr/>
        <p:txBody>
          <a:bodyPr/>
          <a:lstStyle/>
          <a:p>
            <a:endParaRPr lang="en-US"/>
          </a:p>
        </p:txBody>
      </p:sp>
      <p:sp>
        <p:nvSpPr>
          <p:cNvPr id="6" name="Slide Number Placeholder 5"/>
          <p:cNvSpPr>
            <a:spLocks noGrp="1" noEditPoints="1"/>
          </p:cNvSpPr>
          <p:nvPr>
            <p:ph type="sldNum" sz="quarter" idx="12"/>
          </p:nvPr>
        </p:nvSpPr>
        <p:spPr/>
        <p:txBody>
          <a:bodyPr/>
          <a:lstStyle/>
          <a:p>
            <a:fld id="{330EA680-D336-4FF7-8B7A-9848BB0A1C32}"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noEditPoints="1"/>
          </p:cNvSpPr>
          <p:nvPr>
            <p:ph type="title"/>
          </p:nvPr>
        </p:nvSpPr>
        <p:spPr/>
        <p:txBody>
          <a:bodyPr/>
          <a:lstStyle/>
          <a:p>
            <a:r>
              <a:rPr lang="en-US"/>
              <a:t>Click to edit Master title style</a:t>
            </a:r>
          </a:p>
        </p:txBody>
      </p:sp>
      <p:sp>
        <p:nvSpPr>
          <p:cNvPr id="3" name="Content Placeholder 2"/>
          <p:cNvSpPr>
            <a:spLocks noGrp="1" noEditPoints="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noEditPoints="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noEditPoints="1"/>
          </p:cNvSpPr>
          <p:nvPr>
            <p:ph type="dt" sz="half" idx="10"/>
          </p:nvPr>
        </p:nvSpPr>
        <p:spPr/>
        <p:txBody>
          <a:bodyPr/>
          <a:lstStyle/>
          <a:p>
            <a:fld id="{846CE7D5-CF57-46EF-B807-FDD0502418D4}" type="datetimeFigureOut">
              <a:rPr lang="en-US" smtClean="0"/>
              <a:t>10/23/2022</a:t>
            </a:fld>
            <a:endParaRPr lang="en-US"/>
          </a:p>
        </p:txBody>
      </p:sp>
      <p:sp>
        <p:nvSpPr>
          <p:cNvPr id="6" name="Footer Placeholder 5"/>
          <p:cNvSpPr>
            <a:spLocks noGrp="1" noEditPoints="1"/>
          </p:cNvSpPr>
          <p:nvPr>
            <p:ph type="ftr" sz="quarter" idx="11"/>
          </p:nvPr>
        </p:nvSpPr>
        <p:spPr/>
        <p:txBody>
          <a:bodyPr/>
          <a:lstStyle/>
          <a:p>
            <a:endParaRPr lang="en-US"/>
          </a:p>
        </p:txBody>
      </p:sp>
      <p:sp>
        <p:nvSpPr>
          <p:cNvPr id="7" name="Slide Number Placeholder 6"/>
          <p:cNvSpPr>
            <a:spLocks noGrp="1" noEditPoints="1"/>
          </p:cNvSpPr>
          <p:nvPr>
            <p:ph type="sldNum" sz="quarter" idx="12"/>
          </p:nvPr>
        </p:nvSpPr>
        <p:spPr/>
        <p:txBody>
          <a:bodyPr/>
          <a:lstStyle/>
          <a:p>
            <a:fld id="{330EA680-D336-4FF7-8B7A-9848BB0A1C32}"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noEditPoints="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noEditPoints="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noEditPoints="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noEditPoints="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noEditPoints="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noEditPoints="1"/>
          </p:cNvSpPr>
          <p:nvPr>
            <p:ph type="dt" sz="half" idx="10"/>
          </p:nvPr>
        </p:nvSpPr>
        <p:spPr/>
        <p:txBody>
          <a:bodyPr/>
          <a:lstStyle/>
          <a:p>
            <a:fld id="{846CE7D5-CF57-46EF-B807-FDD0502418D4}" type="datetimeFigureOut">
              <a:rPr lang="en-US" smtClean="0"/>
              <a:t>10/23/2022</a:t>
            </a:fld>
            <a:endParaRPr lang="en-US"/>
          </a:p>
        </p:txBody>
      </p:sp>
      <p:sp>
        <p:nvSpPr>
          <p:cNvPr id="8" name="Footer Placeholder 7"/>
          <p:cNvSpPr>
            <a:spLocks noGrp="1" noEditPoints="1"/>
          </p:cNvSpPr>
          <p:nvPr>
            <p:ph type="ftr" sz="quarter" idx="11"/>
          </p:nvPr>
        </p:nvSpPr>
        <p:spPr/>
        <p:txBody>
          <a:bodyPr/>
          <a:lstStyle/>
          <a:p>
            <a:endParaRPr lang="en-US"/>
          </a:p>
        </p:txBody>
      </p:sp>
      <p:sp>
        <p:nvSpPr>
          <p:cNvPr id="9" name="Slide Number Placeholder 8"/>
          <p:cNvSpPr>
            <a:spLocks noGrp="1" noEditPoints="1"/>
          </p:cNvSpPr>
          <p:nvPr>
            <p:ph type="sldNum" sz="quarter" idx="12"/>
          </p:nvPr>
        </p:nvSpPr>
        <p:spPr/>
        <p:txBody>
          <a:bodyPr/>
          <a:lstStyle/>
          <a:p>
            <a:fld id="{330EA680-D336-4FF7-8B7A-9848BB0A1C32}"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noEditPoints="1"/>
          </p:cNvSpPr>
          <p:nvPr>
            <p:ph type="title"/>
          </p:nvPr>
        </p:nvSpPr>
        <p:spPr/>
        <p:txBody>
          <a:bodyPr/>
          <a:lstStyle/>
          <a:p>
            <a:r>
              <a:rPr lang="en-US"/>
              <a:t>Click to edit Master title style</a:t>
            </a:r>
          </a:p>
        </p:txBody>
      </p:sp>
      <p:sp>
        <p:nvSpPr>
          <p:cNvPr id="3" name="Date Placeholder 2"/>
          <p:cNvSpPr>
            <a:spLocks noGrp="1" noEditPoints="1"/>
          </p:cNvSpPr>
          <p:nvPr>
            <p:ph type="dt" sz="half" idx="10"/>
          </p:nvPr>
        </p:nvSpPr>
        <p:spPr/>
        <p:txBody>
          <a:bodyPr/>
          <a:lstStyle/>
          <a:p>
            <a:fld id="{846CE7D5-CF57-46EF-B807-FDD0502418D4}" type="datetimeFigureOut">
              <a:rPr lang="en-US" smtClean="0"/>
              <a:t>10/23/2022</a:t>
            </a:fld>
            <a:endParaRPr lang="en-US"/>
          </a:p>
        </p:txBody>
      </p:sp>
      <p:sp>
        <p:nvSpPr>
          <p:cNvPr id="4" name="Footer Placeholder 3"/>
          <p:cNvSpPr>
            <a:spLocks noGrp="1" noEditPoints="1"/>
          </p:cNvSpPr>
          <p:nvPr>
            <p:ph type="ftr" sz="quarter" idx="11"/>
          </p:nvPr>
        </p:nvSpPr>
        <p:spPr/>
        <p:txBody>
          <a:bodyPr/>
          <a:lstStyle/>
          <a:p>
            <a:endParaRPr lang="en-US"/>
          </a:p>
        </p:txBody>
      </p:sp>
      <p:sp>
        <p:nvSpPr>
          <p:cNvPr id="5" name="Slide Number Placeholder 4"/>
          <p:cNvSpPr>
            <a:spLocks noGrp="1" noEditPoints="1"/>
          </p:cNvSpPr>
          <p:nvPr>
            <p:ph type="sldNum" sz="quarter" idx="12"/>
          </p:nvPr>
        </p:nvSpPr>
        <p:spPr/>
        <p:txBody>
          <a:bodyPr/>
          <a:lstStyle/>
          <a:p>
            <a:fld id="{330EA680-D336-4FF7-8B7A-9848BB0A1C32}"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noEditPoints="1"/>
          </p:cNvSpPr>
          <p:nvPr>
            <p:ph type="dt" sz="half" idx="10"/>
          </p:nvPr>
        </p:nvSpPr>
        <p:spPr/>
        <p:txBody>
          <a:bodyPr/>
          <a:lstStyle/>
          <a:p>
            <a:fld id="{846CE7D5-CF57-46EF-B807-FDD0502418D4}" type="datetimeFigureOut">
              <a:rPr lang="en-US" smtClean="0"/>
              <a:t>10/23/2022</a:t>
            </a:fld>
            <a:endParaRPr lang="en-US"/>
          </a:p>
        </p:txBody>
      </p:sp>
      <p:sp>
        <p:nvSpPr>
          <p:cNvPr id="3" name="Footer Placeholder 2"/>
          <p:cNvSpPr>
            <a:spLocks noGrp="1" noEditPoints="1"/>
          </p:cNvSpPr>
          <p:nvPr>
            <p:ph type="ftr" sz="quarter" idx="11"/>
          </p:nvPr>
        </p:nvSpPr>
        <p:spPr/>
        <p:txBody>
          <a:bodyPr/>
          <a:lstStyle/>
          <a:p>
            <a:endParaRPr lang="en-US"/>
          </a:p>
        </p:txBody>
      </p:sp>
      <p:sp>
        <p:nvSpPr>
          <p:cNvPr id="4" name="Slide Number Placeholder 3"/>
          <p:cNvSpPr>
            <a:spLocks noGrp="1" noEditPoints="1"/>
          </p:cNvSpPr>
          <p:nvPr>
            <p:ph type="sldNum" sz="quarter" idx="12"/>
          </p:nvPr>
        </p:nvSpPr>
        <p:spPr/>
        <p:txBody>
          <a:bodyPr/>
          <a:lstStyle/>
          <a:p>
            <a:fld id="{330EA680-D336-4FF7-8B7A-9848BB0A1C32}"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noEditPoints="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noEditPoints="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noEditPoints="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noEditPoints="1"/>
          </p:cNvSpPr>
          <p:nvPr>
            <p:ph type="dt" sz="half" idx="10"/>
          </p:nvPr>
        </p:nvSpPr>
        <p:spPr/>
        <p:txBody>
          <a:bodyPr/>
          <a:lstStyle/>
          <a:p>
            <a:fld id="{846CE7D5-CF57-46EF-B807-FDD0502418D4}" type="datetimeFigureOut">
              <a:rPr lang="en-US" smtClean="0"/>
              <a:t>10/23/2022</a:t>
            </a:fld>
            <a:endParaRPr lang="en-US"/>
          </a:p>
        </p:txBody>
      </p:sp>
      <p:sp>
        <p:nvSpPr>
          <p:cNvPr id="6" name="Footer Placeholder 5"/>
          <p:cNvSpPr>
            <a:spLocks noGrp="1" noEditPoints="1"/>
          </p:cNvSpPr>
          <p:nvPr>
            <p:ph type="ftr" sz="quarter" idx="11"/>
          </p:nvPr>
        </p:nvSpPr>
        <p:spPr/>
        <p:txBody>
          <a:bodyPr/>
          <a:lstStyle/>
          <a:p>
            <a:endParaRPr lang="en-US"/>
          </a:p>
        </p:txBody>
      </p:sp>
      <p:sp>
        <p:nvSpPr>
          <p:cNvPr id="7" name="Slide Number Placeholder 6"/>
          <p:cNvSpPr>
            <a:spLocks noGrp="1" noEditPoints="1"/>
          </p:cNvSpPr>
          <p:nvPr>
            <p:ph type="sldNum" sz="quarter" idx="12"/>
          </p:nvPr>
        </p:nvSpPr>
        <p:spPr/>
        <p:txBody>
          <a:bodyPr/>
          <a:lstStyle/>
          <a:p>
            <a:fld id="{330EA680-D336-4FF7-8B7A-9848BB0A1C32}"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noEditPoints="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noEditPoints="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t>Click icon to add picture</a:t>
            </a:r>
          </a:p>
        </p:txBody>
      </p:sp>
      <p:sp>
        <p:nvSpPr>
          <p:cNvPr id="4" name="Text Placeholder 3"/>
          <p:cNvSpPr>
            <a:spLocks noGrp="1" noEditPoints="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noEditPoints="1"/>
          </p:cNvSpPr>
          <p:nvPr>
            <p:ph type="dt" sz="half" idx="10"/>
          </p:nvPr>
        </p:nvSpPr>
        <p:spPr/>
        <p:txBody>
          <a:bodyPr/>
          <a:lstStyle/>
          <a:p>
            <a:fld id="{846CE7D5-CF57-46EF-B807-FDD0502418D4}" type="datetimeFigureOut">
              <a:rPr lang="en-US" smtClean="0"/>
              <a:t>10/23/2022</a:t>
            </a:fld>
            <a:endParaRPr lang="en-US"/>
          </a:p>
        </p:txBody>
      </p:sp>
      <p:sp>
        <p:nvSpPr>
          <p:cNvPr id="6" name="Footer Placeholder 5"/>
          <p:cNvSpPr>
            <a:spLocks noGrp="1" noEditPoints="1"/>
          </p:cNvSpPr>
          <p:nvPr>
            <p:ph type="ftr" sz="quarter" idx="11"/>
          </p:nvPr>
        </p:nvSpPr>
        <p:spPr/>
        <p:txBody>
          <a:bodyPr/>
          <a:lstStyle/>
          <a:p>
            <a:endParaRPr lang="en-US"/>
          </a:p>
        </p:txBody>
      </p:sp>
      <p:sp>
        <p:nvSpPr>
          <p:cNvPr id="7" name="Slide Number Placeholder 6"/>
          <p:cNvSpPr>
            <a:spLocks noGrp="1" noEditPoints="1"/>
          </p:cNvSpPr>
          <p:nvPr>
            <p:ph type="sldNum" sz="quarter" idx="12"/>
          </p:nvPr>
        </p:nvSpPr>
        <p:spPr/>
        <p:txBody>
          <a:bodyPr/>
          <a:lstStyle/>
          <a:p>
            <a:fld id="{330EA680-D336-4FF7-8B7A-9848BB0A1C32}"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noEditPoints="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noEditPoints="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noEditPoints="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10/23/2022</a:t>
            </a:fld>
            <a:endParaRPr lang="en-US"/>
          </a:p>
        </p:txBody>
      </p:sp>
      <p:sp>
        <p:nvSpPr>
          <p:cNvPr id="5" name="Footer Placeholder 4"/>
          <p:cNvSpPr>
            <a:spLocks noGrp="1" noEditPoints="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noEditPoints="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image" Target="../media/image20.webp"/><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11.webp"/><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7.jpg"/><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p:cNvPicPr>
            <a:picLocks noChangeAspect="1"/>
          </p:cNvPicPr>
          <p:nvPr/>
        </p:nvPicPr>
        <p:blipFill>
          <a:blip r:embed="rId3" cstate="print">
            <a:extLst>
              <a:ext uri="{28A0092B-C50C-407E-A947-70E740481C1C}">
                <a14:useLocalDpi xmlns:a14="http://schemas.microsoft.com/office/drawing/2010/main" val="0"/>
              </a:ext>
            </a:extLst>
          </a:blip>
          <a:srcRect l="7693" r="7693"/>
          <a:stretch/>
        </p:blipFill>
        <p:spPr>
          <a:xfrm>
            <a:off x="3523488" y="10"/>
            <a:ext cx="8668512" cy="6857990"/>
          </a:xfrm>
          <a:prstGeom prst="rect">
            <a:avLst/>
          </a:prstGeom>
        </p:spPr>
      </p:pic>
      <p:sp>
        <p:nvSpPr>
          <p:cNvPr id="11" name="Rectangle 10"/>
          <p:cNvSpPr>
            <a:spLocks noGrp="1" noRot="1" noChangeAspect="1" noMove="1" noResize="1" noEditPoints="1" noAdjustHandles="1" noChangeArrowheads="1" noChangeShapeType="1" noTextEdit="1"/>
          </p:cNvSpPr>
          <p:nvPr/>
        </p:nvSpPr>
        <p:spPr>
          <a:xfrm>
            <a:off x="3" y="0"/>
            <a:ext cx="9339206" cy="6858000"/>
          </a:xfrm>
          <a:prstGeom prst="rect">
            <a:avLst/>
          </a:prstGeom>
          <a:gradFill>
            <a:gsLst>
              <a:gs pos="0">
                <a:schemeClr val="bg1">
                  <a:alpha val="0"/>
                </a:schemeClr>
              </a:gs>
              <a:gs pos="33000">
                <a:schemeClr val="bg1">
                  <a:alpha val="64000"/>
                </a:schemeClr>
              </a:gs>
              <a:gs pos="58000">
                <a:schemeClr val="bg1"/>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noEditPoints="1"/>
          </p:cNvSpPr>
          <p:nvPr>
            <p:ph type="ctrTitle"/>
          </p:nvPr>
        </p:nvSpPr>
        <p:spPr>
          <a:xfrm>
            <a:off x="477981" y="1122363"/>
            <a:ext cx="4023360" cy="3204134"/>
          </a:xfrm>
        </p:spPr>
        <p:txBody>
          <a:bodyPr anchor="b">
            <a:normAutofit/>
          </a:bodyPr>
          <a:lstStyle/>
          <a:p>
            <a:pPr algn="l"/>
            <a:r>
              <a:rPr lang="en-US" sz="4800" dirty="0">
                <a:cs typeface="Calibri Light" panose="020F0302020204030204"/>
              </a:rPr>
              <a:t>Nehemiah</a:t>
            </a:r>
          </a:p>
        </p:txBody>
      </p:sp>
      <p:sp>
        <p:nvSpPr>
          <p:cNvPr id="3" name="Subtitle 2"/>
          <p:cNvSpPr>
            <a:spLocks noGrp="1" noEditPoints="1"/>
          </p:cNvSpPr>
          <p:nvPr>
            <p:ph type="subTitle" idx="1"/>
          </p:nvPr>
        </p:nvSpPr>
        <p:spPr>
          <a:xfrm>
            <a:off x="477980" y="4872922"/>
            <a:ext cx="4023359" cy="1208141"/>
          </a:xfrm>
        </p:spPr>
        <p:txBody>
          <a:bodyPr vert="horz" lIns="91440" tIns="45720" rIns="91440" bIns="45720" rtlCol="0" anchor="t">
            <a:noAutofit/>
          </a:bodyPr>
          <a:lstStyle/>
          <a:p>
            <a:pPr algn="l"/>
            <a:r>
              <a:rPr lang="en-US" dirty="0">
                <a:cs typeface="Calibri" panose="020F0502020204030204"/>
              </a:rPr>
              <a:t>Sunday School</a:t>
            </a:r>
          </a:p>
          <a:p>
            <a:pPr algn="l"/>
            <a:r>
              <a:rPr lang="en-US" dirty="0">
                <a:cs typeface="Calibri" panose="020F0502020204030204"/>
              </a:rPr>
              <a:t>Calvary OPC, La Mirada, CA</a:t>
            </a:r>
          </a:p>
          <a:p>
            <a:pPr algn="l"/>
            <a:r>
              <a:rPr lang="en-US" dirty="0">
                <a:cs typeface="Calibri" panose="020F0502020204030204"/>
              </a:rPr>
              <a:t>October 23, 2022</a:t>
            </a:r>
          </a:p>
        </p:txBody>
      </p:sp>
      <p:sp>
        <p:nvSpPr>
          <p:cNvPr id="13" name="Rectangle 12"/>
          <p:cNvSpPr>
            <a:spLocks noGrp="1" noRot="1" noChangeAspect="1" noMove="1" noResize="1" noEditPoints="1" noAdjustHandles="1" noChangeArrowheads="1" noChangeShapeType="1" noTextEdit="1"/>
          </p:cNvSpPr>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5" name="Rectangle 14"/>
          <p:cNvSpPr>
            <a:spLocks noGrp="1" noRot="1" noChangeAspect="1" noMove="1" noResize="1" noEditPoints="1" noAdjustHandles="1" noChangeArrowheads="1" noChangeShapeType="1" noTextEdit="1"/>
          </p:cNvSpPr>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914400" rtl="0" eaLnBrk="1" fontAlgn="auto" latinLnBrk="0" hangingPunct="1">
              <a:lnSpc>
                <a:spcPct val="100000"/>
              </a:lnSpc>
              <a:spcBef>
                <a:spcPts val="0"/>
              </a:spcBef>
              <a:spcAft>
                <a:spcPts val="0"/>
              </a:spcAft>
              <a:buSzPct val="100000"/>
              <a:buFontTx/>
              <a:buNone/>
            </a:pPr>
            <a:endParaRPr kumimoji="0" lang="en-US" sz="1800" b="0" i="0" u="none" strike="noStrike" kern="1200" cap="none" spc="0" baseline="0" noProof="0">
              <a:ln>
                <a:noFill/>
              </a:ln>
              <a:solidFill>
                <a:prstClr val="white"/>
              </a:solidFill>
              <a:effectLst/>
              <a:uLnTx/>
              <a:latin typeface="Calibri" panose="020F0502020204030204"/>
              <a:ea typeface="+mn-ea"/>
              <a:cs typeface="+mn-cs"/>
            </a:endParaRPr>
          </a:p>
        </p:txBody>
      </p:sp>
    </p:spTree>
  </p:cSld>
  <p:clrMapOvr>
    <a:overrideClrMapping bg1="dk1" tx1="lt1" bg2="dk2" tx2="lt2" accent1="accent1" accent2="accent2" accent3="accent3" accent4="accent4" accent5="accent5" accent6="accent6" hlink="hlink" folHlink="folHlink"/>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27FD82-0997-2322-5A96-59C35CDB9937}"/>
              </a:ext>
            </a:extLst>
          </p:cNvPr>
          <p:cNvSpPr>
            <a:spLocks noGrp="1"/>
          </p:cNvSpPr>
          <p:nvPr>
            <p:ph type="title"/>
          </p:nvPr>
        </p:nvSpPr>
        <p:spPr/>
        <p:txBody>
          <a:bodyPr/>
          <a:lstStyle/>
          <a:p>
            <a:pPr algn="ctr"/>
            <a:r>
              <a:rPr lang="en-US" dirty="0"/>
              <a:t>Nehemiah’s sorrow</a:t>
            </a:r>
          </a:p>
        </p:txBody>
      </p:sp>
      <p:sp>
        <p:nvSpPr>
          <p:cNvPr id="3" name="Content Placeholder 2">
            <a:extLst>
              <a:ext uri="{FF2B5EF4-FFF2-40B4-BE49-F238E27FC236}">
                <a16:creationId xmlns:a16="http://schemas.microsoft.com/office/drawing/2014/main" id="{768D1B72-2DFE-93AD-3C4F-8B386E588BD2}"/>
              </a:ext>
            </a:extLst>
          </p:cNvPr>
          <p:cNvSpPr>
            <a:spLocks noGrp="1"/>
          </p:cNvSpPr>
          <p:nvPr>
            <p:ph idx="1"/>
          </p:nvPr>
        </p:nvSpPr>
        <p:spPr>
          <a:xfrm>
            <a:off x="838200" y="1690688"/>
            <a:ext cx="10515600" cy="4802187"/>
          </a:xfrm>
        </p:spPr>
        <p:txBody>
          <a:bodyPr>
            <a:normAutofit lnSpcReduction="10000"/>
          </a:bodyPr>
          <a:lstStyle/>
          <a:p>
            <a:r>
              <a:rPr lang="en-US" dirty="0"/>
              <a:t>Nehemiah was a man of high rank, yet he inquires about his countrymen’s burden.</a:t>
            </a:r>
          </a:p>
          <a:p>
            <a:pPr lvl="1"/>
            <a:r>
              <a:rPr lang="en-US" dirty="0"/>
              <a:t>Herodotus: </a:t>
            </a:r>
            <a:r>
              <a:rPr lang="en-US" dirty="0" err="1"/>
              <a:t>Ahikar</a:t>
            </a:r>
            <a:r>
              <a:rPr lang="en-US" dirty="0"/>
              <a:t> was not only cup-bearer but also the chief minister of Esarhaddon, king of Assyria.</a:t>
            </a:r>
          </a:p>
          <a:p>
            <a:r>
              <a:rPr lang="en-US" dirty="0"/>
              <a:t>Just like Moses before him, who was in Pharaoh’s palace</a:t>
            </a:r>
          </a:p>
          <a:p>
            <a:pPr lvl="1"/>
            <a:r>
              <a:rPr lang="en-US" b="1" dirty="0"/>
              <a:t>Read Exodus 2:11!</a:t>
            </a:r>
          </a:p>
          <a:p>
            <a:pPr lvl="1"/>
            <a:r>
              <a:rPr lang="en-US" dirty="0"/>
              <a:t>Or Obadiah in the court of king Ahab (1Kings 18:1-4)</a:t>
            </a:r>
          </a:p>
          <a:p>
            <a:pPr lvl="1"/>
            <a:r>
              <a:rPr lang="en-US" dirty="0"/>
              <a:t>Or Esther in king </a:t>
            </a:r>
            <a:r>
              <a:rPr lang="en-US" dirty="0" err="1"/>
              <a:t>Ahaseuros</a:t>
            </a:r>
            <a:r>
              <a:rPr lang="en-US" dirty="0"/>
              <a:t>’ throne room (Esther 5:1-3)</a:t>
            </a:r>
          </a:p>
          <a:p>
            <a:pPr lvl="1"/>
            <a:r>
              <a:rPr lang="en-US" dirty="0"/>
              <a:t>Fellow believers with higher offices have heightened responsibility towards their fellow believers</a:t>
            </a:r>
          </a:p>
          <a:p>
            <a:pPr lvl="2"/>
            <a:r>
              <a:rPr lang="en-US" dirty="0"/>
              <a:t>How will history judge you in such a situation?</a:t>
            </a:r>
          </a:p>
          <a:p>
            <a:r>
              <a:rPr lang="en-US" dirty="0"/>
              <a:t>He broke down and could not be consoled for </a:t>
            </a:r>
            <a:r>
              <a:rPr lang="en-US" i="1" dirty="0"/>
              <a:t>many days.</a:t>
            </a:r>
          </a:p>
          <a:p>
            <a:pPr lvl="1"/>
            <a:r>
              <a:rPr lang="en-US" dirty="0"/>
              <a:t>the lot of his countrymen occupied his thoughts </a:t>
            </a:r>
            <a:r>
              <a:rPr lang="en-US" i="1" dirty="0"/>
              <a:t>constantly</a:t>
            </a:r>
            <a:r>
              <a:rPr lang="en-US" dirty="0"/>
              <a:t>.</a:t>
            </a:r>
          </a:p>
        </p:txBody>
      </p:sp>
    </p:spTree>
    <p:extLst>
      <p:ext uri="{BB962C8B-B14F-4D97-AF65-F5344CB8AC3E}">
        <p14:creationId xmlns:p14="http://schemas.microsoft.com/office/powerpoint/2010/main" val="11351935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CC4F28-92EF-6008-5903-3546C278373C}"/>
              </a:ext>
            </a:extLst>
          </p:cNvPr>
          <p:cNvSpPr>
            <a:spLocks noGrp="1"/>
          </p:cNvSpPr>
          <p:nvPr>
            <p:ph type="title"/>
          </p:nvPr>
        </p:nvSpPr>
        <p:spPr/>
        <p:txBody>
          <a:bodyPr/>
          <a:lstStyle/>
          <a:p>
            <a:pPr algn="ctr"/>
            <a:r>
              <a:rPr lang="en-US" dirty="0"/>
              <a:t>Joshua 21:11-13 – a solemn warning</a:t>
            </a:r>
          </a:p>
        </p:txBody>
      </p:sp>
      <p:sp>
        <p:nvSpPr>
          <p:cNvPr id="3" name="Content Placeholder 2">
            <a:extLst>
              <a:ext uri="{FF2B5EF4-FFF2-40B4-BE49-F238E27FC236}">
                <a16:creationId xmlns:a16="http://schemas.microsoft.com/office/drawing/2014/main" id="{A26463D6-77AB-C872-8018-CFC2B0B15A8B}"/>
              </a:ext>
            </a:extLst>
          </p:cNvPr>
          <p:cNvSpPr>
            <a:spLocks noGrp="1"/>
          </p:cNvSpPr>
          <p:nvPr>
            <p:ph idx="1"/>
          </p:nvPr>
        </p:nvSpPr>
        <p:spPr/>
        <p:txBody>
          <a:bodyPr/>
          <a:lstStyle/>
          <a:p>
            <a:r>
              <a:rPr lang="en-US" dirty="0"/>
              <a:t>“</a:t>
            </a:r>
            <a:r>
              <a:rPr lang="en-US" b="1" dirty="0"/>
              <a:t>Therefore take careful heed to yourselves, that you love the </a:t>
            </a:r>
            <a:r>
              <a:rPr lang="en-US" b="1" cap="small" dirty="0">
                <a:effectLst/>
              </a:rPr>
              <a:t>Lord</a:t>
            </a:r>
            <a:r>
              <a:rPr lang="en-US" b="1" dirty="0"/>
              <a:t> your God.</a:t>
            </a:r>
            <a:r>
              <a:rPr lang="en-US" dirty="0"/>
              <a:t> Or else, if indeed you do go back, and cling to the remnant of these nations—these that remain among you—</a:t>
            </a:r>
            <a:r>
              <a:rPr lang="en-US" b="1" dirty="0"/>
              <a:t>and make marriages with them</a:t>
            </a:r>
            <a:r>
              <a:rPr lang="en-US" dirty="0"/>
              <a:t>, and go in to them and they to you, know for certain that the </a:t>
            </a:r>
            <a:r>
              <a:rPr lang="en-US" cap="small" dirty="0">
                <a:effectLst/>
              </a:rPr>
              <a:t>Lord</a:t>
            </a:r>
            <a:r>
              <a:rPr lang="en-US" dirty="0"/>
              <a:t> your God will no longer drive out these nations from before you. But they shall be snares and traps to you, and scourges on your sides and thorns in your eyes, </a:t>
            </a:r>
            <a:r>
              <a:rPr lang="en-US" b="1" dirty="0"/>
              <a:t>until you perish from this good land which the </a:t>
            </a:r>
            <a:r>
              <a:rPr lang="en-US" b="1" cap="small" dirty="0">
                <a:effectLst/>
              </a:rPr>
              <a:t>Lord</a:t>
            </a:r>
            <a:r>
              <a:rPr lang="en-US" b="1" dirty="0"/>
              <a:t> your God has given you.</a:t>
            </a:r>
            <a:r>
              <a:rPr lang="en-US" dirty="0"/>
              <a:t>”</a:t>
            </a:r>
          </a:p>
        </p:txBody>
      </p:sp>
    </p:spTree>
    <p:extLst>
      <p:ext uri="{BB962C8B-B14F-4D97-AF65-F5344CB8AC3E}">
        <p14:creationId xmlns:p14="http://schemas.microsoft.com/office/powerpoint/2010/main" val="511998552"/>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AACD43-713B-6EF3-9C1A-2E3A1FDA6D09}"/>
              </a:ext>
            </a:extLst>
          </p:cNvPr>
          <p:cNvSpPr>
            <a:spLocks noGrp="1"/>
          </p:cNvSpPr>
          <p:nvPr>
            <p:ph type="title"/>
          </p:nvPr>
        </p:nvSpPr>
        <p:spPr/>
        <p:txBody>
          <a:bodyPr/>
          <a:lstStyle/>
          <a:p>
            <a:pPr algn="ctr"/>
            <a:r>
              <a:rPr lang="en-US" dirty="0"/>
              <a:t>The time of the judges (verses 26-31)</a:t>
            </a:r>
          </a:p>
        </p:txBody>
      </p:sp>
      <p:sp>
        <p:nvSpPr>
          <p:cNvPr id="3" name="Content Placeholder 2">
            <a:extLst>
              <a:ext uri="{FF2B5EF4-FFF2-40B4-BE49-F238E27FC236}">
                <a16:creationId xmlns:a16="http://schemas.microsoft.com/office/drawing/2014/main" id="{65800862-0FE9-0823-325B-DD444D7072D2}"/>
              </a:ext>
            </a:extLst>
          </p:cNvPr>
          <p:cNvSpPr>
            <a:spLocks noGrp="1"/>
          </p:cNvSpPr>
          <p:nvPr>
            <p:ph idx="1"/>
          </p:nvPr>
        </p:nvSpPr>
        <p:spPr/>
        <p:txBody>
          <a:bodyPr>
            <a:normAutofit/>
          </a:bodyPr>
          <a:lstStyle/>
          <a:p>
            <a:r>
              <a:rPr lang="en-US" dirty="0"/>
              <a:t>Previously, in the time of Joshua, the people turned their back upon God and His law, were disobedient and rebelled. </a:t>
            </a:r>
          </a:p>
          <a:p>
            <a:r>
              <a:rPr lang="en-US" dirty="0"/>
              <a:t>(again)</a:t>
            </a:r>
          </a:p>
          <a:p>
            <a:r>
              <a:rPr lang="en-US" dirty="0"/>
              <a:t>So the Israelites were given over to their enemies, who had dominion over them.</a:t>
            </a:r>
          </a:p>
          <a:p>
            <a:r>
              <a:rPr lang="en-US" dirty="0"/>
              <a:t>But as many times as the Israelites cried out to God, He heard them and delivered them according to His mercies</a:t>
            </a:r>
          </a:p>
          <a:p>
            <a:r>
              <a:rPr lang="en-US" dirty="0"/>
              <a:t>By a judge, a deliverer (verse 27)</a:t>
            </a:r>
          </a:p>
          <a:p>
            <a:endParaRPr lang="en-US" dirty="0"/>
          </a:p>
        </p:txBody>
      </p:sp>
    </p:spTree>
    <p:extLst>
      <p:ext uri="{BB962C8B-B14F-4D97-AF65-F5344CB8AC3E}">
        <p14:creationId xmlns:p14="http://schemas.microsoft.com/office/powerpoint/2010/main" val="30097793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91DAE2-D056-7D26-4C03-603DDAAA6AA0}"/>
              </a:ext>
            </a:extLst>
          </p:cNvPr>
          <p:cNvSpPr>
            <a:spLocks noGrp="1"/>
          </p:cNvSpPr>
          <p:nvPr>
            <p:ph type="title"/>
          </p:nvPr>
        </p:nvSpPr>
        <p:spPr/>
        <p:txBody>
          <a:bodyPr/>
          <a:lstStyle/>
          <a:p>
            <a:pPr algn="ctr"/>
            <a:r>
              <a:rPr lang="en-US" dirty="0"/>
              <a:t>The prophets</a:t>
            </a:r>
          </a:p>
        </p:txBody>
      </p:sp>
      <p:sp>
        <p:nvSpPr>
          <p:cNvPr id="3" name="Content Placeholder 2">
            <a:extLst>
              <a:ext uri="{FF2B5EF4-FFF2-40B4-BE49-F238E27FC236}">
                <a16:creationId xmlns:a16="http://schemas.microsoft.com/office/drawing/2014/main" id="{708D646D-B514-8379-4412-61BD5C5CFE48}"/>
              </a:ext>
            </a:extLst>
          </p:cNvPr>
          <p:cNvSpPr>
            <a:spLocks noGrp="1"/>
          </p:cNvSpPr>
          <p:nvPr>
            <p:ph idx="1"/>
          </p:nvPr>
        </p:nvSpPr>
        <p:spPr/>
        <p:txBody>
          <a:bodyPr/>
          <a:lstStyle/>
          <a:p>
            <a:r>
              <a:rPr lang="en-US" b="1" dirty="0"/>
              <a:t>Q: Why do you think that the prophets testified against the people in verse 30?</a:t>
            </a:r>
          </a:p>
          <a:p>
            <a:r>
              <a:rPr lang="en-US" dirty="0"/>
              <a:t>So that the people would not attribute their deliverance to their own strength so they would not become prideful.</a:t>
            </a:r>
          </a:p>
          <a:p>
            <a:pPr lvl="1"/>
            <a:r>
              <a:rPr lang="en-US" dirty="0"/>
              <a:t>Just as our salvation is not our own doing (Ephesians 2:8-10)</a:t>
            </a:r>
          </a:p>
          <a:p>
            <a:pPr lvl="1"/>
            <a:r>
              <a:rPr lang="en-US" b="1" dirty="0"/>
              <a:t>Read Psalm 44:1-3!</a:t>
            </a:r>
          </a:p>
          <a:p>
            <a:endParaRPr lang="en-US" dirty="0"/>
          </a:p>
        </p:txBody>
      </p:sp>
    </p:spTree>
    <p:extLst>
      <p:ext uri="{BB962C8B-B14F-4D97-AF65-F5344CB8AC3E}">
        <p14:creationId xmlns:p14="http://schemas.microsoft.com/office/powerpoint/2010/main" val="40661319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993E0C-0F10-5216-4E70-3D7C5DB439DA}"/>
              </a:ext>
            </a:extLst>
          </p:cNvPr>
          <p:cNvSpPr>
            <a:spLocks noGrp="1"/>
          </p:cNvSpPr>
          <p:nvPr>
            <p:ph type="title"/>
          </p:nvPr>
        </p:nvSpPr>
        <p:spPr/>
        <p:txBody>
          <a:bodyPr/>
          <a:lstStyle/>
          <a:p>
            <a:pPr algn="ctr"/>
            <a:r>
              <a:rPr lang="en-US" dirty="0"/>
              <a:t>God’s mercy (verse 31)</a:t>
            </a:r>
          </a:p>
        </p:txBody>
      </p:sp>
      <p:sp>
        <p:nvSpPr>
          <p:cNvPr id="3" name="Content Placeholder 2">
            <a:extLst>
              <a:ext uri="{FF2B5EF4-FFF2-40B4-BE49-F238E27FC236}">
                <a16:creationId xmlns:a16="http://schemas.microsoft.com/office/drawing/2014/main" id="{7370A23A-6FC6-C7C6-CADA-1F855682DDCD}"/>
              </a:ext>
            </a:extLst>
          </p:cNvPr>
          <p:cNvSpPr>
            <a:spLocks noGrp="1"/>
          </p:cNvSpPr>
          <p:nvPr>
            <p:ph idx="1"/>
          </p:nvPr>
        </p:nvSpPr>
        <p:spPr/>
        <p:txBody>
          <a:bodyPr/>
          <a:lstStyle/>
          <a:p>
            <a:r>
              <a:rPr lang="en-US" dirty="0"/>
              <a:t>“Nevertheless in your great mercy you did not utterly consume them or forsake them; for you are God, gracious and merciful.”</a:t>
            </a:r>
          </a:p>
          <a:p>
            <a:r>
              <a:rPr lang="en-US" b="1" dirty="0"/>
              <a:t>Q: Why does God spare a remnant of His people?</a:t>
            </a:r>
          </a:p>
          <a:p>
            <a:r>
              <a:rPr lang="en-US" b="1" dirty="0"/>
              <a:t>Q: Would God have been just in utterly consuming His people?</a:t>
            </a:r>
          </a:p>
          <a:p>
            <a:r>
              <a:rPr lang="en-US" dirty="0"/>
              <a:t>God shows His glory, power, and mercy in that He can preserve a people for Himself.</a:t>
            </a:r>
          </a:p>
          <a:p>
            <a:r>
              <a:rPr lang="en-US" dirty="0"/>
              <a:t>Perseverance of the saints: if left to ourselves, Heaven would be empty, but by God’s grace it is He who carries us through.</a:t>
            </a:r>
          </a:p>
          <a:p>
            <a:r>
              <a:rPr lang="en-US" b="1" dirty="0"/>
              <a:t>Read Ephesians 2:8—10!</a:t>
            </a:r>
          </a:p>
          <a:p>
            <a:endParaRPr lang="en-US" dirty="0"/>
          </a:p>
        </p:txBody>
      </p:sp>
    </p:spTree>
    <p:extLst>
      <p:ext uri="{BB962C8B-B14F-4D97-AF65-F5344CB8AC3E}">
        <p14:creationId xmlns:p14="http://schemas.microsoft.com/office/powerpoint/2010/main" val="9645580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1BB34-23AF-5B00-EE13-6610335D5ACF}"/>
              </a:ext>
            </a:extLst>
          </p:cNvPr>
          <p:cNvSpPr>
            <a:spLocks noGrp="1"/>
          </p:cNvSpPr>
          <p:nvPr>
            <p:ph type="title"/>
          </p:nvPr>
        </p:nvSpPr>
        <p:spPr/>
        <p:txBody>
          <a:bodyPr/>
          <a:lstStyle/>
          <a:p>
            <a:pPr algn="ctr"/>
            <a:r>
              <a:rPr lang="en-US" dirty="0"/>
              <a:t>A picture of paternal forgiveness</a:t>
            </a:r>
          </a:p>
        </p:txBody>
      </p:sp>
      <p:sp>
        <p:nvSpPr>
          <p:cNvPr id="3" name="Content Placeholder 2">
            <a:extLst>
              <a:ext uri="{FF2B5EF4-FFF2-40B4-BE49-F238E27FC236}">
                <a16:creationId xmlns:a16="http://schemas.microsoft.com/office/drawing/2014/main" id="{F6775D8D-84FB-8E89-6090-B3E60579DD97}"/>
              </a:ext>
            </a:extLst>
          </p:cNvPr>
          <p:cNvSpPr>
            <a:spLocks noGrp="1"/>
          </p:cNvSpPr>
          <p:nvPr>
            <p:ph idx="1"/>
          </p:nvPr>
        </p:nvSpPr>
        <p:spPr/>
        <p:txBody>
          <a:bodyPr>
            <a:normAutofit fontScale="92500" lnSpcReduction="10000"/>
          </a:bodyPr>
          <a:lstStyle/>
          <a:p>
            <a:r>
              <a:rPr lang="en-US" dirty="0"/>
              <a:t>The Israelites rebel, are given to their enemies, suffer, cry out to God, and then are delivered.</a:t>
            </a:r>
          </a:p>
          <a:p>
            <a:r>
              <a:rPr lang="en-US" dirty="0"/>
              <a:t>This happens over and over ad over again in the Old Testament.</a:t>
            </a:r>
          </a:p>
          <a:p>
            <a:r>
              <a:rPr lang="en-US" b="1" dirty="0"/>
              <a:t>Q: Why? What does this remind you of?</a:t>
            </a:r>
          </a:p>
          <a:p>
            <a:r>
              <a:rPr lang="en-US" dirty="0"/>
              <a:t>Paternal forgiveness on a national/covenantal level.</a:t>
            </a:r>
          </a:p>
          <a:p>
            <a:r>
              <a:rPr lang="en-US" dirty="0"/>
              <a:t>Judicial forgiveness happens only once, when a man is regenerated, believes, and is pardoned.</a:t>
            </a:r>
          </a:p>
          <a:p>
            <a:pPr lvl="1"/>
            <a:r>
              <a:rPr lang="en-US" dirty="0"/>
              <a:t>Just as God elected Israel once to be His people.</a:t>
            </a:r>
          </a:p>
          <a:p>
            <a:r>
              <a:rPr lang="en-US" dirty="0"/>
              <a:t>But paternal forgiveness must happen over and over and over again.</a:t>
            </a:r>
          </a:p>
          <a:p>
            <a:pPr lvl="1"/>
            <a:r>
              <a:rPr lang="en-US" dirty="0"/>
              <a:t>Just as family members may offend one another, so they also make peace with one another, over and over and </a:t>
            </a:r>
            <a:r>
              <a:rPr lang="en-US"/>
              <a:t>over again.</a:t>
            </a:r>
            <a:endParaRPr lang="en-US" dirty="0"/>
          </a:p>
        </p:txBody>
      </p:sp>
    </p:spTree>
    <p:extLst>
      <p:ext uri="{BB962C8B-B14F-4D97-AF65-F5344CB8AC3E}">
        <p14:creationId xmlns:p14="http://schemas.microsoft.com/office/powerpoint/2010/main" val="33577492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9B553A-9A7C-5CCD-8853-A870EAC71854}"/>
              </a:ext>
            </a:extLst>
          </p:cNvPr>
          <p:cNvSpPr>
            <a:spLocks noGrp="1"/>
          </p:cNvSpPr>
          <p:nvPr>
            <p:ph type="title"/>
          </p:nvPr>
        </p:nvSpPr>
        <p:spPr/>
        <p:txBody>
          <a:bodyPr/>
          <a:lstStyle/>
          <a:p>
            <a:pPr algn="ctr"/>
            <a:r>
              <a:rPr lang="en-US" dirty="0"/>
              <a:t>Total depravity</a:t>
            </a:r>
          </a:p>
        </p:txBody>
      </p:sp>
      <p:sp>
        <p:nvSpPr>
          <p:cNvPr id="3" name="Content Placeholder 2">
            <a:extLst>
              <a:ext uri="{FF2B5EF4-FFF2-40B4-BE49-F238E27FC236}">
                <a16:creationId xmlns:a16="http://schemas.microsoft.com/office/drawing/2014/main" id="{5B589280-CD96-E0A7-6FC3-3EF2D5A5EE2A}"/>
              </a:ext>
            </a:extLst>
          </p:cNvPr>
          <p:cNvSpPr>
            <a:spLocks noGrp="1"/>
          </p:cNvSpPr>
          <p:nvPr>
            <p:ph idx="1"/>
          </p:nvPr>
        </p:nvSpPr>
        <p:spPr>
          <a:xfrm>
            <a:off x="838200" y="1479176"/>
            <a:ext cx="10515600" cy="4854389"/>
          </a:xfrm>
        </p:spPr>
        <p:txBody>
          <a:bodyPr>
            <a:normAutofit lnSpcReduction="10000"/>
          </a:bodyPr>
          <a:lstStyle/>
          <a:p>
            <a:r>
              <a:rPr lang="en-US" b="1" dirty="0"/>
              <a:t>T</a:t>
            </a:r>
            <a:r>
              <a:rPr lang="en-US" dirty="0"/>
              <a:t>ULIP: total depravity</a:t>
            </a:r>
          </a:p>
          <a:p>
            <a:r>
              <a:rPr lang="en-US" dirty="0"/>
              <a:t>The persistent, cyclical, characteristic rebellion of God’s people displays total depravity.</a:t>
            </a:r>
          </a:p>
          <a:p>
            <a:r>
              <a:rPr lang="en-US" dirty="0"/>
              <a:t>  </a:t>
            </a:r>
            <a:r>
              <a:rPr lang="en-US" baseline="30000" dirty="0"/>
              <a:t> </a:t>
            </a:r>
            <a:r>
              <a:rPr lang="en-US" dirty="0"/>
              <a:t>As it is written:</a:t>
            </a:r>
          </a:p>
          <a:p>
            <a:pPr marL="0" indent="0">
              <a:buNone/>
            </a:pPr>
            <a:r>
              <a:rPr lang="en-US" dirty="0"/>
              <a:t>	“There is none righteous, no, not one;</a:t>
            </a:r>
            <a:br>
              <a:rPr lang="en-US" dirty="0"/>
            </a:br>
            <a:r>
              <a:rPr lang="en-US" baseline="30000" dirty="0"/>
              <a:t>	</a:t>
            </a:r>
            <a:r>
              <a:rPr lang="en-US" dirty="0"/>
              <a:t>There is none who understands;</a:t>
            </a:r>
            <a:br>
              <a:rPr lang="en-US" dirty="0"/>
            </a:br>
            <a:r>
              <a:rPr lang="en-US" dirty="0"/>
              <a:t>	There is none who seeks after God.</a:t>
            </a:r>
            <a:br>
              <a:rPr lang="en-US" dirty="0"/>
            </a:br>
            <a:r>
              <a:rPr lang="en-US" dirty="0"/>
              <a:t>	They have all turned aside;</a:t>
            </a:r>
            <a:br>
              <a:rPr lang="en-US" dirty="0"/>
            </a:br>
            <a:r>
              <a:rPr lang="en-US" dirty="0"/>
              <a:t>	They have together become unprofitable;</a:t>
            </a:r>
            <a:br>
              <a:rPr lang="en-US" dirty="0"/>
            </a:br>
            <a:r>
              <a:rPr lang="en-US" dirty="0"/>
              <a:t>	There is none who does good, no, not one.” (Romans 3:10)</a:t>
            </a:r>
          </a:p>
          <a:p>
            <a:r>
              <a:rPr lang="en-US" dirty="0"/>
              <a:t>Compare to: Matthew 19:17; Mark 10:18; Luke 18:19: why do you call me good?</a:t>
            </a:r>
          </a:p>
          <a:p>
            <a:endParaRPr lang="en-US" dirty="0"/>
          </a:p>
        </p:txBody>
      </p:sp>
    </p:spTree>
    <p:extLst>
      <p:ext uri="{BB962C8B-B14F-4D97-AF65-F5344CB8AC3E}">
        <p14:creationId xmlns:p14="http://schemas.microsoft.com/office/powerpoint/2010/main" val="10110676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C30A88-5427-59E2-1669-8163C08066DC}"/>
              </a:ext>
            </a:extLst>
          </p:cNvPr>
          <p:cNvSpPr>
            <a:spLocks noGrp="1"/>
          </p:cNvSpPr>
          <p:nvPr>
            <p:ph type="title"/>
          </p:nvPr>
        </p:nvSpPr>
        <p:spPr/>
        <p:txBody>
          <a:bodyPr/>
          <a:lstStyle/>
          <a:p>
            <a:pPr algn="ctr"/>
            <a:r>
              <a:rPr lang="en-US" dirty="0"/>
              <a:t>Total depravity</a:t>
            </a:r>
          </a:p>
        </p:txBody>
      </p:sp>
      <p:sp>
        <p:nvSpPr>
          <p:cNvPr id="3" name="Content Placeholder 2">
            <a:extLst>
              <a:ext uri="{FF2B5EF4-FFF2-40B4-BE49-F238E27FC236}">
                <a16:creationId xmlns:a16="http://schemas.microsoft.com/office/drawing/2014/main" id="{278C18B7-02DB-7866-6210-6C61A36289D7}"/>
              </a:ext>
            </a:extLst>
          </p:cNvPr>
          <p:cNvSpPr>
            <a:spLocks noGrp="1"/>
          </p:cNvSpPr>
          <p:nvPr>
            <p:ph idx="1"/>
          </p:nvPr>
        </p:nvSpPr>
        <p:spPr/>
        <p:txBody>
          <a:bodyPr/>
          <a:lstStyle/>
          <a:p>
            <a:r>
              <a:rPr lang="en-US" dirty="0"/>
              <a:t>None righteous: verse 32: kings, princes, priests, prophets, fathers, and all the people.</a:t>
            </a:r>
          </a:p>
          <a:p>
            <a:r>
              <a:rPr lang="en-US" dirty="0"/>
              <a:t>Verse 34: again, neither the kings, princes, priests nor the fathers have kept God’s law.</a:t>
            </a:r>
          </a:p>
          <a:p>
            <a:r>
              <a:rPr lang="en-US" dirty="0"/>
              <a:t>If the leaders don’t keep God’s law, then how shall the people?</a:t>
            </a:r>
          </a:p>
        </p:txBody>
      </p:sp>
    </p:spTree>
    <p:extLst>
      <p:ext uri="{BB962C8B-B14F-4D97-AF65-F5344CB8AC3E}">
        <p14:creationId xmlns:p14="http://schemas.microsoft.com/office/powerpoint/2010/main" val="42774549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C56588-3F81-57FF-F6B7-6037A3154059}"/>
              </a:ext>
            </a:extLst>
          </p:cNvPr>
          <p:cNvSpPr>
            <a:spLocks noGrp="1"/>
          </p:cNvSpPr>
          <p:nvPr>
            <p:ph type="title"/>
          </p:nvPr>
        </p:nvSpPr>
        <p:spPr/>
        <p:txBody>
          <a:bodyPr/>
          <a:lstStyle/>
          <a:p>
            <a:pPr algn="ctr"/>
            <a:r>
              <a:rPr lang="en-US" dirty="0"/>
              <a:t>Total depravity</a:t>
            </a:r>
          </a:p>
        </p:txBody>
      </p:sp>
      <p:sp>
        <p:nvSpPr>
          <p:cNvPr id="3" name="Content Placeholder 2">
            <a:extLst>
              <a:ext uri="{FF2B5EF4-FFF2-40B4-BE49-F238E27FC236}">
                <a16:creationId xmlns:a16="http://schemas.microsoft.com/office/drawing/2014/main" id="{038AB815-5E1A-78DA-BA3C-37DD573AD535}"/>
              </a:ext>
            </a:extLst>
          </p:cNvPr>
          <p:cNvSpPr>
            <a:spLocks noGrp="1"/>
          </p:cNvSpPr>
          <p:nvPr>
            <p:ph idx="1"/>
          </p:nvPr>
        </p:nvSpPr>
        <p:spPr/>
        <p:txBody>
          <a:bodyPr>
            <a:normAutofit lnSpcReduction="10000"/>
          </a:bodyPr>
          <a:lstStyle/>
          <a:p>
            <a:r>
              <a:rPr lang="en-US" dirty="0"/>
              <a:t>“And the Lord God commanded the man, saying, ‘Of every tree of the garden you may freely eat; but of the tree of the knowledge of good and evil you shall not eat, for in the day that you eat of it you shall surely die.’” (Genesis 2:16-17)</a:t>
            </a:r>
          </a:p>
          <a:p>
            <a:r>
              <a:rPr lang="en-US" dirty="0"/>
              <a:t>Spiritual death, linked to physical death.</a:t>
            </a:r>
          </a:p>
          <a:p>
            <a:r>
              <a:rPr lang="en-US" dirty="0"/>
              <a:t>But still, the world is </a:t>
            </a:r>
            <a:r>
              <a:rPr lang="en-US" i="1" dirty="0"/>
              <a:t>not as sinful as it could possibly be</a:t>
            </a:r>
            <a:r>
              <a:rPr lang="en-US" dirty="0"/>
              <a:t>, because God’s gracious hand restrains many sorts of evil.</a:t>
            </a:r>
          </a:p>
          <a:p>
            <a:pPr lvl="1"/>
            <a:r>
              <a:rPr lang="en-US" dirty="0"/>
              <a:t>If God let go of this world, all would be destroyed.</a:t>
            </a:r>
          </a:p>
          <a:p>
            <a:pPr lvl="1"/>
            <a:r>
              <a:rPr lang="en-US" i="1" dirty="0"/>
              <a:t>Total depravity</a:t>
            </a:r>
            <a:r>
              <a:rPr lang="en-US" dirty="0"/>
              <a:t> (sin affects all faculties of man: mind, emotions, will) is not the same as </a:t>
            </a:r>
            <a:r>
              <a:rPr lang="en-US" i="1" dirty="0"/>
              <a:t>utter depravity</a:t>
            </a:r>
            <a:r>
              <a:rPr lang="en-US" dirty="0"/>
              <a:t> (everything is as sinful as could possibly be).</a:t>
            </a:r>
          </a:p>
          <a:p>
            <a:r>
              <a:rPr lang="en-US" i="1" dirty="0"/>
              <a:t>See in this how God is active in this world, not passive!</a:t>
            </a:r>
          </a:p>
          <a:p>
            <a:endParaRPr lang="en-US" dirty="0"/>
          </a:p>
          <a:p>
            <a:endParaRPr lang="en-US" dirty="0"/>
          </a:p>
        </p:txBody>
      </p:sp>
    </p:spTree>
    <p:extLst>
      <p:ext uri="{BB962C8B-B14F-4D97-AF65-F5344CB8AC3E}">
        <p14:creationId xmlns:p14="http://schemas.microsoft.com/office/powerpoint/2010/main" val="36660610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EC09A-245C-DC5B-E56C-801472E2A59D}"/>
              </a:ext>
            </a:extLst>
          </p:cNvPr>
          <p:cNvSpPr>
            <a:spLocks noGrp="1"/>
          </p:cNvSpPr>
          <p:nvPr>
            <p:ph type="title"/>
          </p:nvPr>
        </p:nvSpPr>
        <p:spPr/>
        <p:txBody>
          <a:bodyPr/>
          <a:lstStyle/>
          <a:p>
            <a:pPr algn="ctr"/>
            <a:r>
              <a:rPr lang="en-US" dirty="0"/>
              <a:t>To forgive as God forgives</a:t>
            </a:r>
          </a:p>
        </p:txBody>
      </p:sp>
      <p:sp>
        <p:nvSpPr>
          <p:cNvPr id="3" name="Content Placeholder 2">
            <a:extLst>
              <a:ext uri="{FF2B5EF4-FFF2-40B4-BE49-F238E27FC236}">
                <a16:creationId xmlns:a16="http://schemas.microsoft.com/office/drawing/2014/main" id="{30FDA0AE-391A-9BDE-B69D-3083CFD0CF7E}"/>
              </a:ext>
            </a:extLst>
          </p:cNvPr>
          <p:cNvSpPr>
            <a:spLocks noGrp="1"/>
          </p:cNvSpPr>
          <p:nvPr>
            <p:ph idx="1"/>
          </p:nvPr>
        </p:nvSpPr>
        <p:spPr/>
        <p:txBody>
          <a:bodyPr/>
          <a:lstStyle/>
          <a:p>
            <a:r>
              <a:rPr lang="en-US" dirty="0"/>
              <a:t>Verse 33: despite the many, many, many backslidings of the Israelites, God is faithful to His people, to preserve a remnant.</a:t>
            </a:r>
          </a:p>
          <a:p>
            <a:r>
              <a:rPr lang="en-US" dirty="0"/>
              <a:t>We are also this remnant, but examine yourself that you personally belong to this remnant: “Therefore let him who thinks he stands take heed lest he fall.” (1Cor. 10:12)</a:t>
            </a:r>
          </a:p>
          <a:p>
            <a:r>
              <a:rPr lang="en-US" dirty="0"/>
              <a:t>God commands us to be holy as He is holy and to be more and more like Jesus, His Son.</a:t>
            </a:r>
          </a:p>
          <a:p>
            <a:r>
              <a:rPr lang="en-US" b="1" dirty="0"/>
              <a:t>Read Matthew 18:21-22!</a:t>
            </a:r>
          </a:p>
        </p:txBody>
      </p:sp>
    </p:spTree>
    <p:extLst>
      <p:ext uri="{BB962C8B-B14F-4D97-AF65-F5344CB8AC3E}">
        <p14:creationId xmlns:p14="http://schemas.microsoft.com/office/powerpoint/2010/main" val="21768500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B04B93-46B2-069A-872A-6FFB1D66EE2F}"/>
              </a:ext>
            </a:extLst>
          </p:cNvPr>
          <p:cNvSpPr>
            <a:spLocks noGrp="1"/>
          </p:cNvSpPr>
          <p:nvPr>
            <p:ph type="title"/>
          </p:nvPr>
        </p:nvSpPr>
        <p:spPr/>
        <p:txBody>
          <a:bodyPr/>
          <a:lstStyle/>
          <a:p>
            <a:pPr algn="ctr"/>
            <a:r>
              <a:rPr lang="en-US" dirty="0"/>
              <a:t>Servitude (verses 36-37)</a:t>
            </a:r>
          </a:p>
        </p:txBody>
      </p:sp>
      <p:sp>
        <p:nvSpPr>
          <p:cNvPr id="3" name="Content Placeholder 2">
            <a:extLst>
              <a:ext uri="{FF2B5EF4-FFF2-40B4-BE49-F238E27FC236}">
                <a16:creationId xmlns:a16="http://schemas.microsoft.com/office/drawing/2014/main" id="{041E2E9C-0CD1-ECCF-AC28-C716C8AD4B60}"/>
              </a:ext>
            </a:extLst>
          </p:cNvPr>
          <p:cNvSpPr>
            <a:spLocks noGrp="1"/>
          </p:cNvSpPr>
          <p:nvPr>
            <p:ph idx="1"/>
          </p:nvPr>
        </p:nvSpPr>
        <p:spPr/>
        <p:txBody>
          <a:bodyPr/>
          <a:lstStyle/>
          <a:p>
            <a:r>
              <a:rPr lang="en-US" dirty="0"/>
              <a:t>Even though the Israelites had built the temple and the wall, they were still in servitude. Their rulers could take:</a:t>
            </a:r>
          </a:p>
          <a:p>
            <a:pPr lvl="1"/>
            <a:r>
              <a:rPr lang="en-US" dirty="0"/>
              <a:t>Its fruit and bounty</a:t>
            </a:r>
          </a:p>
          <a:p>
            <a:pPr lvl="1"/>
            <a:r>
              <a:rPr lang="en-US" dirty="0"/>
              <a:t>Their bodies and cattle</a:t>
            </a:r>
          </a:p>
          <a:p>
            <a:r>
              <a:rPr lang="en-US" dirty="0"/>
              <a:t>This servitude is due to them for their sins.</a:t>
            </a:r>
          </a:p>
          <a:p>
            <a:r>
              <a:rPr lang="en-US" dirty="0"/>
              <a:t>Sins may be forgiven but their consequences may still last.</a:t>
            </a:r>
          </a:p>
          <a:p>
            <a:pPr lvl="1"/>
            <a:r>
              <a:rPr lang="en-US" dirty="0"/>
              <a:t>i.e. the Arab man who became Christian still had five wives to deal with.</a:t>
            </a:r>
          </a:p>
          <a:p>
            <a:r>
              <a:rPr lang="en-US" dirty="0"/>
              <a:t>This world is imperfect, temporary, and passing, we will never find fulfillment in this world alone.</a:t>
            </a:r>
          </a:p>
          <a:p>
            <a:endParaRPr lang="en-US" dirty="0"/>
          </a:p>
        </p:txBody>
      </p:sp>
    </p:spTree>
    <p:extLst>
      <p:ext uri="{BB962C8B-B14F-4D97-AF65-F5344CB8AC3E}">
        <p14:creationId xmlns:p14="http://schemas.microsoft.com/office/powerpoint/2010/main" val="23233868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58E74-C57A-AADA-C1DE-76A509CF21F8}"/>
              </a:ext>
            </a:extLst>
          </p:cNvPr>
          <p:cNvSpPr>
            <a:spLocks noGrp="1"/>
          </p:cNvSpPr>
          <p:nvPr>
            <p:ph type="title"/>
          </p:nvPr>
        </p:nvSpPr>
        <p:spPr/>
        <p:txBody>
          <a:bodyPr/>
          <a:lstStyle/>
          <a:p>
            <a:pPr algn="ctr"/>
            <a:r>
              <a:rPr lang="en-US" dirty="0"/>
              <a:t>A type of Christ</a:t>
            </a:r>
          </a:p>
        </p:txBody>
      </p:sp>
      <p:sp>
        <p:nvSpPr>
          <p:cNvPr id="3" name="Content Placeholder 2">
            <a:extLst>
              <a:ext uri="{FF2B5EF4-FFF2-40B4-BE49-F238E27FC236}">
                <a16:creationId xmlns:a16="http://schemas.microsoft.com/office/drawing/2014/main" id="{DE1391F5-BC76-D371-8D6D-EEC79C74C255}"/>
              </a:ext>
            </a:extLst>
          </p:cNvPr>
          <p:cNvSpPr>
            <a:spLocks noGrp="1"/>
          </p:cNvSpPr>
          <p:nvPr>
            <p:ph idx="1"/>
          </p:nvPr>
        </p:nvSpPr>
        <p:spPr/>
        <p:txBody>
          <a:bodyPr/>
          <a:lstStyle/>
          <a:p>
            <a:r>
              <a:rPr lang="en-US" dirty="0"/>
              <a:t>Nehemiah is a type of Christ, who left his comfortable estate to help his countrymen in distress.</a:t>
            </a:r>
          </a:p>
          <a:p>
            <a:pPr lvl="1"/>
            <a:r>
              <a:rPr lang="en-US" b="1" dirty="0"/>
              <a:t>Read Romans 12:10!</a:t>
            </a:r>
          </a:p>
          <a:p>
            <a:pPr lvl="1"/>
            <a:r>
              <a:rPr lang="en-US" b="1" dirty="0"/>
              <a:t>Read 1John 4:7-11!</a:t>
            </a:r>
          </a:p>
          <a:p>
            <a:r>
              <a:rPr lang="en-US" dirty="0"/>
              <a:t>Neh. 2:19-20: Opposed by enemies surrounding him, just like Jesus was opposed by the Jewish leaders.</a:t>
            </a:r>
          </a:p>
          <a:p>
            <a:r>
              <a:rPr lang="en-US" dirty="0"/>
              <a:t>Nehemiah was not deterred to keep building the wall (Neh. 6:2-3), just like Jesus kept on doing His Father’s will.</a:t>
            </a:r>
          </a:p>
          <a:p>
            <a:r>
              <a:rPr lang="en-US" dirty="0"/>
              <a:t>Nehemiah cleansed the temple in Neh. 13 just like Jesus did in John 2:13-22.</a:t>
            </a:r>
          </a:p>
        </p:txBody>
      </p:sp>
    </p:spTree>
    <p:extLst>
      <p:ext uri="{BB962C8B-B14F-4D97-AF65-F5344CB8AC3E}">
        <p14:creationId xmlns:p14="http://schemas.microsoft.com/office/powerpoint/2010/main" val="5002949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A2FF1-32A8-99C9-583C-32FC9C9921AD}"/>
              </a:ext>
            </a:extLst>
          </p:cNvPr>
          <p:cNvSpPr>
            <a:spLocks noGrp="1"/>
          </p:cNvSpPr>
          <p:nvPr>
            <p:ph type="title"/>
          </p:nvPr>
        </p:nvSpPr>
        <p:spPr/>
        <p:txBody>
          <a:bodyPr/>
          <a:lstStyle/>
          <a:p>
            <a:pPr algn="ctr"/>
            <a:r>
              <a:rPr lang="en-US" dirty="0"/>
              <a:t>The signing of the covenant (verse 38)</a:t>
            </a:r>
          </a:p>
        </p:txBody>
      </p:sp>
      <p:sp>
        <p:nvSpPr>
          <p:cNvPr id="3" name="Content Placeholder 2">
            <a:extLst>
              <a:ext uri="{FF2B5EF4-FFF2-40B4-BE49-F238E27FC236}">
                <a16:creationId xmlns:a16="http://schemas.microsoft.com/office/drawing/2014/main" id="{5DA3FE7F-1005-F407-A3ED-9C8EAC3F12E8}"/>
              </a:ext>
            </a:extLst>
          </p:cNvPr>
          <p:cNvSpPr>
            <a:spLocks noGrp="1"/>
          </p:cNvSpPr>
          <p:nvPr>
            <p:ph idx="1"/>
          </p:nvPr>
        </p:nvSpPr>
        <p:spPr/>
        <p:txBody>
          <a:bodyPr/>
          <a:lstStyle/>
          <a:p>
            <a:r>
              <a:rPr lang="en-US" dirty="0"/>
              <a:t>Remember God for all His great deeds.</a:t>
            </a:r>
          </a:p>
          <a:p>
            <a:r>
              <a:rPr lang="en-US" dirty="0"/>
              <a:t>“Faith comes from hearing, and hearing through the word of Christ” (Romans 10:17)</a:t>
            </a:r>
          </a:p>
          <a:p>
            <a:r>
              <a:rPr lang="en-US" dirty="0"/>
              <a:t>A formal seal on the covenant between the people and God via the leaders, the priests, and the Levites.</a:t>
            </a:r>
          </a:p>
          <a:p>
            <a:r>
              <a:rPr lang="en-US" dirty="0"/>
              <a:t>God will come to the rescue of the oppressed Israelites.</a:t>
            </a:r>
          </a:p>
          <a:p>
            <a:r>
              <a:rPr lang="en-US" b="1" dirty="0"/>
              <a:t>God will also save </a:t>
            </a:r>
            <a:r>
              <a:rPr lang="en-US" b="1" i="1" dirty="0"/>
              <a:t>you</a:t>
            </a:r>
            <a:r>
              <a:rPr lang="en-US" b="1" dirty="0"/>
              <a:t> if you enter into a covenant with Him.</a:t>
            </a:r>
          </a:p>
          <a:p>
            <a:endParaRPr lang="en-US" dirty="0"/>
          </a:p>
          <a:p>
            <a:endParaRPr lang="en-US" dirty="0"/>
          </a:p>
        </p:txBody>
      </p:sp>
    </p:spTree>
    <p:extLst>
      <p:ext uri="{BB962C8B-B14F-4D97-AF65-F5344CB8AC3E}">
        <p14:creationId xmlns:p14="http://schemas.microsoft.com/office/powerpoint/2010/main" val="38886635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A9093-F846-4186-E62D-D8BDA9F0B23A}"/>
              </a:ext>
            </a:extLst>
          </p:cNvPr>
          <p:cNvSpPr>
            <a:spLocks noGrp="1"/>
          </p:cNvSpPr>
          <p:nvPr>
            <p:ph type="title"/>
          </p:nvPr>
        </p:nvSpPr>
        <p:spPr/>
        <p:txBody>
          <a:bodyPr/>
          <a:lstStyle/>
          <a:p>
            <a:pPr algn="ctr"/>
            <a:r>
              <a:rPr lang="en-US" dirty="0"/>
              <a:t>Nehemiah 10: signing on the dotted line…</a:t>
            </a:r>
          </a:p>
        </p:txBody>
      </p:sp>
      <p:sp>
        <p:nvSpPr>
          <p:cNvPr id="3" name="Content Placeholder 2">
            <a:extLst>
              <a:ext uri="{FF2B5EF4-FFF2-40B4-BE49-F238E27FC236}">
                <a16:creationId xmlns:a16="http://schemas.microsoft.com/office/drawing/2014/main" id="{AEFB9D79-E111-B1E9-C814-D75759CAF308}"/>
              </a:ext>
            </a:extLst>
          </p:cNvPr>
          <p:cNvSpPr>
            <a:spLocks noGrp="1"/>
          </p:cNvSpPr>
          <p:nvPr>
            <p:ph idx="1"/>
          </p:nvPr>
        </p:nvSpPr>
        <p:spPr/>
        <p:txBody>
          <a:bodyPr>
            <a:normAutofit lnSpcReduction="10000"/>
          </a:bodyPr>
          <a:lstStyle/>
          <a:p>
            <a:r>
              <a:rPr lang="en-US" b="1" dirty="0"/>
              <a:t>Read Nehemiah 10:1-27 and 28-39!</a:t>
            </a:r>
          </a:p>
          <a:p>
            <a:r>
              <a:rPr lang="en-US" dirty="0"/>
              <a:t>Different groups of people signed the covenant:</a:t>
            </a:r>
          </a:p>
          <a:p>
            <a:pPr lvl="1"/>
            <a:r>
              <a:rPr lang="en-US" dirty="0"/>
              <a:t>The leaders, such as Nehemiah</a:t>
            </a:r>
          </a:p>
          <a:p>
            <a:pPr lvl="2"/>
            <a:r>
              <a:rPr lang="en-US" b="1" dirty="0"/>
              <a:t>Lead by doing!</a:t>
            </a:r>
          </a:p>
          <a:p>
            <a:pPr lvl="1"/>
            <a:r>
              <a:rPr lang="en-US" dirty="0"/>
              <a:t>The priests and the Levites</a:t>
            </a:r>
          </a:p>
          <a:p>
            <a:pPr lvl="1"/>
            <a:r>
              <a:rPr lang="en-US" dirty="0"/>
              <a:t>The rest of the people</a:t>
            </a:r>
          </a:p>
          <a:p>
            <a:r>
              <a:rPr lang="en-US" dirty="0"/>
              <a:t>Why this formalism?</a:t>
            </a:r>
          </a:p>
          <a:p>
            <a:r>
              <a:rPr lang="en-US" b="1" dirty="0"/>
              <a:t>Q: Should a church have formal membership?</a:t>
            </a:r>
          </a:p>
          <a:p>
            <a:r>
              <a:rPr lang="en-US" b="1" dirty="0"/>
              <a:t>Q: What kind of arguments do people bring against church formal membership?</a:t>
            </a:r>
          </a:p>
        </p:txBody>
      </p:sp>
    </p:spTree>
    <p:extLst>
      <p:ext uri="{BB962C8B-B14F-4D97-AF65-F5344CB8AC3E}">
        <p14:creationId xmlns:p14="http://schemas.microsoft.com/office/powerpoint/2010/main" val="17288262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5F3F5-F048-96CE-0FE7-C4C3E5561EC8}"/>
              </a:ext>
            </a:extLst>
          </p:cNvPr>
          <p:cNvSpPr>
            <a:spLocks noGrp="1"/>
          </p:cNvSpPr>
          <p:nvPr>
            <p:ph type="title"/>
          </p:nvPr>
        </p:nvSpPr>
        <p:spPr/>
        <p:txBody>
          <a:bodyPr/>
          <a:lstStyle/>
          <a:p>
            <a:pPr algn="ctr"/>
            <a:r>
              <a:rPr lang="en-US" dirty="0"/>
              <a:t>No formal church membership?</a:t>
            </a:r>
          </a:p>
        </p:txBody>
      </p:sp>
      <p:sp>
        <p:nvSpPr>
          <p:cNvPr id="3" name="Content Placeholder 2">
            <a:extLst>
              <a:ext uri="{FF2B5EF4-FFF2-40B4-BE49-F238E27FC236}">
                <a16:creationId xmlns:a16="http://schemas.microsoft.com/office/drawing/2014/main" id="{FD5D666F-5917-B35C-3D8D-28063D4AEB44}"/>
              </a:ext>
            </a:extLst>
          </p:cNvPr>
          <p:cNvSpPr>
            <a:spLocks noGrp="1"/>
          </p:cNvSpPr>
          <p:nvPr>
            <p:ph idx="1"/>
          </p:nvPr>
        </p:nvSpPr>
        <p:spPr/>
        <p:txBody>
          <a:bodyPr>
            <a:normAutofit/>
          </a:bodyPr>
          <a:lstStyle/>
          <a:p>
            <a:r>
              <a:rPr lang="en-US" dirty="0"/>
              <a:t>“If someone is a member of the invisible church, why force them to take up formal membership in the visible church?”</a:t>
            </a:r>
          </a:p>
          <a:p>
            <a:r>
              <a:rPr lang="en-US" dirty="0"/>
              <a:t>“The letter kills, but the Spirit gives life”</a:t>
            </a:r>
          </a:p>
          <a:p>
            <a:r>
              <a:rPr lang="en-US" dirty="0"/>
              <a:t>“There’s no example or command in Scripture for it.”</a:t>
            </a:r>
          </a:p>
          <a:p>
            <a:r>
              <a:rPr lang="en-US" dirty="0"/>
              <a:t>Example: “everybody is a member of this church who shows up at meetings”</a:t>
            </a:r>
          </a:p>
          <a:p>
            <a:pPr lvl="1"/>
            <a:r>
              <a:rPr lang="en-US" dirty="0"/>
              <a:t>What if a group of atheists show up and decide to dissolve the church?</a:t>
            </a:r>
          </a:p>
        </p:txBody>
      </p:sp>
    </p:spTree>
    <p:extLst>
      <p:ext uri="{BB962C8B-B14F-4D97-AF65-F5344CB8AC3E}">
        <p14:creationId xmlns:p14="http://schemas.microsoft.com/office/powerpoint/2010/main" val="24437065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BAB0EA-0AC1-2E88-096A-35433149701C}"/>
              </a:ext>
            </a:extLst>
          </p:cNvPr>
          <p:cNvSpPr>
            <a:spLocks noGrp="1"/>
          </p:cNvSpPr>
          <p:nvPr>
            <p:ph type="title"/>
          </p:nvPr>
        </p:nvSpPr>
        <p:spPr/>
        <p:txBody>
          <a:bodyPr/>
          <a:lstStyle/>
          <a:p>
            <a:pPr algn="ctr"/>
            <a:r>
              <a:rPr lang="en-US" dirty="0"/>
              <a:t>Jesus kept formalities!</a:t>
            </a:r>
          </a:p>
        </p:txBody>
      </p:sp>
      <p:sp>
        <p:nvSpPr>
          <p:cNvPr id="3" name="Content Placeholder 2">
            <a:extLst>
              <a:ext uri="{FF2B5EF4-FFF2-40B4-BE49-F238E27FC236}">
                <a16:creationId xmlns:a16="http://schemas.microsoft.com/office/drawing/2014/main" id="{816F139E-8D3B-D864-138C-0ACF5A787B88}"/>
              </a:ext>
            </a:extLst>
          </p:cNvPr>
          <p:cNvSpPr>
            <a:spLocks noGrp="1"/>
          </p:cNvSpPr>
          <p:nvPr>
            <p:ph idx="1"/>
          </p:nvPr>
        </p:nvSpPr>
        <p:spPr/>
        <p:txBody>
          <a:bodyPr/>
          <a:lstStyle/>
          <a:p>
            <a:r>
              <a:rPr lang="en-US" b="1" dirty="0"/>
              <a:t>Q: in what parts of Scripture did Jesus keep formal requirements? Did He ever dispense with them?</a:t>
            </a:r>
            <a:endParaRPr lang="en-US" dirty="0"/>
          </a:p>
          <a:p>
            <a:r>
              <a:rPr lang="en-US" dirty="0"/>
              <a:t>Matthew 3:13-15: Jesus baptized to fulfill righteousness</a:t>
            </a:r>
          </a:p>
          <a:p>
            <a:r>
              <a:rPr lang="en-US" dirty="0"/>
              <a:t>Matthew 17:24-27: paying taxes with coins from a fish’s mouth</a:t>
            </a:r>
          </a:p>
          <a:p>
            <a:r>
              <a:rPr lang="en-US" dirty="0"/>
              <a:t>Matthew 26:62-64: high priest adjures Jesus</a:t>
            </a:r>
          </a:p>
          <a:p>
            <a:r>
              <a:rPr lang="en-US" dirty="0"/>
              <a:t>People keep formalities at their jobs, in legal settings, etc. Why not respect God by formally becoming a member?</a:t>
            </a:r>
          </a:p>
        </p:txBody>
      </p:sp>
    </p:spTree>
    <p:extLst>
      <p:ext uri="{BB962C8B-B14F-4D97-AF65-F5344CB8AC3E}">
        <p14:creationId xmlns:p14="http://schemas.microsoft.com/office/powerpoint/2010/main" val="18974566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A4E0F9-0E99-3D4E-BBC6-BA91AF648AE0}"/>
              </a:ext>
            </a:extLst>
          </p:cNvPr>
          <p:cNvSpPr>
            <a:spLocks noGrp="1"/>
          </p:cNvSpPr>
          <p:nvPr>
            <p:ph type="title"/>
          </p:nvPr>
        </p:nvSpPr>
        <p:spPr/>
        <p:txBody>
          <a:bodyPr/>
          <a:lstStyle/>
          <a:p>
            <a:pPr algn="ctr"/>
            <a:r>
              <a:rPr lang="en-US" dirty="0"/>
              <a:t>You must commit to attending a church</a:t>
            </a:r>
          </a:p>
        </p:txBody>
      </p:sp>
      <p:sp>
        <p:nvSpPr>
          <p:cNvPr id="3" name="Content Placeholder 2">
            <a:extLst>
              <a:ext uri="{FF2B5EF4-FFF2-40B4-BE49-F238E27FC236}">
                <a16:creationId xmlns:a16="http://schemas.microsoft.com/office/drawing/2014/main" id="{FA535E09-F5E8-0C46-EC41-265AE9ADE2FF}"/>
              </a:ext>
            </a:extLst>
          </p:cNvPr>
          <p:cNvSpPr>
            <a:spLocks noGrp="1"/>
          </p:cNvSpPr>
          <p:nvPr>
            <p:ph idx="1"/>
          </p:nvPr>
        </p:nvSpPr>
        <p:spPr/>
        <p:txBody>
          <a:bodyPr/>
          <a:lstStyle/>
          <a:p>
            <a:r>
              <a:rPr lang="en-US" dirty="0"/>
              <a:t>Some people ‘flit’ from one church to another like a social butterfly, tasting the teachings from this church and that.</a:t>
            </a:r>
          </a:p>
          <a:p>
            <a:r>
              <a:rPr lang="en-US" dirty="0"/>
              <a:t>What would happen or the elders or the pastors did that?</a:t>
            </a:r>
          </a:p>
          <a:p>
            <a:r>
              <a:rPr lang="en-US" b="1" dirty="0"/>
              <a:t>bearing with one another</a:t>
            </a:r>
            <a:r>
              <a:rPr lang="en-US" dirty="0"/>
              <a:t>, and forgiving one another, if anyone has a complaint against another; even as Christ forgave you, so you also must do. (Col. 3:13)</a:t>
            </a:r>
          </a:p>
          <a:p>
            <a:r>
              <a:rPr lang="en-US" dirty="0"/>
              <a:t>We must decide long-term to be members of a church, to bear with others, in easy and difficult times.</a:t>
            </a:r>
          </a:p>
        </p:txBody>
      </p:sp>
    </p:spTree>
    <p:extLst>
      <p:ext uri="{BB962C8B-B14F-4D97-AF65-F5344CB8AC3E}">
        <p14:creationId xmlns:p14="http://schemas.microsoft.com/office/powerpoint/2010/main" val="13959138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31C40F-A65C-F54A-6509-4C92F4AF4728}"/>
              </a:ext>
            </a:extLst>
          </p:cNvPr>
          <p:cNvSpPr>
            <a:spLocks noGrp="1"/>
          </p:cNvSpPr>
          <p:nvPr>
            <p:ph type="title"/>
          </p:nvPr>
        </p:nvSpPr>
        <p:spPr/>
        <p:txBody>
          <a:bodyPr/>
          <a:lstStyle/>
          <a:p>
            <a:pPr algn="ctr"/>
            <a:r>
              <a:rPr lang="en-US" dirty="0"/>
              <a:t>If you can go out, you can also go in</a:t>
            </a:r>
          </a:p>
        </p:txBody>
      </p:sp>
      <p:sp>
        <p:nvSpPr>
          <p:cNvPr id="3" name="Content Placeholder 2">
            <a:extLst>
              <a:ext uri="{FF2B5EF4-FFF2-40B4-BE49-F238E27FC236}">
                <a16:creationId xmlns:a16="http://schemas.microsoft.com/office/drawing/2014/main" id="{EE42C358-26DE-8DBF-29E5-E318BAC678F4}"/>
              </a:ext>
            </a:extLst>
          </p:cNvPr>
          <p:cNvSpPr>
            <a:spLocks noGrp="1"/>
          </p:cNvSpPr>
          <p:nvPr>
            <p:ph idx="1"/>
          </p:nvPr>
        </p:nvSpPr>
        <p:spPr>
          <a:xfrm>
            <a:off x="838200" y="1825625"/>
            <a:ext cx="10712824" cy="4351338"/>
          </a:xfrm>
        </p:spPr>
        <p:txBody>
          <a:bodyPr/>
          <a:lstStyle/>
          <a:p>
            <a:r>
              <a:rPr lang="en-US" dirty="0"/>
              <a:t>“And if he refuses to hear them, tell</a:t>
            </a:r>
            <a:r>
              <a:rPr lang="en-US" i="1" dirty="0"/>
              <a:t> it </a:t>
            </a:r>
            <a:r>
              <a:rPr lang="en-US" dirty="0"/>
              <a:t>to the church. But if he refuses even to hear the church, let him be to you like a heathen and a tax collector.” (Matthew 18:17)</a:t>
            </a:r>
          </a:p>
          <a:p>
            <a:r>
              <a:rPr lang="en-US" dirty="0"/>
              <a:t>“And you are puffed up, and have not rather mourned, that </a:t>
            </a:r>
            <a:r>
              <a:rPr lang="en-US" b="1" dirty="0"/>
              <a:t>he who has done this deed might be taken away from among you.</a:t>
            </a:r>
            <a:r>
              <a:rPr lang="en-US" dirty="0"/>
              <a:t>” (1Cor. 5:2)</a:t>
            </a:r>
          </a:p>
          <a:p>
            <a:r>
              <a:rPr lang="en-US" i="1" dirty="0"/>
              <a:t>If someone can be removed from the fellowship, so he can also be admitted to it.</a:t>
            </a:r>
          </a:p>
        </p:txBody>
      </p:sp>
    </p:spTree>
    <p:extLst>
      <p:ext uri="{BB962C8B-B14F-4D97-AF65-F5344CB8AC3E}">
        <p14:creationId xmlns:p14="http://schemas.microsoft.com/office/powerpoint/2010/main" val="36714993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0FB4A85-CDB2-2C05-EECE-EE12364BBF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234" y="0"/>
            <a:ext cx="12086751" cy="6858000"/>
          </a:xfrm>
          <a:prstGeom prst="rect">
            <a:avLst/>
          </a:prstGeom>
        </p:spPr>
      </p:pic>
    </p:spTree>
    <p:extLst>
      <p:ext uri="{BB962C8B-B14F-4D97-AF65-F5344CB8AC3E}">
        <p14:creationId xmlns:p14="http://schemas.microsoft.com/office/powerpoint/2010/main" val="2210643888"/>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CF3FEB-0557-EEE3-8ADF-A1D813E59AFF}"/>
              </a:ext>
            </a:extLst>
          </p:cNvPr>
          <p:cNvSpPr>
            <a:spLocks noGrp="1"/>
          </p:cNvSpPr>
          <p:nvPr>
            <p:ph type="title"/>
          </p:nvPr>
        </p:nvSpPr>
        <p:spPr/>
        <p:txBody>
          <a:bodyPr/>
          <a:lstStyle/>
          <a:p>
            <a:pPr algn="ctr"/>
            <a:r>
              <a:rPr lang="en-US" dirty="0"/>
              <a:t>Oaths and vows</a:t>
            </a:r>
          </a:p>
        </p:txBody>
      </p:sp>
      <p:sp>
        <p:nvSpPr>
          <p:cNvPr id="3" name="Content Placeholder 2">
            <a:extLst>
              <a:ext uri="{FF2B5EF4-FFF2-40B4-BE49-F238E27FC236}">
                <a16:creationId xmlns:a16="http://schemas.microsoft.com/office/drawing/2014/main" id="{DB834A41-FE97-3A29-92E9-EEEA2B56BD3F}"/>
              </a:ext>
            </a:extLst>
          </p:cNvPr>
          <p:cNvSpPr>
            <a:spLocks noGrp="1"/>
          </p:cNvSpPr>
          <p:nvPr>
            <p:ph idx="1"/>
          </p:nvPr>
        </p:nvSpPr>
        <p:spPr/>
        <p:txBody>
          <a:bodyPr>
            <a:normAutofit lnSpcReduction="10000"/>
          </a:bodyPr>
          <a:lstStyle/>
          <a:p>
            <a:r>
              <a:rPr lang="en-US" dirty="0"/>
              <a:t>Besides Nehemiah 9:38-10:1, Ezra 10:5 and Nehemiah 13:25 also describe oaths.</a:t>
            </a:r>
          </a:p>
          <a:p>
            <a:r>
              <a:rPr lang="en-US" dirty="0"/>
              <a:t>Oaths and vows were lawful and binding in the Old Testament, so should they also be in the New Testament.</a:t>
            </a:r>
          </a:p>
          <a:p>
            <a:pPr lvl="1"/>
            <a:r>
              <a:rPr lang="en-US" dirty="0"/>
              <a:t>One God, one covenant, one people.</a:t>
            </a:r>
          </a:p>
          <a:p>
            <a:pPr lvl="1"/>
            <a:r>
              <a:rPr lang="en-US" dirty="0"/>
              <a:t>Deut. 6:13; 10:20</a:t>
            </a:r>
          </a:p>
          <a:p>
            <a:r>
              <a:rPr lang="en-US" b="1" dirty="0"/>
              <a:t>But what about Matthew 5:33-37? (Read)</a:t>
            </a:r>
          </a:p>
          <a:p>
            <a:r>
              <a:rPr lang="en-US" b="1" dirty="0"/>
              <a:t>Q: In some cases is this true? Which cases?</a:t>
            </a:r>
          </a:p>
          <a:p>
            <a:r>
              <a:rPr lang="en-US" dirty="0"/>
              <a:t>Swearing lightly or hastily, to bear false witness or taking God’s name in vain.</a:t>
            </a:r>
          </a:p>
          <a:p>
            <a:pPr marL="0" indent="0">
              <a:buNone/>
            </a:pPr>
            <a:endParaRPr lang="en-US" dirty="0"/>
          </a:p>
          <a:p>
            <a:pPr marL="0" indent="0">
              <a:buNone/>
            </a:pPr>
            <a:endParaRPr lang="en-US" b="1" dirty="0"/>
          </a:p>
        </p:txBody>
      </p:sp>
    </p:spTree>
    <p:extLst>
      <p:ext uri="{BB962C8B-B14F-4D97-AF65-F5344CB8AC3E}">
        <p14:creationId xmlns:p14="http://schemas.microsoft.com/office/powerpoint/2010/main" val="9561504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59729E-6061-2FD1-30F5-F1284EA36BB0}"/>
              </a:ext>
            </a:extLst>
          </p:cNvPr>
          <p:cNvSpPr>
            <a:spLocks noGrp="1"/>
          </p:cNvSpPr>
          <p:nvPr>
            <p:ph type="title"/>
          </p:nvPr>
        </p:nvSpPr>
        <p:spPr>
          <a:xfrm>
            <a:off x="838200" y="365126"/>
            <a:ext cx="10515600" cy="912346"/>
          </a:xfrm>
        </p:spPr>
        <p:txBody>
          <a:bodyPr/>
          <a:lstStyle/>
          <a:p>
            <a:pPr algn="ctr"/>
            <a:r>
              <a:rPr lang="en-US" dirty="0"/>
              <a:t>Are all oaths bad?</a:t>
            </a:r>
          </a:p>
        </p:txBody>
      </p:sp>
      <p:sp>
        <p:nvSpPr>
          <p:cNvPr id="3" name="Content Placeholder 2">
            <a:extLst>
              <a:ext uri="{FF2B5EF4-FFF2-40B4-BE49-F238E27FC236}">
                <a16:creationId xmlns:a16="http://schemas.microsoft.com/office/drawing/2014/main" id="{64BDC003-9C68-8D99-3F03-02D10062BFB6}"/>
              </a:ext>
            </a:extLst>
          </p:cNvPr>
          <p:cNvSpPr>
            <a:spLocks noGrp="1"/>
          </p:cNvSpPr>
          <p:nvPr>
            <p:ph idx="1"/>
          </p:nvPr>
        </p:nvSpPr>
        <p:spPr>
          <a:xfrm>
            <a:off x="838200" y="1438835"/>
            <a:ext cx="10515600" cy="4738128"/>
          </a:xfrm>
        </p:spPr>
        <p:txBody>
          <a:bodyPr>
            <a:normAutofit/>
          </a:bodyPr>
          <a:lstStyle/>
          <a:p>
            <a:r>
              <a:rPr lang="en-US" dirty="0"/>
              <a:t>In verse 34 Jesus isn’t adding to the law (remember instead, Jesus fulfilled the law)</a:t>
            </a:r>
          </a:p>
          <a:p>
            <a:r>
              <a:rPr lang="en-US" b="1" dirty="0"/>
              <a:t>Read Numbers 30:1-2!</a:t>
            </a:r>
            <a:r>
              <a:rPr lang="en-US" dirty="0"/>
              <a:t> This passage instituted oaths to guard the truth, but sinful minds always seek loopholes!</a:t>
            </a:r>
          </a:p>
          <a:p>
            <a:r>
              <a:rPr lang="en-US" dirty="0"/>
              <a:t>By Jesus’ time the Pharisees had found so many loopholes that Jesus had to address this common practice in Matthew 5.</a:t>
            </a:r>
          </a:p>
          <a:p>
            <a:pPr lvl="1"/>
            <a:r>
              <a:rPr lang="en-US" dirty="0"/>
              <a:t>i.e. if you swear by Jerusalem, it is not binding, but when facing the city it is binding.</a:t>
            </a:r>
          </a:p>
        </p:txBody>
      </p:sp>
    </p:spTree>
    <p:extLst>
      <p:ext uri="{BB962C8B-B14F-4D97-AF65-F5344CB8AC3E}">
        <p14:creationId xmlns:p14="http://schemas.microsoft.com/office/powerpoint/2010/main" val="30207038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C56796-1D4A-74BC-D679-4512D59B44C1}"/>
              </a:ext>
            </a:extLst>
          </p:cNvPr>
          <p:cNvSpPr>
            <a:spLocks noGrp="1"/>
          </p:cNvSpPr>
          <p:nvPr>
            <p:ph type="title"/>
          </p:nvPr>
        </p:nvSpPr>
        <p:spPr/>
        <p:txBody>
          <a:bodyPr/>
          <a:lstStyle/>
          <a:p>
            <a:pPr algn="ctr"/>
            <a:r>
              <a:rPr lang="en-US" dirty="0"/>
              <a:t>False oaths</a:t>
            </a:r>
          </a:p>
        </p:txBody>
      </p:sp>
      <p:sp>
        <p:nvSpPr>
          <p:cNvPr id="3" name="Content Placeholder 2">
            <a:extLst>
              <a:ext uri="{FF2B5EF4-FFF2-40B4-BE49-F238E27FC236}">
                <a16:creationId xmlns:a16="http://schemas.microsoft.com/office/drawing/2014/main" id="{B6F9C021-2E01-DED0-E3C1-FAFE486D837F}"/>
              </a:ext>
            </a:extLst>
          </p:cNvPr>
          <p:cNvSpPr>
            <a:spLocks noGrp="1"/>
          </p:cNvSpPr>
          <p:nvPr>
            <p:ph idx="1"/>
          </p:nvPr>
        </p:nvSpPr>
        <p:spPr/>
        <p:txBody>
          <a:bodyPr/>
          <a:lstStyle/>
          <a:p>
            <a:r>
              <a:rPr lang="en-US" dirty="0"/>
              <a:t>Modern examples:</a:t>
            </a:r>
          </a:p>
          <a:p>
            <a:pPr lvl="1"/>
            <a:r>
              <a:rPr lang="en-US" dirty="0"/>
              <a:t>politicians swearing falsely</a:t>
            </a:r>
          </a:p>
          <a:p>
            <a:pPr lvl="1"/>
            <a:r>
              <a:rPr lang="en-US" dirty="0"/>
              <a:t>Liberal pastors swearing by the Westminster Standards</a:t>
            </a:r>
          </a:p>
          <a:p>
            <a:r>
              <a:rPr lang="en-US" dirty="0"/>
              <a:t>Thus in verse 37 Jesus affirms that it is proper to swear to the truth of something (as in a courtroom)</a:t>
            </a:r>
          </a:p>
          <a:p>
            <a:r>
              <a:rPr lang="en-US" dirty="0"/>
              <a:t>We must swear true oaths, and not frequent, vain oaths that we forget the </a:t>
            </a:r>
            <a:r>
              <a:rPr lang="en-US"/>
              <a:t>next minute.</a:t>
            </a:r>
            <a:endParaRPr lang="en-US" dirty="0"/>
          </a:p>
          <a:p>
            <a:endParaRPr lang="en-US" dirty="0"/>
          </a:p>
          <a:p>
            <a:endParaRPr lang="en-US" dirty="0"/>
          </a:p>
        </p:txBody>
      </p:sp>
    </p:spTree>
    <p:extLst>
      <p:ext uri="{BB962C8B-B14F-4D97-AF65-F5344CB8AC3E}">
        <p14:creationId xmlns:p14="http://schemas.microsoft.com/office/powerpoint/2010/main" val="24549170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DD83EB-F1EA-E53E-0EF9-FDBF7DE7BA5B}"/>
              </a:ext>
            </a:extLst>
          </p:cNvPr>
          <p:cNvSpPr>
            <a:spLocks noGrp="1"/>
          </p:cNvSpPr>
          <p:nvPr>
            <p:ph type="title"/>
          </p:nvPr>
        </p:nvSpPr>
        <p:spPr/>
        <p:txBody>
          <a:bodyPr/>
          <a:lstStyle/>
          <a:p>
            <a:pPr algn="ctr"/>
            <a:r>
              <a:rPr lang="en-US" dirty="0"/>
              <a:t>The unfaithfulness of the people</a:t>
            </a:r>
          </a:p>
        </p:txBody>
      </p:sp>
      <p:sp>
        <p:nvSpPr>
          <p:cNvPr id="3" name="Content Placeholder 2">
            <a:extLst>
              <a:ext uri="{FF2B5EF4-FFF2-40B4-BE49-F238E27FC236}">
                <a16:creationId xmlns:a16="http://schemas.microsoft.com/office/drawing/2014/main" id="{6418A211-93F4-F7E6-81C6-D44E096C5690}"/>
              </a:ext>
            </a:extLst>
          </p:cNvPr>
          <p:cNvSpPr>
            <a:spLocks noGrp="1"/>
          </p:cNvSpPr>
          <p:nvPr>
            <p:ph idx="1"/>
          </p:nvPr>
        </p:nvSpPr>
        <p:spPr/>
        <p:txBody>
          <a:bodyPr/>
          <a:lstStyle/>
          <a:p>
            <a:r>
              <a:rPr lang="en-US" dirty="0"/>
              <a:t>Obviously, the people have been unfaithful to the Lord, </a:t>
            </a:r>
            <a:r>
              <a:rPr lang="en-US" i="1" dirty="0"/>
              <a:t>yet again</a:t>
            </a:r>
            <a:r>
              <a:rPr lang="en-US" dirty="0"/>
              <a:t>.</a:t>
            </a:r>
          </a:p>
          <a:p>
            <a:r>
              <a:rPr lang="en-US" dirty="0"/>
              <a:t>They did not keep the commandments, statutes and ordinances that God had commanded them.</a:t>
            </a:r>
          </a:p>
          <a:p>
            <a:r>
              <a:rPr lang="en-US" dirty="0"/>
              <a:t>This is nothing new, just because the exiles came back from Babylon does not mean their heart is automatically changed.</a:t>
            </a:r>
          </a:p>
          <a:p>
            <a:r>
              <a:rPr lang="en-US" dirty="0"/>
              <a:t>Holy land =&gt; Temple (+Wall)</a:t>
            </a:r>
          </a:p>
          <a:p>
            <a:r>
              <a:rPr lang="en-US" dirty="0"/>
              <a:t>Holy people =&gt; Law</a:t>
            </a:r>
          </a:p>
          <a:p>
            <a:r>
              <a:rPr lang="en-US" dirty="0"/>
              <a:t>Holy God =&gt; living relationship</a:t>
            </a:r>
          </a:p>
        </p:txBody>
      </p:sp>
    </p:spTree>
    <p:extLst>
      <p:ext uri="{BB962C8B-B14F-4D97-AF65-F5344CB8AC3E}">
        <p14:creationId xmlns:p14="http://schemas.microsoft.com/office/powerpoint/2010/main" val="19844854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87DD1A-C635-0A3A-7594-EF07AE861E4F}"/>
              </a:ext>
            </a:extLst>
          </p:cNvPr>
          <p:cNvSpPr>
            <a:spLocks noGrp="1"/>
          </p:cNvSpPr>
          <p:nvPr>
            <p:ph type="title"/>
          </p:nvPr>
        </p:nvSpPr>
        <p:spPr/>
        <p:txBody>
          <a:bodyPr/>
          <a:lstStyle/>
          <a:p>
            <a:pPr algn="ctr"/>
            <a:r>
              <a:rPr lang="en-US" dirty="0"/>
              <a:t>Matthew Henry on oaths</a:t>
            </a:r>
          </a:p>
        </p:txBody>
      </p:sp>
      <p:sp>
        <p:nvSpPr>
          <p:cNvPr id="3" name="Content Placeholder 2">
            <a:extLst>
              <a:ext uri="{FF2B5EF4-FFF2-40B4-BE49-F238E27FC236}">
                <a16:creationId xmlns:a16="http://schemas.microsoft.com/office/drawing/2014/main" id="{15C37F38-0DC4-6980-0747-04AF836A688B}"/>
              </a:ext>
            </a:extLst>
          </p:cNvPr>
          <p:cNvSpPr>
            <a:spLocks noGrp="1"/>
          </p:cNvSpPr>
          <p:nvPr>
            <p:ph idx="1"/>
          </p:nvPr>
        </p:nvSpPr>
        <p:spPr/>
        <p:txBody>
          <a:bodyPr/>
          <a:lstStyle/>
          <a:p>
            <a:r>
              <a:rPr lang="en-US" dirty="0"/>
              <a:t>“The frequent requiring and using of oaths, is a poor reflection on Christians, who should be of such acknowledged fidelity, as that their sober words should be as sacred as their solemn oaths.” </a:t>
            </a:r>
          </a:p>
          <a:p>
            <a:r>
              <a:rPr lang="en-US" dirty="0"/>
              <a:t>Believers are to be people so known for their truthfulness that they have no need to vow that they will keep their word. </a:t>
            </a:r>
          </a:p>
          <a:p>
            <a:r>
              <a:rPr lang="en-US" dirty="0"/>
              <a:t>Let us not make promises that we cannot keep and be faithful to do what we say in big and small things.</a:t>
            </a:r>
          </a:p>
        </p:txBody>
      </p:sp>
    </p:spTree>
    <p:extLst>
      <p:ext uri="{BB962C8B-B14F-4D97-AF65-F5344CB8AC3E}">
        <p14:creationId xmlns:p14="http://schemas.microsoft.com/office/powerpoint/2010/main" val="1851486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846D5B-2C51-A1D9-E4F3-885CFE21A352}"/>
              </a:ext>
            </a:extLst>
          </p:cNvPr>
          <p:cNvSpPr>
            <a:spLocks noGrp="1"/>
          </p:cNvSpPr>
          <p:nvPr>
            <p:ph type="title"/>
          </p:nvPr>
        </p:nvSpPr>
        <p:spPr/>
        <p:txBody>
          <a:bodyPr/>
          <a:lstStyle/>
          <a:p>
            <a:pPr algn="ctr"/>
            <a:r>
              <a:rPr lang="en-US" dirty="0"/>
              <a:t>Parts of the oath</a:t>
            </a:r>
          </a:p>
        </p:txBody>
      </p:sp>
      <p:sp>
        <p:nvSpPr>
          <p:cNvPr id="3" name="Content Placeholder 2">
            <a:extLst>
              <a:ext uri="{FF2B5EF4-FFF2-40B4-BE49-F238E27FC236}">
                <a16:creationId xmlns:a16="http://schemas.microsoft.com/office/drawing/2014/main" id="{D8A371A2-759C-C261-FB11-BA8F936D9707}"/>
              </a:ext>
            </a:extLst>
          </p:cNvPr>
          <p:cNvSpPr>
            <a:spLocks noGrp="1"/>
          </p:cNvSpPr>
          <p:nvPr>
            <p:ph idx="1"/>
          </p:nvPr>
        </p:nvSpPr>
        <p:spPr/>
        <p:txBody>
          <a:bodyPr/>
          <a:lstStyle/>
          <a:p>
            <a:r>
              <a:rPr lang="en-US" dirty="0"/>
              <a:t>After they have repented, </a:t>
            </a:r>
            <a:r>
              <a:rPr lang="en-US" b="1" dirty="0"/>
              <a:t>the Israelites must learn to do good</a:t>
            </a:r>
            <a:r>
              <a:rPr lang="en-US" dirty="0"/>
              <a:t>.</a:t>
            </a:r>
          </a:p>
          <a:p>
            <a:r>
              <a:rPr lang="en-US" u="sng" dirty="0"/>
              <a:t>Also a curse</a:t>
            </a:r>
            <a:r>
              <a:rPr lang="en-US" dirty="0"/>
              <a:t>, just like part of Deuteronomy 28 (verse 29).</a:t>
            </a:r>
          </a:p>
          <a:p>
            <a:r>
              <a:rPr lang="en-US" dirty="0"/>
              <a:t>Not to intermarry.</a:t>
            </a:r>
          </a:p>
          <a:p>
            <a:r>
              <a:rPr lang="en-US" dirty="0"/>
              <a:t>To keep the Sabbath and refrain from work on that day.</a:t>
            </a:r>
          </a:p>
          <a:p>
            <a:r>
              <a:rPr lang="en-US" dirty="0"/>
              <a:t>To pay the temple dues.</a:t>
            </a:r>
          </a:p>
          <a:p>
            <a:r>
              <a:rPr lang="en-US" dirty="0"/>
              <a:t>To give the first fruits of their produce, lands first fruits, and animals to the Lord.</a:t>
            </a:r>
          </a:p>
          <a:p>
            <a:r>
              <a:rPr lang="en-US" dirty="0"/>
              <a:t>Not to neglect the house of God.</a:t>
            </a:r>
          </a:p>
        </p:txBody>
      </p:sp>
    </p:spTree>
    <p:extLst>
      <p:ext uri="{BB962C8B-B14F-4D97-AF65-F5344CB8AC3E}">
        <p14:creationId xmlns:p14="http://schemas.microsoft.com/office/powerpoint/2010/main" val="30517304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A5C3E-21D7-CED0-3CD9-DB21F4EDBD50}"/>
              </a:ext>
            </a:extLst>
          </p:cNvPr>
          <p:cNvSpPr>
            <a:spLocks noGrp="1"/>
          </p:cNvSpPr>
          <p:nvPr>
            <p:ph type="title"/>
          </p:nvPr>
        </p:nvSpPr>
        <p:spPr>
          <a:xfrm>
            <a:off x="838200" y="681037"/>
            <a:ext cx="10515600" cy="1009651"/>
          </a:xfrm>
        </p:spPr>
        <p:txBody>
          <a:bodyPr>
            <a:normAutofit fontScale="90000"/>
          </a:bodyPr>
          <a:lstStyle/>
          <a:p>
            <a:pPr algn="ctr"/>
            <a:r>
              <a:rPr lang="en-US" dirty="0"/>
              <a:t>Marry only in the Lord (1 Cor. 7:39)</a:t>
            </a:r>
            <a:br>
              <a:rPr lang="en-US" dirty="0"/>
            </a:br>
            <a:endParaRPr lang="en-US" dirty="0"/>
          </a:p>
        </p:txBody>
      </p:sp>
      <p:sp>
        <p:nvSpPr>
          <p:cNvPr id="3" name="Content Placeholder 2">
            <a:extLst>
              <a:ext uri="{FF2B5EF4-FFF2-40B4-BE49-F238E27FC236}">
                <a16:creationId xmlns:a16="http://schemas.microsoft.com/office/drawing/2014/main" id="{4766FD64-1ED0-1C01-AB01-48331394BF3F}"/>
              </a:ext>
            </a:extLst>
          </p:cNvPr>
          <p:cNvSpPr>
            <a:spLocks noGrp="1"/>
          </p:cNvSpPr>
          <p:nvPr>
            <p:ph idx="1"/>
          </p:nvPr>
        </p:nvSpPr>
        <p:spPr/>
        <p:txBody>
          <a:bodyPr/>
          <a:lstStyle/>
          <a:p>
            <a:r>
              <a:rPr lang="en-US" b="1" dirty="0"/>
              <a:t>Q: Why is this important?</a:t>
            </a:r>
          </a:p>
          <a:p>
            <a:r>
              <a:rPr lang="en-US" dirty="0"/>
              <a:t>Not only is this important for the husband and wife that they be of the same faith (equal yoking).</a:t>
            </a:r>
          </a:p>
          <a:p>
            <a:r>
              <a:rPr lang="en-US" dirty="0"/>
              <a:t>It is very common that an unbelieving spouse is a source of grief and temptation to believers, to be drawn away from God.</a:t>
            </a:r>
          </a:p>
          <a:p>
            <a:r>
              <a:rPr lang="en-US" dirty="0"/>
              <a:t>It is also important for the children, that they grow up in the knowledge of the Lord and thus propagate God’s people in this manner</a:t>
            </a:r>
          </a:p>
        </p:txBody>
      </p:sp>
    </p:spTree>
    <p:extLst>
      <p:ext uri="{BB962C8B-B14F-4D97-AF65-F5344CB8AC3E}">
        <p14:creationId xmlns:p14="http://schemas.microsoft.com/office/powerpoint/2010/main" val="22501762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C3863A-A8B0-F8BB-D7A2-839791BA8DE8}"/>
              </a:ext>
            </a:extLst>
          </p:cNvPr>
          <p:cNvSpPr>
            <a:spLocks noGrp="1"/>
          </p:cNvSpPr>
          <p:nvPr>
            <p:ph type="title"/>
          </p:nvPr>
        </p:nvSpPr>
        <p:spPr/>
        <p:txBody>
          <a:bodyPr/>
          <a:lstStyle/>
          <a:p>
            <a:pPr algn="ctr"/>
            <a:r>
              <a:rPr lang="en-US" dirty="0"/>
              <a:t>Keeping the Sabbath</a:t>
            </a:r>
          </a:p>
        </p:txBody>
      </p:sp>
      <p:sp>
        <p:nvSpPr>
          <p:cNvPr id="3" name="Content Placeholder 2">
            <a:extLst>
              <a:ext uri="{FF2B5EF4-FFF2-40B4-BE49-F238E27FC236}">
                <a16:creationId xmlns:a16="http://schemas.microsoft.com/office/drawing/2014/main" id="{FDE854C3-7E0C-38F2-5CA9-A941D13BC99A}"/>
              </a:ext>
            </a:extLst>
          </p:cNvPr>
          <p:cNvSpPr>
            <a:spLocks noGrp="1"/>
          </p:cNvSpPr>
          <p:nvPr>
            <p:ph idx="1"/>
          </p:nvPr>
        </p:nvSpPr>
        <p:spPr>
          <a:xfrm>
            <a:off x="838200" y="1690688"/>
            <a:ext cx="10515600" cy="4486275"/>
          </a:xfrm>
        </p:spPr>
        <p:txBody>
          <a:bodyPr>
            <a:normAutofit/>
          </a:bodyPr>
          <a:lstStyle/>
          <a:p>
            <a:r>
              <a:rPr lang="en-US" dirty="0"/>
              <a:t>To do all that God wills on the Sabbath day, not your will.</a:t>
            </a:r>
          </a:p>
          <a:p>
            <a:r>
              <a:rPr lang="en-US" b="1" dirty="0"/>
              <a:t>Read Isaiah 58:13-14!</a:t>
            </a:r>
          </a:p>
          <a:p>
            <a:r>
              <a:rPr lang="en-US" dirty="0"/>
              <a:t>To forego the seventh day’s produce: to trust in the Lord that He shall provide for you during the seventh year, just like the Jews trusted in God providing them the daily manna (Exod. 16:31-35).</a:t>
            </a:r>
          </a:p>
          <a:p>
            <a:r>
              <a:rPr lang="en-US" dirty="0"/>
              <a:t>Keeping the Sabbath is an important issue:</a:t>
            </a:r>
          </a:p>
          <a:p>
            <a:pPr lvl="1"/>
            <a:r>
              <a:rPr lang="en-US" dirty="0"/>
              <a:t>Will you sacrifice your time for God?</a:t>
            </a:r>
          </a:p>
          <a:p>
            <a:pPr lvl="1"/>
            <a:r>
              <a:rPr lang="en-US" dirty="0"/>
              <a:t>Will you keep time God’s way or your way?</a:t>
            </a:r>
          </a:p>
          <a:p>
            <a:pPr lvl="1"/>
            <a:r>
              <a:rPr lang="en-US" dirty="0"/>
              <a:t>Ultimately: do you trust God that His ways are better?</a:t>
            </a:r>
          </a:p>
          <a:p>
            <a:pPr lvl="1"/>
            <a:endParaRPr lang="en-US" dirty="0"/>
          </a:p>
          <a:p>
            <a:pPr lvl="1"/>
            <a:endParaRPr lang="en-US" dirty="0"/>
          </a:p>
        </p:txBody>
      </p:sp>
    </p:spTree>
    <p:extLst>
      <p:ext uri="{BB962C8B-B14F-4D97-AF65-F5344CB8AC3E}">
        <p14:creationId xmlns:p14="http://schemas.microsoft.com/office/powerpoint/2010/main" val="3116645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25377D-526D-967A-1E77-CEA47E0C9135}"/>
              </a:ext>
            </a:extLst>
          </p:cNvPr>
          <p:cNvSpPr>
            <a:spLocks noGrp="1"/>
          </p:cNvSpPr>
          <p:nvPr>
            <p:ph type="title"/>
          </p:nvPr>
        </p:nvSpPr>
        <p:spPr/>
        <p:txBody>
          <a:bodyPr/>
          <a:lstStyle/>
          <a:p>
            <a:pPr algn="ctr"/>
            <a:r>
              <a:rPr lang="en-US" dirty="0"/>
              <a:t>The upkeep of the temple</a:t>
            </a:r>
          </a:p>
        </p:txBody>
      </p:sp>
      <p:sp>
        <p:nvSpPr>
          <p:cNvPr id="3" name="Content Placeholder 2">
            <a:extLst>
              <a:ext uri="{FF2B5EF4-FFF2-40B4-BE49-F238E27FC236}">
                <a16:creationId xmlns:a16="http://schemas.microsoft.com/office/drawing/2014/main" id="{2DFB85F7-CC2F-67FD-E20D-60A63CFBDC71}"/>
              </a:ext>
            </a:extLst>
          </p:cNvPr>
          <p:cNvSpPr>
            <a:spLocks noGrp="1"/>
          </p:cNvSpPr>
          <p:nvPr>
            <p:ph idx="1"/>
          </p:nvPr>
        </p:nvSpPr>
        <p:spPr/>
        <p:txBody>
          <a:bodyPr>
            <a:normAutofit/>
          </a:bodyPr>
          <a:lstStyle/>
          <a:p>
            <a:r>
              <a:rPr lang="en-US" sz="2700" dirty="0"/>
              <a:t>A third of a shekel for the work of the house of God.</a:t>
            </a:r>
          </a:p>
          <a:p>
            <a:r>
              <a:rPr lang="en-US" sz="2700" dirty="0"/>
              <a:t>“Let the elders who rule well be counted worthy of double honor, especially those who labor in the word and doctrine. For the Scripture says, ‘You shall not muzzle an ox while it treads out the grain,’ and, ‘The laborer is worthy of his wages.’” (1Tim. 5:17-18)</a:t>
            </a:r>
          </a:p>
          <a:p>
            <a:r>
              <a:rPr lang="en-US" sz="2700" dirty="0"/>
              <a:t>This also included the first fruits of the ground, the trees, their sons, the cattle, herds and flocks, dough, fruits, wine, and oil. (verses 35-37)</a:t>
            </a:r>
          </a:p>
        </p:txBody>
      </p:sp>
    </p:spTree>
    <p:extLst>
      <p:ext uri="{BB962C8B-B14F-4D97-AF65-F5344CB8AC3E}">
        <p14:creationId xmlns:p14="http://schemas.microsoft.com/office/powerpoint/2010/main" val="24977981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25377D-526D-967A-1E77-CEA47E0C9135}"/>
              </a:ext>
            </a:extLst>
          </p:cNvPr>
          <p:cNvSpPr>
            <a:spLocks noGrp="1"/>
          </p:cNvSpPr>
          <p:nvPr>
            <p:ph type="title"/>
          </p:nvPr>
        </p:nvSpPr>
        <p:spPr/>
        <p:txBody>
          <a:bodyPr/>
          <a:lstStyle/>
          <a:p>
            <a:pPr algn="ctr"/>
            <a:r>
              <a:rPr lang="en-US" dirty="0"/>
              <a:t>The upkeep of the temple</a:t>
            </a:r>
          </a:p>
        </p:txBody>
      </p:sp>
      <p:sp>
        <p:nvSpPr>
          <p:cNvPr id="3" name="Content Placeholder 2">
            <a:extLst>
              <a:ext uri="{FF2B5EF4-FFF2-40B4-BE49-F238E27FC236}">
                <a16:creationId xmlns:a16="http://schemas.microsoft.com/office/drawing/2014/main" id="{2DFB85F7-CC2F-67FD-E20D-60A63CFBDC71}"/>
              </a:ext>
            </a:extLst>
          </p:cNvPr>
          <p:cNvSpPr>
            <a:spLocks noGrp="1"/>
          </p:cNvSpPr>
          <p:nvPr>
            <p:ph idx="1"/>
          </p:nvPr>
        </p:nvSpPr>
        <p:spPr/>
        <p:txBody>
          <a:bodyPr/>
          <a:lstStyle/>
          <a:p>
            <a:r>
              <a:rPr lang="en-US" dirty="0"/>
              <a:t>Pay to God what is due to God to help the upkeep of God’s worship.</a:t>
            </a:r>
          </a:p>
          <a:p>
            <a:r>
              <a:rPr lang="en-US" dirty="0"/>
              <a:t>Pay the first fruits of all that you have, and not the maimed, the lame, the weak or the sick.</a:t>
            </a:r>
          </a:p>
          <a:p>
            <a:r>
              <a:rPr lang="en-US" dirty="0"/>
              <a:t>The priests and the Levites were willing </a:t>
            </a:r>
            <a:r>
              <a:rPr lang="en-US"/>
              <a:t>and ready </a:t>
            </a:r>
            <a:r>
              <a:rPr lang="en-US" dirty="0"/>
              <a:t>to do their part, so must </a:t>
            </a:r>
            <a:r>
              <a:rPr lang="en-US"/>
              <a:t>the people.</a:t>
            </a:r>
            <a:endParaRPr lang="en-US" dirty="0"/>
          </a:p>
          <a:p>
            <a:endParaRPr lang="en-US" dirty="0"/>
          </a:p>
        </p:txBody>
      </p:sp>
    </p:spTree>
    <p:extLst>
      <p:ext uri="{BB962C8B-B14F-4D97-AF65-F5344CB8AC3E}">
        <p14:creationId xmlns:p14="http://schemas.microsoft.com/office/powerpoint/2010/main" val="866252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B8750B-86CC-8C1A-FA1A-E32865D8A72E}"/>
              </a:ext>
            </a:extLst>
          </p:cNvPr>
          <p:cNvSpPr>
            <a:spLocks noGrp="1"/>
          </p:cNvSpPr>
          <p:nvPr>
            <p:ph type="title"/>
          </p:nvPr>
        </p:nvSpPr>
        <p:spPr/>
        <p:txBody>
          <a:bodyPr/>
          <a:lstStyle/>
          <a:p>
            <a:pPr algn="ctr"/>
            <a:r>
              <a:rPr lang="en-US" dirty="0"/>
              <a:t>Conclusion</a:t>
            </a:r>
          </a:p>
        </p:txBody>
      </p:sp>
      <p:sp>
        <p:nvSpPr>
          <p:cNvPr id="3" name="Content Placeholder 2">
            <a:extLst>
              <a:ext uri="{FF2B5EF4-FFF2-40B4-BE49-F238E27FC236}">
                <a16:creationId xmlns:a16="http://schemas.microsoft.com/office/drawing/2014/main" id="{DEF164E0-40F6-6352-0D5B-D05415E2D067}"/>
              </a:ext>
            </a:extLst>
          </p:cNvPr>
          <p:cNvSpPr>
            <a:spLocks noGrp="1"/>
          </p:cNvSpPr>
          <p:nvPr>
            <p:ph idx="1"/>
          </p:nvPr>
        </p:nvSpPr>
        <p:spPr/>
        <p:txBody>
          <a:bodyPr/>
          <a:lstStyle/>
          <a:p>
            <a:r>
              <a:rPr lang="en-US" dirty="0"/>
              <a:t>God pays attention to all details, and therefore formalities are also important for Him, such as church membership.</a:t>
            </a:r>
          </a:p>
          <a:p>
            <a:r>
              <a:rPr lang="en-US" dirty="0"/>
              <a:t>Oaths are lawful but must be made properly and with care, and not too frequently so as to debase it.</a:t>
            </a:r>
          </a:p>
          <a:p>
            <a:r>
              <a:rPr lang="en-US" dirty="0"/>
              <a:t>Repentance involves turning from sin, </a:t>
            </a:r>
            <a:r>
              <a:rPr lang="en-US"/>
              <a:t>and doing what is good.</a:t>
            </a:r>
            <a:endParaRPr lang="en-US" dirty="0"/>
          </a:p>
          <a:p>
            <a:r>
              <a:rPr lang="en-US" dirty="0"/>
              <a:t>If we repent, we must learn from our mistakes to do that which is good instead of that which is sinful. Otherwise we may backslide.</a:t>
            </a:r>
          </a:p>
        </p:txBody>
      </p:sp>
    </p:spTree>
    <p:extLst>
      <p:ext uri="{BB962C8B-B14F-4D97-AF65-F5344CB8AC3E}">
        <p14:creationId xmlns:p14="http://schemas.microsoft.com/office/powerpoint/2010/main" val="5789052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E2DB17-B76E-ED72-F6C5-5C0A156BA38E}"/>
              </a:ext>
            </a:extLst>
          </p:cNvPr>
          <p:cNvSpPr>
            <a:spLocks noGrp="1"/>
          </p:cNvSpPr>
          <p:nvPr>
            <p:ph type="title"/>
          </p:nvPr>
        </p:nvSpPr>
        <p:spPr>
          <a:xfrm>
            <a:off x="838200" y="365125"/>
            <a:ext cx="10515600" cy="1114051"/>
          </a:xfrm>
        </p:spPr>
        <p:txBody>
          <a:bodyPr/>
          <a:lstStyle/>
          <a:p>
            <a:pPr algn="ctr"/>
            <a:r>
              <a:rPr lang="en-US" dirty="0"/>
              <a:t>A constant back and forth</a:t>
            </a:r>
          </a:p>
        </p:txBody>
      </p:sp>
      <p:sp>
        <p:nvSpPr>
          <p:cNvPr id="3" name="Content Placeholder 2">
            <a:extLst>
              <a:ext uri="{FF2B5EF4-FFF2-40B4-BE49-F238E27FC236}">
                <a16:creationId xmlns:a16="http://schemas.microsoft.com/office/drawing/2014/main" id="{8DB6F29A-9E41-98F4-F674-A508FA2C238D}"/>
              </a:ext>
            </a:extLst>
          </p:cNvPr>
          <p:cNvSpPr>
            <a:spLocks noGrp="1"/>
          </p:cNvSpPr>
          <p:nvPr>
            <p:ph idx="1"/>
          </p:nvPr>
        </p:nvSpPr>
        <p:spPr>
          <a:xfrm>
            <a:off x="838200" y="1600200"/>
            <a:ext cx="10515600" cy="2447365"/>
          </a:xfrm>
        </p:spPr>
        <p:txBody>
          <a:bodyPr/>
          <a:lstStyle/>
          <a:p>
            <a:r>
              <a:rPr lang="en-US" dirty="0"/>
              <a:t>Nehemiah 1 (and Ezra 9) is just another chapter of rebellion and repentance in the life of the Jewish nation.</a:t>
            </a:r>
          </a:p>
          <a:p>
            <a:r>
              <a:rPr lang="en-US" dirty="0"/>
              <a:t>“When all that generation had been gathered to their fathers, </a:t>
            </a:r>
            <a:r>
              <a:rPr lang="en-US" b="1" dirty="0"/>
              <a:t>another generation arose after them who did not know the Lord</a:t>
            </a:r>
            <a:r>
              <a:rPr lang="en-US" dirty="0"/>
              <a:t> nor the work which He had done for Israel.” (Judges 2:10)</a:t>
            </a:r>
          </a:p>
        </p:txBody>
      </p:sp>
      <p:sp>
        <p:nvSpPr>
          <p:cNvPr id="4" name="TextBox 3">
            <a:extLst>
              <a:ext uri="{FF2B5EF4-FFF2-40B4-BE49-F238E27FC236}">
                <a16:creationId xmlns:a16="http://schemas.microsoft.com/office/drawing/2014/main" id="{D3D876A0-FFC7-D05B-A917-19BB4D1CD205}"/>
              </a:ext>
            </a:extLst>
          </p:cNvPr>
          <p:cNvSpPr txBox="1"/>
          <p:nvPr/>
        </p:nvSpPr>
        <p:spPr>
          <a:xfrm>
            <a:off x="838200" y="4666128"/>
            <a:ext cx="2819400" cy="461665"/>
          </a:xfrm>
          <a:prstGeom prst="rect">
            <a:avLst/>
          </a:prstGeom>
          <a:noFill/>
        </p:spPr>
        <p:txBody>
          <a:bodyPr wrap="square" rtlCol="0">
            <a:spAutoFit/>
          </a:bodyPr>
          <a:lstStyle/>
          <a:p>
            <a:pPr algn="ctr"/>
            <a:r>
              <a:rPr lang="en-US" sz="2400" b="1" dirty="0"/>
              <a:t>Relationship</a:t>
            </a:r>
          </a:p>
        </p:txBody>
      </p:sp>
      <p:sp>
        <p:nvSpPr>
          <p:cNvPr id="5" name="TextBox 4">
            <a:extLst>
              <a:ext uri="{FF2B5EF4-FFF2-40B4-BE49-F238E27FC236}">
                <a16:creationId xmlns:a16="http://schemas.microsoft.com/office/drawing/2014/main" id="{58455062-0EBC-75A2-79D9-E7205271C5A1}"/>
              </a:ext>
            </a:extLst>
          </p:cNvPr>
          <p:cNvSpPr txBox="1"/>
          <p:nvPr/>
        </p:nvSpPr>
        <p:spPr>
          <a:xfrm>
            <a:off x="8789894" y="4666128"/>
            <a:ext cx="2819400" cy="461665"/>
          </a:xfrm>
          <a:prstGeom prst="rect">
            <a:avLst/>
          </a:prstGeom>
          <a:noFill/>
        </p:spPr>
        <p:txBody>
          <a:bodyPr wrap="square" rtlCol="0">
            <a:spAutoFit/>
          </a:bodyPr>
          <a:lstStyle/>
          <a:p>
            <a:pPr algn="ctr"/>
            <a:r>
              <a:rPr lang="en-US" sz="2400" b="1" dirty="0"/>
              <a:t>Relationship</a:t>
            </a:r>
          </a:p>
        </p:txBody>
      </p:sp>
      <p:sp>
        <p:nvSpPr>
          <p:cNvPr id="6" name="TextBox 5">
            <a:extLst>
              <a:ext uri="{FF2B5EF4-FFF2-40B4-BE49-F238E27FC236}">
                <a16:creationId xmlns:a16="http://schemas.microsoft.com/office/drawing/2014/main" id="{4A46C36C-3C45-FD74-61CE-1F891D50B916}"/>
              </a:ext>
            </a:extLst>
          </p:cNvPr>
          <p:cNvSpPr txBox="1"/>
          <p:nvPr/>
        </p:nvSpPr>
        <p:spPr>
          <a:xfrm>
            <a:off x="4814047" y="4666128"/>
            <a:ext cx="2819400" cy="461665"/>
          </a:xfrm>
          <a:prstGeom prst="rect">
            <a:avLst/>
          </a:prstGeom>
          <a:noFill/>
        </p:spPr>
        <p:txBody>
          <a:bodyPr wrap="square" rtlCol="0">
            <a:spAutoFit/>
          </a:bodyPr>
          <a:lstStyle/>
          <a:p>
            <a:pPr algn="ctr"/>
            <a:r>
              <a:rPr lang="en-US" sz="2400" b="1" dirty="0"/>
              <a:t>Relationship</a:t>
            </a:r>
          </a:p>
        </p:txBody>
      </p:sp>
      <p:sp>
        <p:nvSpPr>
          <p:cNvPr id="7" name="TextBox 6">
            <a:extLst>
              <a:ext uri="{FF2B5EF4-FFF2-40B4-BE49-F238E27FC236}">
                <a16:creationId xmlns:a16="http://schemas.microsoft.com/office/drawing/2014/main" id="{1199A0E5-FE6C-8C99-7150-821FAABD9731}"/>
              </a:ext>
            </a:extLst>
          </p:cNvPr>
          <p:cNvSpPr txBox="1"/>
          <p:nvPr/>
        </p:nvSpPr>
        <p:spPr>
          <a:xfrm>
            <a:off x="2761129" y="5880845"/>
            <a:ext cx="2819400" cy="461665"/>
          </a:xfrm>
          <a:prstGeom prst="rect">
            <a:avLst/>
          </a:prstGeom>
          <a:noFill/>
        </p:spPr>
        <p:txBody>
          <a:bodyPr wrap="square" rtlCol="0">
            <a:spAutoFit/>
          </a:bodyPr>
          <a:lstStyle/>
          <a:p>
            <a:pPr algn="ctr"/>
            <a:r>
              <a:rPr lang="en-US" sz="2400" b="1" dirty="0"/>
              <a:t>Rebellion</a:t>
            </a:r>
          </a:p>
        </p:txBody>
      </p:sp>
      <p:sp>
        <p:nvSpPr>
          <p:cNvPr id="8" name="TextBox 7">
            <a:extLst>
              <a:ext uri="{FF2B5EF4-FFF2-40B4-BE49-F238E27FC236}">
                <a16:creationId xmlns:a16="http://schemas.microsoft.com/office/drawing/2014/main" id="{39879016-5F03-176B-8CE2-76969DD85AB0}"/>
              </a:ext>
            </a:extLst>
          </p:cNvPr>
          <p:cNvSpPr txBox="1"/>
          <p:nvPr/>
        </p:nvSpPr>
        <p:spPr>
          <a:xfrm>
            <a:off x="6893858" y="5880846"/>
            <a:ext cx="2819400" cy="461665"/>
          </a:xfrm>
          <a:prstGeom prst="rect">
            <a:avLst/>
          </a:prstGeom>
          <a:noFill/>
        </p:spPr>
        <p:txBody>
          <a:bodyPr wrap="square" rtlCol="0">
            <a:spAutoFit/>
          </a:bodyPr>
          <a:lstStyle/>
          <a:p>
            <a:pPr algn="ctr"/>
            <a:r>
              <a:rPr lang="en-US" sz="2400" b="1" dirty="0"/>
              <a:t>Rebellion</a:t>
            </a:r>
          </a:p>
        </p:txBody>
      </p:sp>
      <p:sp>
        <p:nvSpPr>
          <p:cNvPr id="9" name="Arrow: Right 8">
            <a:extLst>
              <a:ext uri="{FF2B5EF4-FFF2-40B4-BE49-F238E27FC236}">
                <a16:creationId xmlns:a16="http://schemas.microsoft.com/office/drawing/2014/main" id="{DB38A374-BA63-E1BC-45AB-8880D977C227}"/>
              </a:ext>
            </a:extLst>
          </p:cNvPr>
          <p:cNvSpPr/>
          <p:nvPr/>
        </p:nvSpPr>
        <p:spPr>
          <a:xfrm rot="2657908">
            <a:off x="2986433" y="5274651"/>
            <a:ext cx="672353" cy="61856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Arrow: Right 9">
            <a:extLst>
              <a:ext uri="{FF2B5EF4-FFF2-40B4-BE49-F238E27FC236}">
                <a16:creationId xmlns:a16="http://schemas.microsoft.com/office/drawing/2014/main" id="{B3934030-2428-0AD3-D10B-3534573470DE}"/>
              </a:ext>
            </a:extLst>
          </p:cNvPr>
          <p:cNvSpPr/>
          <p:nvPr/>
        </p:nvSpPr>
        <p:spPr>
          <a:xfrm rot="19353058">
            <a:off x="4793865" y="5225333"/>
            <a:ext cx="672353" cy="61856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Arrow: Right 10">
            <a:extLst>
              <a:ext uri="{FF2B5EF4-FFF2-40B4-BE49-F238E27FC236}">
                <a16:creationId xmlns:a16="http://schemas.microsoft.com/office/drawing/2014/main" id="{59ABD98A-4DC6-C879-40F3-651912E69ECB}"/>
              </a:ext>
            </a:extLst>
          </p:cNvPr>
          <p:cNvSpPr/>
          <p:nvPr/>
        </p:nvSpPr>
        <p:spPr>
          <a:xfrm rot="19353058">
            <a:off x="8868326" y="5195038"/>
            <a:ext cx="672353" cy="61856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Arrow: Right 11">
            <a:extLst>
              <a:ext uri="{FF2B5EF4-FFF2-40B4-BE49-F238E27FC236}">
                <a16:creationId xmlns:a16="http://schemas.microsoft.com/office/drawing/2014/main" id="{23B8A857-FF11-2ADB-34ED-BF4103E7AA88}"/>
              </a:ext>
            </a:extLst>
          </p:cNvPr>
          <p:cNvSpPr/>
          <p:nvPr/>
        </p:nvSpPr>
        <p:spPr>
          <a:xfrm rot="2657908">
            <a:off x="7116348" y="5231522"/>
            <a:ext cx="672353" cy="61856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158043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8" grpId="0"/>
      <p:bldP spid="9" grpId="0" animBg="1"/>
      <p:bldP spid="10" grpId="0" animBg="1"/>
      <p:bldP spid="11" grpId="0" animBg="1"/>
      <p:bldP spid="12"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CDCC0-FC2A-7173-0E17-2629A134E9E9}"/>
              </a:ext>
            </a:extLst>
          </p:cNvPr>
          <p:cNvSpPr>
            <a:spLocks noGrp="1"/>
          </p:cNvSpPr>
          <p:nvPr>
            <p:ph type="title"/>
          </p:nvPr>
        </p:nvSpPr>
        <p:spPr>
          <a:xfrm>
            <a:off x="838200" y="365126"/>
            <a:ext cx="10515600" cy="1235074"/>
          </a:xfrm>
        </p:spPr>
        <p:txBody>
          <a:bodyPr/>
          <a:lstStyle/>
          <a:p>
            <a:pPr algn="ctr"/>
            <a:r>
              <a:rPr lang="en-US" dirty="0"/>
              <a:t>Examples of rebellion and repentance</a:t>
            </a:r>
          </a:p>
        </p:txBody>
      </p:sp>
      <p:sp>
        <p:nvSpPr>
          <p:cNvPr id="3" name="Content Placeholder 2">
            <a:extLst>
              <a:ext uri="{FF2B5EF4-FFF2-40B4-BE49-F238E27FC236}">
                <a16:creationId xmlns:a16="http://schemas.microsoft.com/office/drawing/2014/main" id="{815CC694-0C20-099F-FEC3-C70971D87841}"/>
              </a:ext>
            </a:extLst>
          </p:cNvPr>
          <p:cNvSpPr>
            <a:spLocks noGrp="1"/>
          </p:cNvSpPr>
          <p:nvPr>
            <p:ph idx="1"/>
          </p:nvPr>
        </p:nvSpPr>
        <p:spPr>
          <a:xfrm>
            <a:off x="838199" y="1801906"/>
            <a:ext cx="10995213" cy="4690968"/>
          </a:xfrm>
        </p:spPr>
        <p:txBody>
          <a:bodyPr>
            <a:normAutofit/>
          </a:bodyPr>
          <a:lstStyle/>
          <a:p>
            <a:r>
              <a:rPr lang="en-US" b="1" dirty="0"/>
              <a:t>Genesis 6:1-4:</a:t>
            </a:r>
            <a:r>
              <a:rPr lang="en-US" dirty="0"/>
              <a:t> The sons of God went into the daughters of men and had children by them.</a:t>
            </a:r>
          </a:p>
          <a:p>
            <a:pPr lvl="1"/>
            <a:r>
              <a:rPr lang="en-US" dirty="0"/>
              <a:t>Even in the early chapters of human history the godly lineage turns away from marrying only in the Lord.</a:t>
            </a:r>
          </a:p>
          <a:p>
            <a:r>
              <a:rPr lang="en-US" b="1" dirty="0"/>
              <a:t>Numbers 25:1-15:</a:t>
            </a:r>
            <a:r>
              <a:rPr lang="en-US" dirty="0"/>
              <a:t> The Jews commit harlotry with the women of Moab who enticed them to bow down to their gods and sacrifice to Baal </a:t>
            </a:r>
            <a:r>
              <a:rPr lang="en-US" dirty="0" err="1"/>
              <a:t>Peor</a:t>
            </a:r>
            <a:endParaRPr lang="en-US" dirty="0"/>
          </a:p>
          <a:p>
            <a:pPr lvl="1"/>
            <a:r>
              <a:rPr lang="en-US" dirty="0"/>
              <a:t>Moses hands the leaders of the rebellion and kills all men who worshipped Baal </a:t>
            </a:r>
            <a:r>
              <a:rPr lang="en-US" dirty="0" err="1"/>
              <a:t>Peor</a:t>
            </a:r>
            <a:r>
              <a:rPr lang="en-US" dirty="0"/>
              <a:t>, </a:t>
            </a:r>
            <a:r>
              <a:rPr lang="en-US" i="1" dirty="0"/>
              <a:t>24,000 men</a:t>
            </a:r>
            <a:r>
              <a:rPr lang="en-US" dirty="0"/>
              <a:t>!!</a:t>
            </a:r>
          </a:p>
          <a:p>
            <a:pPr lvl="1"/>
            <a:r>
              <a:rPr lang="en-US" dirty="0"/>
              <a:t>Then the wrath of God was turned away from Israel.</a:t>
            </a:r>
          </a:p>
          <a:p>
            <a:pPr lvl="1"/>
            <a:r>
              <a:rPr lang="en-US" dirty="0"/>
              <a:t>Compared to this, the Israelites in Ezra 9 had it easy, God mercifully did not deal with them according to their sins.</a:t>
            </a:r>
          </a:p>
        </p:txBody>
      </p:sp>
    </p:spTree>
    <p:extLst>
      <p:ext uri="{BB962C8B-B14F-4D97-AF65-F5344CB8AC3E}">
        <p14:creationId xmlns:p14="http://schemas.microsoft.com/office/powerpoint/2010/main" val="6593264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CDCC0-FC2A-7173-0E17-2629A134E9E9}"/>
              </a:ext>
            </a:extLst>
          </p:cNvPr>
          <p:cNvSpPr>
            <a:spLocks noGrp="1"/>
          </p:cNvSpPr>
          <p:nvPr>
            <p:ph type="title"/>
          </p:nvPr>
        </p:nvSpPr>
        <p:spPr>
          <a:xfrm>
            <a:off x="838200" y="365126"/>
            <a:ext cx="10515600" cy="1019922"/>
          </a:xfrm>
        </p:spPr>
        <p:txBody>
          <a:bodyPr/>
          <a:lstStyle/>
          <a:p>
            <a:pPr algn="ctr"/>
            <a:r>
              <a:rPr lang="en-US" dirty="0"/>
              <a:t>Examples of rebellion and repentance</a:t>
            </a:r>
          </a:p>
        </p:txBody>
      </p:sp>
      <p:sp>
        <p:nvSpPr>
          <p:cNvPr id="3" name="Content Placeholder 2">
            <a:extLst>
              <a:ext uri="{FF2B5EF4-FFF2-40B4-BE49-F238E27FC236}">
                <a16:creationId xmlns:a16="http://schemas.microsoft.com/office/drawing/2014/main" id="{815CC694-0C20-099F-FEC3-C70971D87841}"/>
              </a:ext>
            </a:extLst>
          </p:cNvPr>
          <p:cNvSpPr>
            <a:spLocks noGrp="1"/>
          </p:cNvSpPr>
          <p:nvPr>
            <p:ph idx="1"/>
          </p:nvPr>
        </p:nvSpPr>
        <p:spPr>
          <a:xfrm>
            <a:off x="838199" y="1492624"/>
            <a:ext cx="10995213" cy="5000250"/>
          </a:xfrm>
        </p:spPr>
        <p:txBody>
          <a:bodyPr>
            <a:normAutofit/>
          </a:bodyPr>
          <a:lstStyle/>
          <a:p>
            <a:r>
              <a:rPr lang="en-US" b="1" dirty="0"/>
              <a:t>Judges 2:10-18:</a:t>
            </a:r>
            <a:r>
              <a:rPr lang="en-US" dirty="0"/>
              <a:t> In the days of the judges the people would:</a:t>
            </a:r>
          </a:p>
          <a:p>
            <a:pPr lvl="1"/>
            <a:r>
              <a:rPr lang="en-US" i="1" dirty="0"/>
              <a:t>Quickly</a:t>
            </a:r>
            <a:r>
              <a:rPr lang="en-US" dirty="0"/>
              <a:t> forget their God who delivered them from Egypt (verse 17)</a:t>
            </a:r>
          </a:p>
          <a:p>
            <a:pPr lvl="1"/>
            <a:r>
              <a:rPr lang="en-US" dirty="0"/>
              <a:t>Break God’s commandments</a:t>
            </a:r>
          </a:p>
          <a:p>
            <a:pPr lvl="1"/>
            <a:r>
              <a:rPr lang="en-US" dirty="0"/>
              <a:t>And follow other Gods</a:t>
            </a:r>
          </a:p>
          <a:p>
            <a:pPr lvl="1"/>
            <a:r>
              <a:rPr lang="en-US" dirty="0"/>
              <a:t>But God raised judges who delivered the people from their oppression (verse 18)</a:t>
            </a:r>
          </a:p>
          <a:p>
            <a:r>
              <a:rPr lang="en-US" dirty="0"/>
              <a:t>By the end of the intertestamental period, the Jewish people had again almost forgotten the Lord and almost did not recognize Jesus as the Messiah when He came.</a:t>
            </a:r>
          </a:p>
          <a:p>
            <a:pPr lvl="1"/>
            <a:r>
              <a:rPr lang="en-US" dirty="0"/>
              <a:t>The Pharisees opposed Jesus.</a:t>
            </a:r>
          </a:p>
          <a:p>
            <a:pPr lvl="1"/>
            <a:r>
              <a:rPr lang="en-US" dirty="0"/>
              <a:t>“The 400 Silent Years” (H. A. Ironside)</a:t>
            </a:r>
          </a:p>
        </p:txBody>
      </p:sp>
    </p:spTree>
    <p:extLst>
      <p:ext uri="{BB962C8B-B14F-4D97-AF65-F5344CB8AC3E}">
        <p14:creationId xmlns:p14="http://schemas.microsoft.com/office/powerpoint/2010/main" val="27702751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1508B9-DF57-F1FB-4F8B-5C82DBE12A97}"/>
              </a:ext>
            </a:extLst>
          </p:cNvPr>
          <p:cNvSpPr>
            <a:spLocks noGrp="1"/>
          </p:cNvSpPr>
          <p:nvPr>
            <p:ph type="title"/>
          </p:nvPr>
        </p:nvSpPr>
        <p:spPr>
          <a:xfrm>
            <a:off x="838200" y="365125"/>
            <a:ext cx="10515600" cy="858557"/>
          </a:xfrm>
        </p:spPr>
        <p:txBody>
          <a:bodyPr/>
          <a:lstStyle/>
          <a:p>
            <a:pPr algn="ctr"/>
            <a:r>
              <a:rPr lang="en-US" dirty="0"/>
              <a:t>Rebellion and repentance</a:t>
            </a:r>
          </a:p>
        </p:txBody>
      </p:sp>
      <p:sp>
        <p:nvSpPr>
          <p:cNvPr id="3" name="Content Placeholder 2">
            <a:extLst>
              <a:ext uri="{FF2B5EF4-FFF2-40B4-BE49-F238E27FC236}">
                <a16:creationId xmlns:a16="http://schemas.microsoft.com/office/drawing/2014/main" id="{95EFB693-FE4B-3025-3C8C-F36A6C7C65EF}"/>
              </a:ext>
            </a:extLst>
          </p:cNvPr>
          <p:cNvSpPr>
            <a:spLocks noGrp="1"/>
          </p:cNvSpPr>
          <p:nvPr>
            <p:ph idx="1"/>
          </p:nvPr>
        </p:nvSpPr>
        <p:spPr>
          <a:xfrm>
            <a:off x="838200" y="1223682"/>
            <a:ext cx="10515600" cy="4953281"/>
          </a:xfrm>
        </p:spPr>
        <p:txBody>
          <a:bodyPr>
            <a:normAutofit lnSpcReduction="10000"/>
          </a:bodyPr>
          <a:lstStyle/>
          <a:p>
            <a:r>
              <a:rPr lang="en-US" b="1" dirty="0"/>
              <a:t>Rebellion</a:t>
            </a:r>
          </a:p>
          <a:p>
            <a:pPr lvl="1"/>
            <a:r>
              <a:rPr lang="en-US" dirty="0"/>
              <a:t>Read </a:t>
            </a:r>
            <a:r>
              <a:rPr lang="en-US"/>
              <a:t>Leviticus 26:23-33</a:t>
            </a:r>
            <a:r>
              <a:rPr lang="en-US" dirty="0"/>
              <a:t>!</a:t>
            </a:r>
          </a:p>
          <a:p>
            <a:pPr lvl="1"/>
            <a:r>
              <a:rPr lang="en-US" dirty="0"/>
              <a:t>Verses 31-33: “I will lay your cities waste and bring your sanctuaries to desolation, and I will not smell the fragrance of your sweet aromas. I will bring the land to desolation, and your enemies who dwell in it shall be astonished at it. I will scatter you among the nations and draw out a sword after you; your land shall be desolate and your cities waste.</a:t>
            </a:r>
          </a:p>
          <a:p>
            <a:r>
              <a:rPr lang="en-US" b="1" dirty="0"/>
              <a:t>Repentance</a:t>
            </a:r>
          </a:p>
          <a:p>
            <a:pPr lvl="1"/>
            <a:r>
              <a:rPr lang="en-US" dirty="0"/>
              <a:t>Read Deuteronomy 30:2-5!</a:t>
            </a:r>
          </a:p>
          <a:p>
            <a:pPr lvl="1"/>
            <a:r>
              <a:rPr lang="en-US" dirty="0"/>
              <a:t>Verses 2-3: “and you return to the Lord your God and obey His voice, according to all that I command you today, you and your children, with all your heart and with all your soul, that the Lord your God will bring you back from captivity, and have compassion on you, and gather you again from all the nations where the Lord your God has scattered you.”</a:t>
            </a:r>
          </a:p>
        </p:txBody>
      </p:sp>
    </p:spTree>
    <p:extLst>
      <p:ext uri="{BB962C8B-B14F-4D97-AF65-F5344CB8AC3E}">
        <p14:creationId xmlns:p14="http://schemas.microsoft.com/office/powerpoint/2010/main" val="8761640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A6F643-EAC7-09CC-AFE8-E9CE489E8919}"/>
              </a:ext>
            </a:extLst>
          </p:cNvPr>
          <p:cNvSpPr>
            <a:spLocks noGrp="1"/>
          </p:cNvSpPr>
          <p:nvPr>
            <p:ph type="title"/>
          </p:nvPr>
        </p:nvSpPr>
        <p:spPr/>
        <p:txBody>
          <a:bodyPr/>
          <a:lstStyle/>
          <a:p>
            <a:pPr algn="ctr"/>
            <a:r>
              <a:rPr lang="en-US" dirty="0"/>
              <a:t>Nehemiah’s prayer: 1:5-11</a:t>
            </a:r>
          </a:p>
        </p:txBody>
      </p:sp>
      <p:sp>
        <p:nvSpPr>
          <p:cNvPr id="3" name="Content Placeholder 2">
            <a:extLst>
              <a:ext uri="{FF2B5EF4-FFF2-40B4-BE49-F238E27FC236}">
                <a16:creationId xmlns:a16="http://schemas.microsoft.com/office/drawing/2014/main" id="{E1D1CE47-1BF4-FD82-CD46-07939B844B8B}"/>
              </a:ext>
            </a:extLst>
          </p:cNvPr>
          <p:cNvSpPr>
            <a:spLocks noGrp="1"/>
          </p:cNvSpPr>
          <p:nvPr>
            <p:ph idx="1"/>
          </p:nvPr>
        </p:nvSpPr>
        <p:spPr>
          <a:xfrm>
            <a:off x="838200" y="1690688"/>
            <a:ext cx="10515600" cy="4486275"/>
          </a:xfrm>
        </p:spPr>
        <p:txBody>
          <a:bodyPr>
            <a:normAutofit lnSpcReduction="10000"/>
          </a:bodyPr>
          <a:lstStyle/>
          <a:p>
            <a:r>
              <a:rPr lang="en-US" dirty="0"/>
              <a:t>Nehemiah pours out his heart to his God.</a:t>
            </a:r>
          </a:p>
          <a:p>
            <a:r>
              <a:rPr lang="en-US" dirty="0"/>
              <a:t>Confesses his peoples’ sin, and also includes himself among them.</a:t>
            </a:r>
          </a:p>
          <a:p>
            <a:r>
              <a:rPr lang="en-US" dirty="0"/>
              <a:t>Appeals to God’s promises that though the people have sinned, if they repent and do God’s will they obtain mercy.</a:t>
            </a:r>
          </a:p>
          <a:p>
            <a:pPr lvl="1"/>
            <a:r>
              <a:rPr lang="en-US" dirty="0"/>
              <a:t>Even if they are in the farthest part of heaven.</a:t>
            </a:r>
          </a:p>
          <a:p>
            <a:pPr lvl="1"/>
            <a:r>
              <a:rPr lang="en-US" dirty="0"/>
              <a:t>Why should the surrounding people triumph over an infinite God?</a:t>
            </a:r>
          </a:p>
          <a:p>
            <a:r>
              <a:rPr lang="en-US" dirty="0"/>
              <a:t>Nehemiah goes first to God and then second to the king to receive commission to help repair Jerusalem.</a:t>
            </a:r>
          </a:p>
          <a:p>
            <a:pPr lvl="1"/>
            <a:r>
              <a:rPr lang="en-US" dirty="0"/>
              <a:t>Nehemiah was somewhat afraid to request help from the king.</a:t>
            </a:r>
          </a:p>
          <a:p>
            <a:pPr lvl="1"/>
            <a:r>
              <a:rPr lang="en-US"/>
              <a:t>“‘…</a:t>
            </a:r>
            <a:r>
              <a:rPr lang="en-US" dirty="0"/>
              <a:t>and grant him mercy in the sight of this man’ For I was the king’s cupbearer”</a:t>
            </a:r>
          </a:p>
        </p:txBody>
      </p:sp>
    </p:spTree>
    <p:extLst>
      <p:ext uri="{BB962C8B-B14F-4D97-AF65-F5344CB8AC3E}">
        <p14:creationId xmlns:p14="http://schemas.microsoft.com/office/powerpoint/2010/main" val="39498995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ADB706-A5CD-09E9-DA7B-4934032C9488}"/>
              </a:ext>
            </a:extLst>
          </p:cNvPr>
          <p:cNvSpPr>
            <a:spLocks noGrp="1"/>
          </p:cNvSpPr>
          <p:nvPr>
            <p:ph type="title"/>
          </p:nvPr>
        </p:nvSpPr>
        <p:spPr/>
        <p:txBody>
          <a:bodyPr/>
          <a:lstStyle/>
          <a:p>
            <a:pPr algn="ctr"/>
            <a:r>
              <a:rPr lang="en-US" dirty="0"/>
              <a:t>Ezra’s and Nehemiah’s Prayers</a:t>
            </a:r>
          </a:p>
        </p:txBody>
      </p:sp>
      <p:sp>
        <p:nvSpPr>
          <p:cNvPr id="3" name="Text Placeholder 2">
            <a:extLst>
              <a:ext uri="{FF2B5EF4-FFF2-40B4-BE49-F238E27FC236}">
                <a16:creationId xmlns:a16="http://schemas.microsoft.com/office/drawing/2014/main" id="{DAFC6FCB-1402-7901-87BE-12F84D1357EC}"/>
              </a:ext>
            </a:extLst>
          </p:cNvPr>
          <p:cNvSpPr>
            <a:spLocks noGrp="1"/>
          </p:cNvSpPr>
          <p:nvPr>
            <p:ph type="body" idx="1"/>
          </p:nvPr>
        </p:nvSpPr>
        <p:spPr/>
        <p:txBody>
          <a:bodyPr/>
          <a:lstStyle/>
          <a:p>
            <a:pPr algn="ctr"/>
            <a:r>
              <a:rPr lang="en-US" u="sng" dirty="0"/>
              <a:t>Ezra 9</a:t>
            </a:r>
          </a:p>
        </p:txBody>
      </p:sp>
      <p:sp>
        <p:nvSpPr>
          <p:cNvPr id="4" name="Content Placeholder 3">
            <a:extLst>
              <a:ext uri="{FF2B5EF4-FFF2-40B4-BE49-F238E27FC236}">
                <a16:creationId xmlns:a16="http://schemas.microsoft.com/office/drawing/2014/main" id="{447E7DD5-8221-9AF8-B972-0324EBE98675}"/>
              </a:ext>
            </a:extLst>
          </p:cNvPr>
          <p:cNvSpPr>
            <a:spLocks noGrp="1"/>
          </p:cNvSpPr>
          <p:nvPr>
            <p:ph sz="half" idx="2"/>
          </p:nvPr>
        </p:nvSpPr>
        <p:spPr/>
        <p:txBody>
          <a:bodyPr>
            <a:normAutofit/>
          </a:bodyPr>
          <a:lstStyle/>
          <a:p>
            <a:r>
              <a:rPr lang="en-US" dirty="0"/>
              <a:t>Fasted</a:t>
            </a:r>
          </a:p>
          <a:p>
            <a:r>
              <a:rPr lang="en-US" dirty="0"/>
              <a:t>Ashamed and humiliated</a:t>
            </a:r>
          </a:p>
          <a:p>
            <a:r>
              <a:rPr lang="en-US" dirty="0"/>
              <a:t>Tore garments and fell on his knees</a:t>
            </a:r>
          </a:p>
          <a:p>
            <a:r>
              <a:rPr lang="en-US" dirty="0"/>
              <a:t>Acknowledges the people’s sin also as his own</a:t>
            </a:r>
          </a:p>
          <a:p>
            <a:r>
              <a:rPr lang="en-US" dirty="0"/>
              <a:t>Appeals to God’s mercy, to always have a remnant</a:t>
            </a:r>
          </a:p>
        </p:txBody>
      </p:sp>
      <p:sp>
        <p:nvSpPr>
          <p:cNvPr id="5" name="Text Placeholder 4">
            <a:extLst>
              <a:ext uri="{FF2B5EF4-FFF2-40B4-BE49-F238E27FC236}">
                <a16:creationId xmlns:a16="http://schemas.microsoft.com/office/drawing/2014/main" id="{5A203BBB-45F8-CDA1-1599-901E06F7D836}"/>
              </a:ext>
            </a:extLst>
          </p:cNvPr>
          <p:cNvSpPr>
            <a:spLocks noGrp="1"/>
          </p:cNvSpPr>
          <p:nvPr>
            <p:ph type="body" sz="quarter" idx="3"/>
          </p:nvPr>
        </p:nvSpPr>
        <p:spPr/>
        <p:txBody>
          <a:bodyPr/>
          <a:lstStyle/>
          <a:p>
            <a:pPr algn="ctr"/>
            <a:r>
              <a:rPr lang="en-US" u="sng" dirty="0"/>
              <a:t>Nehemiah 1</a:t>
            </a:r>
          </a:p>
        </p:txBody>
      </p:sp>
      <p:sp>
        <p:nvSpPr>
          <p:cNvPr id="6" name="Content Placeholder 5">
            <a:extLst>
              <a:ext uri="{FF2B5EF4-FFF2-40B4-BE49-F238E27FC236}">
                <a16:creationId xmlns:a16="http://schemas.microsoft.com/office/drawing/2014/main" id="{BB121E1B-2B06-B7A1-D334-A483C209841B}"/>
              </a:ext>
            </a:extLst>
          </p:cNvPr>
          <p:cNvSpPr>
            <a:spLocks noGrp="1"/>
          </p:cNvSpPr>
          <p:nvPr>
            <p:ph sz="quarter" idx="4"/>
          </p:nvPr>
        </p:nvSpPr>
        <p:spPr/>
        <p:txBody>
          <a:bodyPr>
            <a:normAutofit/>
          </a:bodyPr>
          <a:lstStyle/>
          <a:p>
            <a:r>
              <a:rPr lang="en-US" dirty="0"/>
              <a:t>Fasted</a:t>
            </a:r>
          </a:p>
          <a:p>
            <a:endParaRPr lang="en-US" dirty="0"/>
          </a:p>
          <a:p>
            <a:r>
              <a:rPr lang="en-US" dirty="0"/>
              <a:t>Mourned for many days</a:t>
            </a:r>
          </a:p>
          <a:p>
            <a:r>
              <a:rPr lang="en-US" dirty="0"/>
              <a:t>Acknowledges the people’s sin also as his own</a:t>
            </a:r>
          </a:p>
          <a:p>
            <a:pPr lvl="1"/>
            <a:r>
              <a:rPr lang="en-US" dirty="0"/>
              <a:t>Jeremiah 14:20</a:t>
            </a:r>
          </a:p>
          <a:p>
            <a:r>
              <a:rPr lang="en-US" dirty="0"/>
              <a:t>Appeals to God’s mercy if the people repent</a:t>
            </a:r>
          </a:p>
        </p:txBody>
      </p:sp>
    </p:spTree>
    <p:extLst>
      <p:ext uri="{BB962C8B-B14F-4D97-AF65-F5344CB8AC3E}">
        <p14:creationId xmlns:p14="http://schemas.microsoft.com/office/powerpoint/2010/main" val="19160669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3" end="3"/>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032CF3-7140-4874-A916-27BCC2EB7430}"/>
              </a:ext>
            </a:extLst>
          </p:cNvPr>
          <p:cNvSpPr>
            <a:spLocks noGrp="1"/>
          </p:cNvSpPr>
          <p:nvPr>
            <p:ph type="title"/>
          </p:nvPr>
        </p:nvSpPr>
        <p:spPr/>
        <p:txBody>
          <a:bodyPr/>
          <a:lstStyle/>
          <a:p>
            <a:pPr algn="ctr"/>
            <a:r>
              <a:rPr lang="en-US" dirty="0"/>
              <a:t>The next step: audience with the king</a:t>
            </a:r>
          </a:p>
        </p:txBody>
      </p:sp>
      <p:sp>
        <p:nvSpPr>
          <p:cNvPr id="3" name="Content Placeholder 2">
            <a:extLst>
              <a:ext uri="{FF2B5EF4-FFF2-40B4-BE49-F238E27FC236}">
                <a16:creationId xmlns:a16="http://schemas.microsoft.com/office/drawing/2014/main" id="{72521422-DE40-BC89-3BED-D711696C7D86}"/>
              </a:ext>
            </a:extLst>
          </p:cNvPr>
          <p:cNvSpPr>
            <a:spLocks noGrp="1"/>
          </p:cNvSpPr>
          <p:nvPr>
            <p:ph idx="1"/>
          </p:nvPr>
        </p:nvSpPr>
        <p:spPr/>
        <p:txBody>
          <a:bodyPr/>
          <a:lstStyle/>
          <a:p>
            <a:r>
              <a:rPr lang="en-US" dirty="0"/>
              <a:t>Verse 11: Nehemiah goes before the king to ask permission to take leave and go to Jerusalem.</a:t>
            </a:r>
          </a:p>
          <a:p>
            <a:r>
              <a:rPr lang="en-US" dirty="0"/>
              <a:t>This is a different king than before in the time of </a:t>
            </a:r>
            <a:r>
              <a:rPr lang="en-US" dirty="0" err="1"/>
              <a:t>Yeshua</a:t>
            </a:r>
            <a:r>
              <a:rPr lang="en-US" dirty="0"/>
              <a:t>, </a:t>
            </a:r>
            <a:r>
              <a:rPr lang="en-US" dirty="0" err="1"/>
              <a:t>Zerubbael</a:t>
            </a:r>
            <a:r>
              <a:rPr lang="en-US" dirty="0"/>
              <a:t> and Ezra.</a:t>
            </a:r>
          </a:p>
          <a:p>
            <a:r>
              <a:rPr lang="en-US" dirty="0"/>
              <a:t>In Nehemiah 2 we read that the king asks the length of his absence.</a:t>
            </a:r>
          </a:p>
          <a:p>
            <a:r>
              <a:rPr lang="en-US" dirty="0"/>
              <a:t>Who knows how he will be inclined? Whether it will be permitted?</a:t>
            </a:r>
          </a:p>
          <a:p>
            <a:r>
              <a:rPr lang="en-US" b="1" dirty="0"/>
              <a:t>To be continued…</a:t>
            </a:r>
          </a:p>
        </p:txBody>
      </p:sp>
    </p:spTree>
    <p:extLst>
      <p:ext uri="{BB962C8B-B14F-4D97-AF65-F5344CB8AC3E}">
        <p14:creationId xmlns:p14="http://schemas.microsoft.com/office/powerpoint/2010/main" val="38730842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phic 1">
            <a:extLst>
              <a:ext uri="{FF2B5EF4-FFF2-40B4-BE49-F238E27FC236}">
                <a16:creationId xmlns:a16="http://schemas.microsoft.com/office/drawing/2014/main" id="{15E78488-865E-4A6A-AB8C-F4551CEEB79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521759" y="-1681"/>
            <a:ext cx="9148482" cy="6861362"/>
          </a:xfrm>
          <a:prstGeom prst="rect">
            <a:avLst/>
          </a:prstGeom>
        </p:spPr>
      </p:pic>
      <p:sp>
        <p:nvSpPr>
          <p:cNvPr id="5" name="Rectangle 4">
            <a:extLst>
              <a:ext uri="{FF2B5EF4-FFF2-40B4-BE49-F238E27FC236}">
                <a16:creationId xmlns:a16="http://schemas.microsoft.com/office/drawing/2014/main" id="{92DFF8C8-0782-4237-9503-518E6A081348}"/>
              </a:ext>
            </a:extLst>
          </p:cNvPr>
          <p:cNvSpPr/>
          <p:nvPr/>
        </p:nvSpPr>
        <p:spPr>
          <a:xfrm>
            <a:off x="8269941" y="2998693"/>
            <a:ext cx="1385047" cy="1532965"/>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60009415-437F-4DE0-B581-2CB5D9253131}"/>
              </a:ext>
            </a:extLst>
          </p:cNvPr>
          <p:cNvSpPr/>
          <p:nvPr/>
        </p:nvSpPr>
        <p:spPr>
          <a:xfrm>
            <a:off x="8166847" y="1335741"/>
            <a:ext cx="1004047" cy="721659"/>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BC011B9F-F12E-6174-CEDD-3470CA474C79}"/>
              </a:ext>
            </a:extLst>
          </p:cNvPr>
          <p:cNvSpPr/>
          <p:nvPr/>
        </p:nvSpPr>
        <p:spPr>
          <a:xfrm>
            <a:off x="9273989" y="4751292"/>
            <a:ext cx="1396252" cy="909920"/>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F4F8D722-78D3-BAE0-65FC-EA0D0CEBA321}"/>
              </a:ext>
            </a:extLst>
          </p:cNvPr>
          <p:cNvSpPr/>
          <p:nvPr/>
        </p:nvSpPr>
        <p:spPr>
          <a:xfrm>
            <a:off x="7265894" y="4742327"/>
            <a:ext cx="2173941" cy="1779497"/>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052883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042A119-A9F7-4C03-81E7-A35560F23AA6}"/>
              </a:ext>
            </a:extLst>
          </p:cNvPr>
          <p:cNvPicPr>
            <a:picLocks noChangeAspect="1"/>
          </p:cNvPicPr>
          <p:nvPr/>
        </p:nvPicPr>
        <p:blipFill rotWithShape="1">
          <a:blip r:embed="rId2"/>
          <a:srcRect l="40588" t="41172" r="40552" b="36267"/>
          <a:stretch/>
        </p:blipFill>
        <p:spPr>
          <a:xfrm>
            <a:off x="0" y="-1"/>
            <a:ext cx="12192000" cy="6836769"/>
          </a:xfrm>
          <a:prstGeom prst="rect">
            <a:avLst/>
          </a:prstGeom>
        </p:spPr>
      </p:pic>
    </p:spTree>
    <p:extLst>
      <p:ext uri="{BB962C8B-B14F-4D97-AF65-F5344CB8AC3E}">
        <p14:creationId xmlns:p14="http://schemas.microsoft.com/office/powerpoint/2010/main" val="26464701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954BB-3BA8-A3B2-6D15-708539717560}"/>
              </a:ext>
            </a:extLst>
          </p:cNvPr>
          <p:cNvSpPr>
            <a:spLocks noGrp="1"/>
          </p:cNvSpPr>
          <p:nvPr>
            <p:ph type="title"/>
          </p:nvPr>
        </p:nvSpPr>
        <p:spPr/>
        <p:txBody>
          <a:bodyPr/>
          <a:lstStyle/>
          <a:p>
            <a:pPr algn="ctr"/>
            <a:r>
              <a:rPr lang="en-US" dirty="0"/>
              <a:t>Nehemiah 2: audience with the king</a:t>
            </a:r>
          </a:p>
        </p:txBody>
      </p:sp>
      <p:sp>
        <p:nvSpPr>
          <p:cNvPr id="3" name="Content Placeholder 2">
            <a:extLst>
              <a:ext uri="{FF2B5EF4-FFF2-40B4-BE49-F238E27FC236}">
                <a16:creationId xmlns:a16="http://schemas.microsoft.com/office/drawing/2014/main" id="{34DC25DE-0B48-4719-347B-216F77AD45A8}"/>
              </a:ext>
            </a:extLst>
          </p:cNvPr>
          <p:cNvSpPr>
            <a:spLocks noGrp="1"/>
          </p:cNvSpPr>
          <p:nvPr>
            <p:ph idx="1"/>
          </p:nvPr>
        </p:nvSpPr>
        <p:spPr/>
        <p:txBody>
          <a:bodyPr/>
          <a:lstStyle/>
          <a:p>
            <a:r>
              <a:rPr lang="en-US" b="1" dirty="0"/>
              <a:t>Read Nehemiah 2:1-8!</a:t>
            </a:r>
          </a:p>
          <a:p>
            <a:r>
              <a:rPr lang="en-US" dirty="0"/>
              <a:t>Going about requesting absence of leave was a delicate matter.</a:t>
            </a:r>
          </a:p>
          <a:p>
            <a:r>
              <a:rPr lang="en-US" dirty="0"/>
              <a:t>Nehemiah waited from Chislev to Nissan, or November until March.</a:t>
            </a:r>
          </a:p>
          <a:p>
            <a:pPr lvl="1"/>
            <a:r>
              <a:rPr lang="en-US" dirty="0"/>
              <a:t>Possibly to wait for better weather</a:t>
            </a:r>
          </a:p>
          <a:p>
            <a:r>
              <a:rPr lang="en-US" dirty="0"/>
              <a:t>Esther 4:11: requesting a big thing from a king is not without its difficulties.</a:t>
            </a:r>
          </a:p>
          <a:p>
            <a:r>
              <a:rPr lang="en-US" dirty="0"/>
              <a:t>But as children of God we always have access to the Father:</a:t>
            </a:r>
          </a:p>
          <a:p>
            <a:r>
              <a:rPr lang="en-US" dirty="0"/>
              <a:t>“Let us therefore come boldly to the throne of grace, that we may obtain mercy and find grace to help in time of need.” (Hebrews 4:16)</a:t>
            </a:r>
          </a:p>
        </p:txBody>
      </p:sp>
    </p:spTree>
    <p:extLst>
      <p:ext uri="{BB962C8B-B14F-4D97-AF65-F5344CB8AC3E}">
        <p14:creationId xmlns:p14="http://schemas.microsoft.com/office/powerpoint/2010/main" val="10094806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05015-6609-0089-CA9A-BEDF134D9259}"/>
              </a:ext>
            </a:extLst>
          </p:cNvPr>
          <p:cNvSpPr>
            <a:spLocks noGrp="1"/>
          </p:cNvSpPr>
          <p:nvPr>
            <p:ph type="title"/>
          </p:nvPr>
        </p:nvSpPr>
        <p:spPr>
          <a:xfrm>
            <a:off x="838200" y="365125"/>
            <a:ext cx="10515600" cy="1006475"/>
          </a:xfrm>
        </p:spPr>
        <p:txBody>
          <a:bodyPr/>
          <a:lstStyle/>
          <a:p>
            <a:pPr algn="ctr"/>
            <a:r>
              <a:rPr lang="en-US" dirty="0"/>
              <a:t>Why is this so dangerous?</a:t>
            </a:r>
          </a:p>
        </p:txBody>
      </p:sp>
      <p:sp>
        <p:nvSpPr>
          <p:cNvPr id="3" name="Content Placeholder 2">
            <a:extLst>
              <a:ext uri="{FF2B5EF4-FFF2-40B4-BE49-F238E27FC236}">
                <a16:creationId xmlns:a16="http://schemas.microsoft.com/office/drawing/2014/main" id="{F85BF4EF-7094-561E-931F-CC17B4F0726E}"/>
              </a:ext>
            </a:extLst>
          </p:cNvPr>
          <p:cNvSpPr>
            <a:spLocks noGrp="1"/>
          </p:cNvSpPr>
          <p:nvPr>
            <p:ph idx="1"/>
          </p:nvPr>
        </p:nvSpPr>
        <p:spPr>
          <a:xfrm>
            <a:off x="838199" y="1586753"/>
            <a:ext cx="10753165" cy="4590210"/>
          </a:xfrm>
        </p:spPr>
        <p:txBody>
          <a:bodyPr>
            <a:normAutofit/>
          </a:bodyPr>
          <a:lstStyle/>
          <a:p>
            <a:r>
              <a:rPr lang="en-US" b="1" dirty="0"/>
              <a:t>Q: Why do you think it was dangerous to make a request of the king?</a:t>
            </a:r>
          </a:p>
          <a:p>
            <a:r>
              <a:rPr lang="en-US" b="1" dirty="0"/>
              <a:t>Read Esther 4!</a:t>
            </a:r>
          </a:p>
          <a:p>
            <a:r>
              <a:rPr lang="en-US" dirty="0"/>
              <a:t>Apparently the Jews weren’t allowed to enter the throne room with sack clothes on.</a:t>
            </a:r>
          </a:p>
          <a:p>
            <a:r>
              <a:rPr lang="en-US" dirty="0"/>
              <a:t>The king is powerful and can provide for his subjects; someone with a sad countenance indicates that the king is unable and weak</a:t>
            </a:r>
          </a:p>
          <a:p>
            <a:pPr lvl="1"/>
            <a:r>
              <a:rPr lang="en-US" dirty="0"/>
              <a:t>But there is a time for all things, even sadness (Eccl. 3:4)</a:t>
            </a:r>
          </a:p>
          <a:p>
            <a:endParaRPr lang="en-US" dirty="0"/>
          </a:p>
        </p:txBody>
      </p:sp>
    </p:spTree>
    <p:extLst>
      <p:ext uri="{BB962C8B-B14F-4D97-AF65-F5344CB8AC3E}">
        <p14:creationId xmlns:p14="http://schemas.microsoft.com/office/powerpoint/2010/main" val="16621770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C1D7D-2261-81F8-1A68-B73401214BF2}"/>
              </a:ext>
            </a:extLst>
          </p:cNvPr>
          <p:cNvSpPr>
            <a:spLocks noGrp="1"/>
          </p:cNvSpPr>
          <p:nvPr>
            <p:ph type="title"/>
          </p:nvPr>
        </p:nvSpPr>
        <p:spPr/>
        <p:txBody>
          <a:bodyPr/>
          <a:lstStyle/>
          <a:p>
            <a:pPr algn="ctr"/>
            <a:r>
              <a:rPr lang="en-US" dirty="0"/>
              <a:t>In the book of Daniel</a:t>
            </a:r>
          </a:p>
        </p:txBody>
      </p:sp>
      <p:sp>
        <p:nvSpPr>
          <p:cNvPr id="3" name="Content Placeholder 2">
            <a:extLst>
              <a:ext uri="{FF2B5EF4-FFF2-40B4-BE49-F238E27FC236}">
                <a16:creationId xmlns:a16="http://schemas.microsoft.com/office/drawing/2014/main" id="{B0EFFB6C-143D-8579-E8CE-0656440F6BD6}"/>
              </a:ext>
            </a:extLst>
          </p:cNvPr>
          <p:cNvSpPr>
            <a:spLocks noGrp="1"/>
          </p:cNvSpPr>
          <p:nvPr>
            <p:ph idx="1"/>
          </p:nvPr>
        </p:nvSpPr>
        <p:spPr/>
        <p:txBody>
          <a:bodyPr>
            <a:normAutofit lnSpcReduction="10000"/>
          </a:bodyPr>
          <a:lstStyle/>
          <a:p>
            <a:r>
              <a:rPr lang="en-US" dirty="0"/>
              <a:t>Bible study: Daniel 1:8-10 (10): And the chief of the eunuchs said to Daniel, “I fear my lord the king, who has appointed your food and drink. For why should he see your faces looking worse than the young men who are your age? Then you would endanger my head before the king.”</a:t>
            </a:r>
          </a:p>
          <a:p>
            <a:r>
              <a:rPr lang="en-US" dirty="0"/>
              <a:t>Also read Daniel 2:5, 11-13:</a:t>
            </a:r>
          </a:p>
          <a:p>
            <a:pPr lvl="1"/>
            <a:r>
              <a:rPr lang="en-US" dirty="0"/>
              <a:t>“The king answered and said to the Chaldeans, ‘My decision is firm: if you do not make known the dream to me, and its interpretation, you shall be cut in pieces, and your houses shall be made an ash heap.’”</a:t>
            </a:r>
          </a:p>
          <a:p>
            <a:pPr lvl="1"/>
            <a:r>
              <a:rPr lang="en-US" dirty="0"/>
              <a:t>Verses 11-13…</a:t>
            </a:r>
          </a:p>
          <a:p>
            <a:r>
              <a:rPr lang="en-US" dirty="0"/>
              <a:t>Kings could be capricious; they were leaders of totalitarian regimes</a:t>
            </a:r>
          </a:p>
        </p:txBody>
      </p:sp>
    </p:spTree>
    <p:extLst>
      <p:ext uri="{BB962C8B-B14F-4D97-AF65-F5344CB8AC3E}">
        <p14:creationId xmlns:p14="http://schemas.microsoft.com/office/powerpoint/2010/main" val="41529261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F8D45E-7CD7-4463-EE9B-F6C228F0C7B3}"/>
              </a:ext>
            </a:extLst>
          </p:cNvPr>
          <p:cNvSpPr>
            <a:spLocks noGrp="1"/>
          </p:cNvSpPr>
          <p:nvPr>
            <p:ph type="title"/>
          </p:nvPr>
        </p:nvSpPr>
        <p:spPr>
          <a:xfrm>
            <a:off x="838200" y="365125"/>
            <a:ext cx="10515600" cy="952687"/>
          </a:xfrm>
        </p:spPr>
        <p:txBody>
          <a:bodyPr/>
          <a:lstStyle/>
          <a:p>
            <a:pPr algn="ctr"/>
            <a:r>
              <a:rPr lang="en-US" dirty="0"/>
              <a:t>The believer’s joy</a:t>
            </a:r>
          </a:p>
        </p:txBody>
      </p:sp>
      <p:sp>
        <p:nvSpPr>
          <p:cNvPr id="3" name="Content Placeholder 2">
            <a:extLst>
              <a:ext uri="{FF2B5EF4-FFF2-40B4-BE49-F238E27FC236}">
                <a16:creationId xmlns:a16="http://schemas.microsoft.com/office/drawing/2014/main" id="{2BE31906-A119-F4B4-7535-EEA73917C707}"/>
              </a:ext>
            </a:extLst>
          </p:cNvPr>
          <p:cNvSpPr>
            <a:spLocks noGrp="1"/>
          </p:cNvSpPr>
          <p:nvPr>
            <p:ph idx="1"/>
          </p:nvPr>
        </p:nvSpPr>
        <p:spPr>
          <a:xfrm>
            <a:off x="838200" y="1506071"/>
            <a:ext cx="10515600" cy="4670892"/>
          </a:xfrm>
        </p:spPr>
        <p:txBody>
          <a:bodyPr>
            <a:normAutofit lnSpcReduction="10000"/>
          </a:bodyPr>
          <a:lstStyle/>
          <a:p>
            <a:r>
              <a:rPr lang="en-US" b="1" dirty="0"/>
              <a:t>Q: what makes you joyful?</a:t>
            </a:r>
          </a:p>
          <a:p>
            <a:r>
              <a:rPr lang="en-US" dirty="0"/>
              <a:t>We should have joy in the Lord.</a:t>
            </a:r>
          </a:p>
          <a:p>
            <a:pPr lvl="1"/>
            <a:r>
              <a:rPr lang="en-US" dirty="0"/>
              <a:t>Possessions, accomplishments, blessings are only fleeting.</a:t>
            </a:r>
          </a:p>
          <a:p>
            <a:pPr lvl="1"/>
            <a:r>
              <a:rPr lang="en-US" dirty="0"/>
              <a:t>We always want something bigger and better.</a:t>
            </a:r>
          </a:p>
          <a:p>
            <a:pPr lvl="1"/>
            <a:r>
              <a:rPr lang="en-US" dirty="0"/>
              <a:t>“Now may the God of hope fill you with all joy and peace in believing, that you may abound in hope by the power of the Holy Spirit.” (Rom 15:13)</a:t>
            </a:r>
          </a:p>
          <a:p>
            <a:pPr lvl="1"/>
            <a:r>
              <a:rPr lang="en-US" dirty="0"/>
              <a:t>“Delight yourself also in the </a:t>
            </a:r>
            <a:r>
              <a:rPr lang="en-US" cap="small" dirty="0"/>
              <a:t>Lord</a:t>
            </a:r>
            <a:r>
              <a:rPr lang="en-US" dirty="0"/>
              <a:t>,</a:t>
            </a:r>
            <a:br>
              <a:rPr lang="en-US" dirty="0"/>
            </a:br>
            <a:r>
              <a:rPr lang="en-US" dirty="0"/>
              <a:t>And He shall give you the desires of your heart.” (Psalm 37:4)</a:t>
            </a:r>
          </a:p>
          <a:p>
            <a:pPr lvl="1"/>
            <a:r>
              <a:rPr lang="en-US" dirty="0"/>
              <a:t>“But seek first the kingdom of God and His righteousness, and all these things shall be added to you.” (Matthew 6:33)</a:t>
            </a:r>
          </a:p>
          <a:p>
            <a:pPr lvl="1"/>
            <a:r>
              <a:rPr lang="en-US" dirty="0"/>
              <a:t>Do not disfigure your face like the Pharisees.</a:t>
            </a:r>
          </a:p>
          <a:p>
            <a:pPr lvl="1"/>
            <a:r>
              <a:rPr lang="en-US" dirty="0"/>
              <a:t>We may be glad that our sins are forgiven.</a:t>
            </a:r>
          </a:p>
          <a:p>
            <a:endParaRPr lang="en-US" dirty="0"/>
          </a:p>
        </p:txBody>
      </p:sp>
    </p:spTree>
    <p:extLst>
      <p:ext uri="{BB962C8B-B14F-4D97-AF65-F5344CB8AC3E}">
        <p14:creationId xmlns:p14="http://schemas.microsoft.com/office/powerpoint/2010/main" val="3867764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F87FF-3302-CBD1-D857-62C05FE6A712}"/>
              </a:ext>
            </a:extLst>
          </p:cNvPr>
          <p:cNvSpPr>
            <a:spLocks noGrp="1"/>
          </p:cNvSpPr>
          <p:nvPr>
            <p:ph type="title"/>
          </p:nvPr>
        </p:nvSpPr>
        <p:spPr/>
        <p:txBody>
          <a:bodyPr/>
          <a:lstStyle/>
          <a:p>
            <a:pPr algn="ctr"/>
            <a:r>
              <a:rPr lang="en-US" dirty="0"/>
              <a:t>The positive response</a:t>
            </a:r>
          </a:p>
        </p:txBody>
      </p:sp>
      <p:sp>
        <p:nvSpPr>
          <p:cNvPr id="3" name="Content Placeholder 2">
            <a:extLst>
              <a:ext uri="{FF2B5EF4-FFF2-40B4-BE49-F238E27FC236}">
                <a16:creationId xmlns:a16="http://schemas.microsoft.com/office/drawing/2014/main" id="{8396A948-5AC6-1D0E-0549-D3CFA211D771}"/>
              </a:ext>
            </a:extLst>
          </p:cNvPr>
          <p:cNvSpPr>
            <a:spLocks noGrp="1"/>
          </p:cNvSpPr>
          <p:nvPr>
            <p:ph idx="1"/>
          </p:nvPr>
        </p:nvSpPr>
        <p:spPr/>
        <p:txBody>
          <a:bodyPr/>
          <a:lstStyle/>
          <a:p>
            <a:r>
              <a:rPr lang="en-US" dirty="0"/>
              <a:t>Verses 2, 4: the king inquires of Nehemiah’s sorrow and asks his request.</a:t>
            </a:r>
          </a:p>
          <a:p>
            <a:r>
              <a:rPr lang="en-US" dirty="0"/>
              <a:t>Verses 6, 8: the king is a benevolent one and grants Nehemiah’s request.</a:t>
            </a:r>
          </a:p>
          <a:p>
            <a:pPr lvl="1"/>
            <a:r>
              <a:rPr lang="en-US" dirty="0"/>
              <a:t>Perhaps he may have calculated in the geopolitical situation.</a:t>
            </a:r>
          </a:p>
          <a:p>
            <a:pPr lvl="1"/>
            <a:r>
              <a:rPr lang="en-US" dirty="0"/>
              <a:t>Greece and Egypt on the western flank of the empire.</a:t>
            </a:r>
          </a:p>
        </p:txBody>
      </p:sp>
    </p:spTree>
    <p:extLst>
      <p:ext uri="{BB962C8B-B14F-4D97-AF65-F5344CB8AC3E}">
        <p14:creationId xmlns:p14="http://schemas.microsoft.com/office/powerpoint/2010/main" val="33439356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A8D5B5-1EDE-DED5-C15E-B4A175BAFE6A}"/>
              </a:ext>
            </a:extLst>
          </p:cNvPr>
          <p:cNvSpPr>
            <a:spLocks noGrp="1"/>
          </p:cNvSpPr>
          <p:nvPr>
            <p:ph type="title"/>
          </p:nvPr>
        </p:nvSpPr>
        <p:spPr>
          <a:xfrm>
            <a:off x="838200" y="365125"/>
            <a:ext cx="10515600" cy="1006475"/>
          </a:xfrm>
        </p:spPr>
        <p:txBody>
          <a:bodyPr/>
          <a:lstStyle/>
          <a:p>
            <a:pPr algn="ctr"/>
            <a:r>
              <a:rPr lang="en-US" dirty="0"/>
              <a:t>Larger Catechism, Q 129</a:t>
            </a:r>
          </a:p>
        </p:txBody>
      </p:sp>
      <p:sp>
        <p:nvSpPr>
          <p:cNvPr id="3" name="Content Placeholder 2">
            <a:extLst>
              <a:ext uri="{FF2B5EF4-FFF2-40B4-BE49-F238E27FC236}">
                <a16:creationId xmlns:a16="http://schemas.microsoft.com/office/drawing/2014/main" id="{D84AAA63-D3E4-5DCC-2A39-5DD729086864}"/>
              </a:ext>
            </a:extLst>
          </p:cNvPr>
          <p:cNvSpPr>
            <a:spLocks noGrp="1"/>
          </p:cNvSpPr>
          <p:nvPr>
            <p:ph idx="1"/>
          </p:nvPr>
        </p:nvSpPr>
        <p:spPr>
          <a:xfrm>
            <a:off x="838200" y="1532965"/>
            <a:ext cx="10515600" cy="4643998"/>
          </a:xfrm>
        </p:spPr>
        <p:txBody>
          <a:bodyPr>
            <a:normAutofit lnSpcReduction="10000"/>
          </a:bodyPr>
          <a:lstStyle/>
          <a:p>
            <a:r>
              <a:rPr lang="en-US" sz="2600" b="1" dirty="0"/>
              <a:t>Q. 129. What is required of superiors towards their inferiors?</a:t>
            </a:r>
          </a:p>
          <a:p>
            <a:r>
              <a:rPr lang="en-US" sz="2600" dirty="0"/>
              <a:t>A. It is required of superiors, according to that power they receive from God, and that relation wherein they stand, to love, pray for, and bless their inferiors; to instruct, counsel and admonish them; </a:t>
            </a:r>
            <a:r>
              <a:rPr lang="en-US" sz="2600" b="1" dirty="0"/>
              <a:t>countenancing, commending</a:t>
            </a:r>
            <a:r>
              <a:rPr lang="en-US" sz="2600" dirty="0"/>
              <a:t>, and rewarding such as do well; and discountenancing, reproving, and chastising such as do ill; </a:t>
            </a:r>
            <a:r>
              <a:rPr lang="en-US" sz="2600" b="1" dirty="0"/>
              <a:t>protecting, and providing for them all things necessary for soul and body</a:t>
            </a:r>
            <a:r>
              <a:rPr lang="en-US" sz="2600" dirty="0"/>
              <a:t>: and, by grave, wise, holy, and exemplary carriage, to procure glory to God, honor to themselves, and so to preserve that authority which God hath put upon them.</a:t>
            </a:r>
          </a:p>
          <a:p>
            <a:r>
              <a:rPr lang="en-US" sz="2200" dirty="0"/>
              <a:t>Col. 3:19; Titus 2:4; 1 Sam. 12:23; Job 1:5; 1 Kings 8:55-56; Heb. 7:7; Gen. 49:28; Deut. 6:6-7; Eph. 6:4; 1 Pet. 3:7; 1 Pet. 2:14; Rom. 13:3; Esther 6:3; Rom. 13:3-4; Prov. 29:15; 1 Pet. 2:14; Job 29:12-17; Isa. 1:10, 17; Eph. 6:4; 1 Tim. 5:8; 1 Tim. 4:12; Titus 2:3-5; 1 Kings 3:28; Titus 2:15.</a:t>
            </a:r>
          </a:p>
        </p:txBody>
      </p:sp>
    </p:spTree>
    <p:extLst>
      <p:ext uri="{BB962C8B-B14F-4D97-AF65-F5344CB8AC3E}">
        <p14:creationId xmlns:p14="http://schemas.microsoft.com/office/powerpoint/2010/main" val="42605311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D0B66F-AA61-4AF9-E6C6-5907FA80A5A4}"/>
              </a:ext>
            </a:extLst>
          </p:cNvPr>
          <p:cNvSpPr>
            <a:spLocks noGrp="1"/>
          </p:cNvSpPr>
          <p:nvPr>
            <p:ph type="title"/>
          </p:nvPr>
        </p:nvSpPr>
        <p:spPr>
          <a:xfrm>
            <a:off x="838200" y="365126"/>
            <a:ext cx="10515600" cy="993028"/>
          </a:xfrm>
        </p:spPr>
        <p:txBody>
          <a:bodyPr/>
          <a:lstStyle/>
          <a:p>
            <a:pPr algn="ctr"/>
            <a:r>
              <a:rPr lang="en-US" dirty="0"/>
              <a:t>The trek to Jerusalem</a:t>
            </a:r>
          </a:p>
        </p:txBody>
      </p:sp>
      <p:sp>
        <p:nvSpPr>
          <p:cNvPr id="3" name="Content Placeholder 2">
            <a:extLst>
              <a:ext uri="{FF2B5EF4-FFF2-40B4-BE49-F238E27FC236}">
                <a16:creationId xmlns:a16="http://schemas.microsoft.com/office/drawing/2014/main" id="{2FE21294-DD43-179F-6449-24CD4B0C2FBA}"/>
              </a:ext>
            </a:extLst>
          </p:cNvPr>
          <p:cNvSpPr>
            <a:spLocks noGrp="1"/>
          </p:cNvSpPr>
          <p:nvPr>
            <p:ph idx="1"/>
          </p:nvPr>
        </p:nvSpPr>
        <p:spPr>
          <a:xfrm>
            <a:off x="838200" y="1640541"/>
            <a:ext cx="10515600" cy="4617104"/>
          </a:xfrm>
        </p:spPr>
        <p:txBody>
          <a:bodyPr>
            <a:normAutofit lnSpcReduction="10000"/>
          </a:bodyPr>
          <a:lstStyle/>
          <a:p>
            <a:r>
              <a:rPr lang="en-US" b="1" dirty="0"/>
              <a:t>Read Nehemiah 2:9-20!</a:t>
            </a:r>
          </a:p>
          <a:p>
            <a:r>
              <a:rPr lang="en-US" dirty="0"/>
              <a:t>Nehemiah goes with escort back to Jerusalem under the hand of his good God.</a:t>
            </a:r>
          </a:p>
          <a:p>
            <a:r>
              <a:rPr lang="en-US" b="1" dirty="0"/>
              <a:t>Q: why did Ezra refuse the escort (Ezra 8:22) and why does Nehemiah accept it?</a:t>
            </a:r>
          </a:p>
          <a:p>
            <a:r>
              <a:rPr lang="en-US" dirty="0"/>
              <a:t>Christian freedom, if you can make use of it, then do so, otherwise God can still defend you.</a:t>
            </a:r>
          </a:p>
          <a:p>
            <a:pPr lvl="1"/>
            <a:r>
              <a:rPr lang="en-US" dirty="0"/>
              <a:t>God’s provision (Nehemiah)/God’s power (Ezra)</a:t>
            </a:r>
          </a:p>
          <a:p>
            <a:r>
              <a:rPr lang="en-US" b="1" dirty="0"/>
              <a:t>Q: Why does Nehemiah seek out the destroyed walls at night?</a:t>
            </a:r>
          </a:p>
          <a:p>
            <a:r>
              <a:rPr lang="en-US" dirty="0"/>
              <a:t>So as not to be ostentatious and to respect the Jewish leader’s authority, he views the damage to the walls in private. (verses 12-16)</a:t>
            </a:r>
          </a:p>
          <a:p>
            <a:endParaRPr lang="en-US" dirty="0"/>
          </a:p>
        </p:txBody>
      </p:sp>
    </p:spTree>
    <p:extLst>
      <p:ext uri="{BB962C8B-B14F-4D97-AF65-F5344CB8AC3E}">
        <p14:creationId xmlns:p14="http://schemas.microsoft.com/office/powerpoint/2010/main" val="36315477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0C0D040-F105-CB97-72F2-A4C334CCB6B6}"/>
              </a:ext>
            </a:extLst>
          </p:cNvPr>
          <p:cNvPicPr>
            <a:picLocks noChangeAspect="1"/>
          </p:cNvPicPr>
          <p:nvPr/>
        </p:nvPicPr>
        <p:blipFill rotWithShape="1">
          <a:blip r:embed="rId2"/>
          <a:srcRect l="38603" t="25086" r="38236" b="13904"/>
          <a:stretch/>
        </p:blipFill>
        <p:spPr>
          <a:xfrm>
            <a:off x="3590365" y="0"/>
            <a:ext cx="4639235" cy="6870484"/>
          </a:xfrm>
          <a:prstGeom prst="rect">
            <a:avLst/>
          </a:prstGeom>
        </p:spPr>
      </p:pic>
      <p:sp>
        <p:nvSpPr>
          <p:cNvPr id="4" name="Left Brace 3">
            <a:extLst>
              <a:ext uri="{FF2B5EF4-FFF2-40B4-BE49-F238E27FC236}">
                <a16:creationId xmlns:a16="http://schemas.microsoft.com/office/drawing/2014/main" id="{F7E7F005-B186-391B-3131-2E1C7AE595AE}"/>
              </a:ext>
            </a:extLst>
          </p:cNvPr>
          <p:cNvSpPr/>
          <p:nvPr/>
        </p:nvSpPr>
        <p:spPr>
          <a:xfrm rot="10800000">
            <a:off x="7140388" y="3429000"/>
            <a:ext cx="484094" cy="2245659"/>
          </a:xfrm>
          <a:prstGeom prst="lef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TextBox 4">
            <a:extLst>
              <a:ext uri="{FF2B5EF4-FFF2-40B4-BE49-F238E27FC236}">
                <a16:creationId xmlns:a16="http://schemas.microsoft.com/office/drawing/2014/main" id="{565694FE-E3F9-A23F-4D26-38CDA2326A5C}"/>
              </a:ext>
            </a:extLst>
          </p:cNvPr>
          <p:cNvSpPr txBox="1"/>
          <p:nvPr/>
        </p:nvSpPr>
        <p:spPr>
          <a:xfrm>
            <a:off x="7732059" y="4290220"/>
            <a:ext cx="2326341" cy="461665"/>
          </a:xfrm>
          <a:prstGeom prst="rect">
            <a:avLst/>
          </a:prstGeom>
          <a:noFill/>
        </p:spPr>
        <p:txBody>
          <a:bodyPr wrap="square" rtlCol="0">
            <a:spAutoFit/>
          </a:bodyPr>
          <a:lstStyle/>
          <a:p>
            <a:r>
              <a:rPr lang="en-US" sz="2400" dirty="0"/>
              <a:t>Old wall</a:t>
            </a:r>
          </a:p>
        </p:txBody>
      </p:sp>
      <p:sp>
        <p:nvSpPr>
          <p:cNvPr id="6" name="TextBox 5">
            <a:extLst>
              <a:ext uri="{FF2B5EF4-FFF2-40B4-BE49-F238E27FC236}">
                <a16:creationId xmlns:a16="http://schemas.microsoft.com/office/drawing/2014/main" id="{8640D907-F362-79CF-4F2B-001446E9ED2D}"/>
              </a:ext>
            </a:extLst>
          </p:cNvPr>
          <p:cNvSpPr txBox="1"/>
          <p:nvPr/>
        </p:nvSpPr>
        <p:spPr>
          <a:xfrm>
            <a:off x="3931024" y="3272535"/>
            <a:ext cx="2164976" cy="461665"/>
          </a:xfrm>
          <a:prstGeom prst="rect">
            <a:avLst/>
          </a:prstGeom>
          <a:noFill/>
        </p:spPr>
        <p:txBody>
          <a:bodyPr wrap="square" rtlCol="0">
            <a:spAutoFit/>
          </a:bodyPr>
          <a:lstStyle/>
          <a:p>
            <a:r>
              <a:rPr lang="en-US" sz="2400" dirty="0">
                <a:solidFill>
                  <a:srgbClr val="0070C0"/>
                </a:solidFill>
              </a:rPr>
              <a:t>Valley Gate</a:t>
            </a:r>
          </a:p>
        </p:txBody>
      </p:sp>
      <p:sp>
        <p:nvSpPr>
          <p:cNvPr id="7" name="TextBox 6">
            <a:extLst>
              <a:ext uri="{FF2B5EF4-FFF2-40B4-BE49-F238E27FC236}">
                <a16:creationId xmlns:a16="http://schemas.microsoft.com/office/drawing/2014/main" id="{C96E3BDB-B482-4034-048B-E70F1DB32716}"/>
              </a:ext>
            </a:extLst>
          </p:cNvPr>
          <p:cNvSpPr txBox="1"/>
          <p:nvPr/>
        </p:nvSpPr>
        <p:spPr>
          <a:xfrm>
            <a:off x="4571998" y="5318921"/>
            <a:ext cx="2164976" cy="461665"/>
          </a:xfrm>
          <a:prstGeom prst="rect">
            <a:avLst/>
          </a:prstGeom>
          <a:noFill/>
        </p:spPr>
        <p:txBody>
          <a:bodyPr wrap="square" rtlCol="0">
            <a:spAutoFit/>
          </a:bodyPr>
          <a:lstStyle/>
          <a:p>
            <a:r>
              <a:rPr lang="en-US" sz="2400" dirty="0">
                <a:solidFill>
                  <a:srgbClr val="00B050"/>
                </a:solidFill>
              </a:rPr>
              <a:t>Dung Gate</a:t>
            </a:r>
          </a:p>
        </p:txBody>
      </p:sp>
      <p:sp>
        <p:nvSpPr>
          <p:cNvPr id="8" name="TextBox 7">
            <a:extLst>
              <a:ext uri="{FF2B5EF4-FFF2-40B4-BE49-F238E27FC236}">
                <a16:creationId xmlns:a16="http://schemas.microsoft.com/office/drawing/2014/main" id="{DF8CD7E2-A3D6-97E4-151E-17976D1BFA5D}"/>
              </a:ext>
            </a:extLst>
          </p:cNvPr>
          <p:cNvSpPr txBox="1"/>
          <p:nvPr/>
        </p:nvSpPr>
        <p:spPr>
          <a:xfrm>
            <a:off x="6095998" y="4888131"/>
            <a:ext cx="2736477" cy="461665"/>
          </a:xfrm>
          <a:prstGeom prst="rect">
            <a:avLst/>
          </a:prstGeom>
          <a:noFill/>
        </p:spPr>
        <p:txBody>
          <a:bodyPr wrap="square" rtlCol="0">
            <a:spAutoFit/>
          </a:bodyPr>
          <a:lstStyle/>
          <a:p>
            <a:r>
              <a:rPr lang="en-US" sz="2400" dirty="0">
                <a:solidFill>
                  <a:srgbClr val="C00000"/>
                </a:solidFill>
              </a:rPr>
              <a:t>Fountain Gate</a:t>
            </a:r>
          </a:p>
        </p:txBody>
      </p:sp>
      <p:sp>
        <p:nvSpPr>
          <p:cNvPr id="9" name="TextBox 8">
            <a:extLst>
              <a:ext uri="{FF2B5EF4-FFF2-40B4-BE49-F238E27FC236}">
                <a16:creationId xmlns:a16="http://schemas.microsoft.com/office/drawing/2014/main" id="{EF47FD3F-3495-1D84-77F6-FFBAE8BEC828}"/>
              </a:ext>
            </a:extLst>
          </p:cNvPr>
          <p:cNvSpPr txBox="1"/>
          <p:nvPr/>
        </p:nvSpPr>
        <p:spPr>
          <a:xfrm>
            <a:off x="4995582" y="4587833"/>
            <a:ext cx="2736477" cy="461665"/>
          </a:xfrm>
          <a:prstGeom prst="rect">
            <a:avLst/>
          </a:prstGeom>
          <a:noFill/>
        </p:spPr>
        <p:txBody>
          <a:bodyPr wrap="square" rtlCol="0">
            <a:spAutoFit/>
          </a:bodyPr>
          <a:lstStyle/>
          <a:p>
            <a:r>
              <a:rPr lang="en-US" sz="2400" dirty="0">
                <a:solidFill>
                  <a:schemeClr val="accent4">
                    <a:lumMod val="75000"/>
                  </a:schemeClr>
                </a:solidFill>
              </a:rPr>
              <a:t>King’s Pool</a:t>
            </a:r>
          </a:p>
        </p:txBody>
      </p:sp>
    </p:spTree>
    <p:extLst>
      <p:ext uri="{BB962C8B-B14F-4D97-AF65-F5344CB8AC3E}">
        <p14:creationId xmlns:p14="http://schemas.microsoft.com/office/powerpoint/2010/main" val="9209878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254237-B4F9-BD3A-9481-040142218607}"/>
              </a:ext>
            </a:extLst>
          </p:cNvPr>
          <p:cNvSpPr>
            <a:spLocks noGrp="1"/>
          </p:cNvSpPr>
          <p:nvPr>
            <p:ph type="title"/>
          </p:nvPr>
        </p:nvSpPr>
        <p:spPr>
          <a:xfrm>
            <a:off x="838200" y="365125"/>
            <a:ext cx="10515600" cy="1127499"/>
          </a:xfrm>
        </p:spPr>
        <p:txBody>
          <a:bodyPr/>
          <a:lstStyle/>
          <a:p>
            <a:pPr algn="ctr"/>
            <a:r>
              <a:rPr lang="en-US" dirty="0"/>
              <a:t>Notifying the Jewish leaders</a:t>
            </a:r>
          </a:p>
        </p:txBody>
      </p:sp>
      <p:sp>
        <p:nvSpPr>
          <p:cNvPr id="3" name="Content Placeholder 2">
            <a:extLst>
              <a:ext uri="{FF2B5EF4-FFF2-40B4-BE49-F238E27FC236}">
                <a16:creationId xmlns:a16="http://schemas.microsoft.com/office/drawing/2014/main" id="{2239230E-6A4A-263C-5575-799BD61013F6}"/>
              </a:ext>
            </a:extLst>
          </p:cNvPr>
          <p:cNvSpPr>
            <a:spLocks noGrp="1"/>
          </p:cNvSpPr>
          <p:nvPr>
            <p:ph idx="1"/>
          </p:nvPr>
        </p:nvSpPr>
        <p:spPr>
          <a:xfrm>
            <a:off x="838200" y="1640541"/>
            <a:ext cx="10515600" cy="4746812"/>
          </a:xfrm>
        </p:spPr>
        <p:txBody>
          <a:bodyPr>
            <a:normAutofit/>
          </a:bodyPr>
          <a:lstStyle/>
          <a:p>
            <a:r>
              <a:rPr lang="en-US" dirty="0"/>
              <a:t>Verses 16-18: only after surveying the walls does Nehemiah make a suggestion to the Jewish nobles and officials.</a:t>
            </a:r>
          </a:p>
          <a:p>
            <a:r>
              <a:rPr lang="en-US" dirty="0"/>
              <a:t>“Do not exalt yourself in the presence of the king, and do not stand in the place of the great; For it is better that he say to you, ‘Come up here,’ Than that you should be put lower in the presence of the prince, Whom your eyes have seen.” (Proverbs 25:6-7)</a:t>
            </a:r>
          </a:p>
          <a:p>
            <a:r>
              <a:rPr lang="en-US" dirty="0"/>
              <a:t>The church is not led by a single charismatic leader, but by many.</a:t>
            </a:r>
          </a:p>
          <a:p>
            <a:r>
              <a:rPr lang="en-US" dirty="0"/>
              <a:t>One man was needed to break the ice and make a suggestion for action, and to actually start doing it.</a:t>
            </a:r>
          </a:p>
          <a:p>
            <a:pPr lvl="1"/>
            <a:r>
              <a:rPr lang="en-US" dirty="0"/>
              <a:t>“Come and let us build the wall of Jerusalem” (verse 17)</a:t>
            </a:r>
          </a:p>
        </p:txBody>
      </p:sp>
    </p:spTree>
    <p:extLst>
      <p:ext uri="{BB962C8B-B14F-4D97-AF65-F5344CB8AC3E}">
        <p14:creationId xmlns:p14="http://schemas.microsoft.com/office/powerpoint/2010/main" val="18589694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3FED27-33CD-4F5E-9920-73FED2054D69}"/>
              </a:ext>
            </a:extLst>
          </p:cNvPr>
          <p:cNvSpPr>
            <a:spLocks noGrp="1"/>
          </p:cNvSpPr>
          <p:nvPr>
            <p:ph type="title"/>
          </p:nvPr>
        </p:nvSpPr>
        <p:spPr/>
        <p:txBody>
          <a:bodyPr/>
          <a:lstStyle/>
          <a:p>
            <a:pPr algn="ctr"/>
            <a:r>
              <a:rPr lang="en-US" dirty="0"/>
              <a:t>Nehemiah</a:t>
            </a:r>
          </a:p>
        </p:txBody>
      </p:sp>
      <p:sp>
        <p:nvSpPr>
          <p:cNvPr id="3" name="Content Placeholder 2">
            <a:extLst>
              <a:ext uri="{FF2B5EF4-FFF2-40B4-BE49-F238E27FC236}">
                <a16:creationId xmlns:a16="http://schemas.microsoft.com/office/drawing/2014/main" id="{62AB34F4-6755-4B17-8E9B-1E9847D1E48C}"/>
              </a:ext>
            </a:extLst>
          </p:cNvPr>
          <p:cNvSpPr>
            <a:spLocks noGrp="1"/>
          </p:cNvSpPr>
          <p:nvPr>
            <p:ph idx="1"/>
          </p:nvPr>
        </p:nvSpPr>
        <p:spPr>
          <a:xfrm>
            <a:off x="838200" y="1825625"/>
            <a:ext cx="10699376" cy="4351338"/>
          </a:xfrm>
        </p:spPr>
        <p:txBody>
          <a:bodyPr/>
          <a:lstStyle/>
          <a:p>
            <a:r>
              <a:rPr lang="en-US" dirty="0"/>
              <a:t>The last historical book of the Old Testament.</a:t>
            </a:r>
          </a:p>
          <a:p>
            <a:r>
              <a:rPr lang="en-US" dirty="0"/>
              <a:t>Together with Malachi, the last prophet of the Old Testament.</a:t>
            </a:r>
          </a:p>
          <a:p>
            <a:r>
              <a:rPr lang="en-US" dirty="0"/>
              <a:t>Nehemiah came back to Israel under Artaxerxes I, in the year 445-4 BC.</a:t>
            </a:r>
          </a:p>
          <a:p>
            <a:r>
              <a:rPr lang="en-US" dirty="0"/>
              <a:t>Xerxes dies in 464 BC, which leads to an Egyptian uprising on the western flank of the Babylonian Empire.</a:t>
            </a:r>
          </a:p>
          <a:p>
            <a:pPr lvl="1"/>
            <a:r>
              <a:rPr lang="en-US" dirty="0"/>
              <a:t>Victory against Babylon at </a:t>
            </a:r>
            <a:r>
              <a:rPr lang="en-US" dirty="0" err="1"/>
              <a:t>Papremis</a:t>
            </a:r>
            <a:r>
              <a:rPr lang="en-US" dirty="0"/>
              <a:t> in the Nile delta.</a:t>
            </a:r>
          </a:p>
          <a:p>
            <a:r>
              <a:rPr lang="en-US" dirty="0"/>
              <a:t>The Greek Delian League also attacks Babylon.</a:t>
            </a:r>
          </a:p>
          <a:p>
            <a:r>
              <a:rPr lang="en-US" dirty="0"/>
              <a:t>Thus, it is only good if Artaxerxes fortifies his western flank: Judah.</a:t>
            </a:r>
          </a:p>
        </p:txBody>
      </p:sp>
    </p:spTree>
    <p:extLst>
      <p:ext uri="{BB962C8B-B14F-4D97-AF65-F5344CB8AC3E}">
        <p14:creationId xmlns:p14="http://schemas.microsoft.com/office/powerpoint/2010/main" val="294651796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579724-84D9-42C9-A854-198787DC5DFF}"/>
              </a:ext>
            </a:extLst>
          </p:cNvPr>
          <p:cNvSpPr>
            <a:spLocks noGrp="1"/>
          </p:cNvSpPr>
          <p:nvPr>
            <p:ph type="title"/>
          </p:nvPr>
        </p:nvSpPr>
        <p:spPr/>
        <p:txBody>
          <a:bodyPr/>
          <a:lstStyle/>
          <a:p>
            <a:pPr algn="ctr"/>
            <a:r>
              <a:rPr lang="en-US" dirty="0"/>
              <a:t>How much can a wall help?</a:t>
            </a:r>
          </a:p>
        </p:txBody>
      </p:sp>
      <p:sp>
        <p:nvSpPr>
          <p:cNvPr id="3" name="Content Placeholder 2">
            <a:extLst>
              <a:ext uri="{FF2B5EF4-FFF2-40B4-BE49-F238E27FC236}">
                <a16:creationId xmlns:a16="http://schemas.microsoft.com/office/drawing/2014/main" id="{98834C01-9926-4513-814F-72F188A806C6}"/>
              </a:ext>
            </a:extLst>
          </p:cNvPr>
          <p:cNvSpPr>
            <a:spLocks noGrp="1"/>
          </p:cNvSpPr>
          <p:nvPr>
            <p:ph idx="1"/>
          </p:nvPr>
        </p:nvSpPr>
        <p:spPr/>
        <p:txBody>
          <a:bodyPr/>
          <a:lstStyle/>
          <a:p>
            <a:r>
              <a:rPr lang="en-US" b="1" dirty="0"/>
              <a:t>Read 2Samuel 5:6-7!</a:t>
            </a:r>
          </a:p>
          <a:p>
            <a:r>
              <a:rPr lang="en-US" dirty="0"/>
              <a:t>“Unless the </a:t>
            </a:r>
            <a:r>
              <a:rPr lang="en-US" cap="small" dirty="0">
                <a:effectLst/>
              </a:rPr>
              <a:t>Lord</a:t>
            </a:r>
            <a:r>
              <a:rPr lang="en-US" dirty="0"/>
              <a:t> builds the house,</a:t>
            </a:r>
            <a:br>
              <a:rPr lang="en-US" dirty="0"/>
            </a:br>
            <a:r>
              <a:rPr lang="en-US" dirty="0"/>
              <a:t>They labor in vain who build it;</a:t>
            </a:r>
            <a:br>
              <a:rPr lang="en-US" dirty="0"/>
            </a:br>
            <a:r>
              <a:rPr lang="en-US" dirty="0"/>
              <a:t>Unless the </a:t>
            </a:r>
            <a:r>
              <a:rPr lang="en-US" cap="small" dirty="0">
                <a:effectLst/>
              </a:rPr>
              <a:t>Lord</a:t>
            </a:r>
            <a:r>
              <a:rPr lang="en-US" dirty="0"/>
              <a:t> guards the city,</a:t>
            </a:r>
            <a:br>
              <a:rPr lang="en-US" dirty="0"/>
            </a:br>
            <a:r>
              <a:rPr lang="en-US" dirty="0"/>
              <a:t>The watchman stays awake in vain.”</a:t>
            </a:r>
          </a:p>
          <a:p>
            <a:r>
              <a:rPr lang="en-US" dirty="0"/>
              <a:t>(Psalm 127:1) </a:t>
            </a:r>
          </a:p>
          <a:p>
            <a:r>
              <a:rPr lang="en-US" dirty="0"/>
              <a:t>The wall itself cannot save a people, because the greatest resource of a city are the people itself within it.</a:t>
            </a:r>
          </a:p>
          <a:p>
            <a:pPr lvl="1"/>
            <a:r>
              <a:rPr lang="en-US" dirty="0"/>
              <a:t>50 brave soldiers are worth more than 500 cowards</a:t>
            </a:r>
          </a:p>
          <a:p>
            <a:pPr marL="0" indent="0">
              <a:buNone/>
            </a:pPr>
            <a:endParaRPr lang="en-US" dirty="0"/>
          </a:p>
        </p:txBody>
      </p:sp>
    </p:spTree>
    <p:extLst>
      <p:ext uri="{BB962C8B-B14F-4D97-AF65-F5344CB8AC3E}">
        <p14:creationId xmlns:p14="http://schemas.microsoft.com/office/powerpoint/2010/main" val="264204376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0EC64A-8A41-44FD-CD21-D0B77708B1D0}"/>
              </a:ext>
            </a:extLst>
          </p:cNvPr>
          <p:cNvSpPr>
            <a:spLocks noGrp="1"/>
          </p:cNvSpPr>
          <p:nvPr>
            <p:ph type="title"/>
          </p:nvPr>
        </p:nvSpPr>
        <p:spPr/>
        <p:txBody>
          <a:bodyPr/>
          <a:lstStyle/>
          <a:p>
            <a:pPr algn="ctr"/>
            <a:r>
              <a:rPr lang="en-US" dirty="0"/>
              <a:t>The walls in your life…</a:t>
            </a:r>
          </a:p>
        </p:txBody>
      </p:sp>
      <p:sp>
        <p:nvSpPr>
          <p:cNvPr id="3" name="Content Placeholder 2">
            <a:extLst>
              <a:ext uri="{FF2B5EF4-FFF2-40B4-BE49-F238E27FC236}">
                <a16:creationId xmlns:a16="http://schemas.microsoft.com/office/drawing/2014/main" id="{D582B0CE-22F9-BE3C-2E00-AD238261C51A}"/>
              </a:ext>
            </a:extLst>
          </p:cNvPr>
          <p:cNvSpPr>
            <a:spLocks noGrp="1"/>
          </p:cNvSpPr>
          <p:nvPr>
            <p:ph idx="1"/>
          </p:nvPr>
        </p:nvSpPr>
        <p:spPr/>
        <p:txBody>
          <a:bodyPr/>
          <a:lstStyle/>
          <a:p>
            <a:r>
              <a:rPr lang="en-US" dirty="0"/>
              <a:t>We are God’s temple, the temple of the Holy Spirit.</a:t>
            </a:r>
          </a:p>
          <a:p>
            <a:r>
              <a:rPr lang="en-US" dirty="0"/>
              <a:t>But just like the walls of Jerusalem, parts of our spiritual life may be in disrepair.</a:t>
            </a:r>
          </a:p>
          <a:p>
            <a:r>
              <a:rPr lang="en-US" dirty="0"/>
              <a:t>Which walls and gates need repair in your life?</a:t>
            </a:r>
          </a:p>
          <a:p>
            <a:pPr lvl="1"/>
            <a:r>
              <a:rPr lang="en-US" dirty="0"/>
              <a:t>Your marriage?</a:t>
            </a:r>
          </a:p>
          <a:p>
            <a:pPr lvl="1"/>
            <a:r>
              <a:rPr lang="en-US" dirty="0"/>
              <a:t>Your children?</a:t>
            </a:r>
          </a:p>
          <a:p>
            <a:pPr lvl="1"/>
            <a:r>
              <a:rPr lang="en-US" dirty="0"/>
              <a:t>Your Eye gate?</a:t>
            </a:r>
          </a:p>
          <a:p>
            <a:pPr lvl="2"/>
            <a:r>
              <a:rPr lang="en-US" dirty="0"/>
              <a:t>What shows do you watch, where do you look?</a:t>
            </a:r>
          </a:p>
          <a:p>
            <a:pPr lvl="1"/>
            <a:r>
              <a:rPr lang="en-US" dirty="0"/>
              <a:t>Come and let us build the wall of Jerusalem, that we may no longer be a reproach.</a:t>
            </a:r>
          </a:p>
          <a:p>
            <a:endParaRPr lang="en-US" dirty="0"/>
          </a:p>
        </p:txBody>
      </p:sp>
    </p:spTree>
    <p:extLst>
      <p:ext uri="{BB962C8B-B14F-4D97-AF65-F5344CB8AC3E}">
        <p14:creationId xmlns:p14="http://schemas.microsoft.com/office/powerpoint/2010/main" val="41943669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9C4E1E-37AA-CD85-E445-A4C43AF86C82}"/>
              </a:ext>
            </a:extLst>
          </p:cNvPr>
          <p:cNvSpPr>
            <a:spLocks noGrp="1"/>
          </p:cNvSpPr>
          <p:nvPr>
            <p:ph type="title"/>
          </p:nvPr>
        </p:nvSpPr>
        <p:spPr/>
        <p:txBody>
          <a:bodyPr/>
          <a:lstStyle/>
          <a:p>
            <a:pPr algn="ctr"/>
            <a:r>
              <a:rPr lang="en-US" dirty="0"/>
              <a:t>How can we build Calvary OPC?</a:t>
            </a:r>
          </a:p>
        </p:txBody>
      </p:sp>
      <p:sp>
        <p:nvSpPr>
          <p:cNvPr id="3" name="Content Placeholder 2">
            <a:extLst>
              <a:ext uri="{FF2B5EF4-FFF2-40B4-BE49-F238E27FC236}">
                <a16:creationId xmlns:a16="http://schemas.microsoft.com/office/drawing/2014/main" id="{78AFA637-3E88-036B-4197-BF8EAF8A811E}"/>
              </a:ext>
            </a:extLst>
          </p:cNvPr>
          <p:cNvSpPr>
            <a:spLocks noGrp="1"/>
          </p:cNvSpPr>
          <p:nvPr>
            <p:ph idx="1"/>
          </p:nvPr>
        </p:nvSpPr>
        <p:spPr/>
        <p:txBody>
          <a:bodyPr/>
          <a:lstStyle/>
          <a:p>
            <a:r>
              <a:rPr lang="en-US" b="1" dirty="0"/>
              <a:t>Q: So, how?</a:t>
            </a:r>
          </a:p>
          <a:p>
            <a:r>
              <a:rPr lang="en-US" dirty="0"/>
              <a:t>More prayer (monthly prayer meeting)</a:t>
            </a:r>
          </a:p>
          <a:p>
            <a:r>
              <a:rPr lang="en-US" dirty="0"/>
              <a:t>More attendance at:</a:t>
            </a:r>
          </a:p>
          <a:p>
            <a:pPr lvl="1"/>
            <a:r>
              <a:rPr lang="en-US" dirty="0"/>
              <a:t>Sunday School</a:t>
            </a:r>
          </a:p>
          <a:p>
            <a:pPr lvl="1"/>
            <a:r>
              <a:rPr lang="en-US" dirty="0"/>
              <a:t>Catechize our children</a:t>
            </a:r>
          </a:p>
          <a:p>
            <a:pPr lvl="1"/>
            <a:r>
              <a:rPr lang="en-US" dirty="0"/>
              <a:t>Ground them in apologetics</a:t>
            </a:r>
          </a:p>
          <a:p>
            <a:pPr lvl="1"/>
            <a:r>
              <a:rPr lang="en-US" dirty="0"/>
              <a:t>Evening Bible study</a:t>
            </a:r>
          </a:p>
          <a:p>
            <a:pPr lvl="1"/>
            <a:r>
              <a:rPr lang="en-US" dirty="0"/>
              <a:t>Weekly Bible study</a:t>
            </a:r>
          </a:p>
          <a:p>
            <a:pPr lvl="1"/>
            <a:r>
              <a:rPr lang="en-US" dirty="0"/>
              <a:t>Friday outreach</a:t>
            </a:r>
          </a:p>
          <a:p>
            <a:pPr lvl="1"/>
            <a:r>
              <a:rPr lang="en-US" dirty="0"/>
              <a:t>Book studies</a:t>
            </a:r>
          </a:p>
        </p:txBody>
      </p:sp>
    </p:spTree>
    <p:extLst>
      <p:ext uri="{BB962C8B-B14F-4D97-AF65-F5344CB8AC3E}">
        <p14:creationId xmlns:p14="http://schemas.microsoft.com/office/powerpoint/2010/main" val="15318074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FAE827-F0A9-C1FC-80BE-1CE250B2E694}"/>
              </a:ext>
            </a:extLst>
          </p:cNvPr>
          <p:cNvSpPr>
            <a:spLocks noGrp="1"/>
          </p:cNvSpPr>
          <p:nvPr>
            <p:ph type="title"/>
          </p:nvPr>
        </p:nvSpPr>
        <p:spPr>
          <a:xfrm>
            <a:off x="838200" y="365126"/>
            <a:ext cx="10515600" cy="1073710"/>
          </a:xfrm>
        </p:spPr>
        <p:txBody>
          <a:bodyPr/>
          <a:lstStyle/>
          <a:p>
            <a:pPr algn="ctr"/>
            <a:r>
              <a:rPr lang="en-US" dirty="0"/>
              <a:t>New enemies</a:t>
            </a:r>
          </a:p>
        </p:txBody>
      </p:sp>
      <p:sp>
        <p:nvSpPr>
          <p:cNvPr id="3" name="Content Placeholder 2">
            <a:extLst>
              <a:ext uri="{FF2B5EF4-FFF2-40B4-BE49-F238E27FC236}">
                <a16:creationId xmlns:a16="http://schemas.microsoft.com/office/drawing/2014/main" id="{514FDA16-8E53-557F-C609-AE15CDD3AF5E}"/>
              </a:ext>
            </a:extLst>
          </p:cNvPr>
          <p:cNvSpPr>
            <a:spLocks noGrp="1"/>
          </p:cNvSpPr>
          <p:nvPr>
            <p:ph idx="1"/>
          </p:nvPr>
        </p:nvSpPr>
        <p:spPr>
          <a:xfrm>
            <a:off x="838200" y="1438836"/>
            <a:ext cx="10515600" cy="4921623"/>
          </a:xfrm>
        </p:spPr>
        <p:txBody>
          <a:bodyPr>
            <a:normAutofit lnSpcReduction="10000"/>
          </a:bodyPr>
          <a:lstStyle/>
          <a:p>
            <a:r>
              <a:rPr lang="en-US" dirty="0"/>
              <a:t>Just as in Ezra, the devil never ceases to tempt, harass, assault the people of God</a:t>
            </a:r>
          </a:p>
          <a:p>
            <a:pPr lvl="1"/>
            <a:r>
              <a:rPr lang="en-US" dirty="0"/>
              <a:t>Be sober, be vigilant; because your adversary the devil walks about like a roaring lion, seeking whom he may devour. (1Peter 5:8)</a:t>
            </a:r>
          </a:p>
          <a:p>
            <a:pPr lvl="1"/>
            <a:r>
              <a:rPr lang="en-US" dirty="0"/>
              <a:t>With the Christian life there is no coasting, no rest, it is a constant struggle.</a:t>
            </a:r>
          </a:p>
          <a:p>
            <a:r>
              <a:rPr lang="en-US" dirty="0"/>
              <a:t>This time it is</a:t>
            </a:r>
          </a:p>
          <a:p>
            <a:pPr lvl="1"/>
            <a:r>
              <a:rPr lang="en-US" dirty="0"/>
              <a:t>Sanballat the </a:t>
            </a:r>
            <a:r>
              <a:rPr lang="en-US" dirty="0" err="1"/>
              <a:t>Horonite</a:t>
            </a:r>
            <a:endParaRPr lang="en-US" dirty="0"/>
          </a:p>
          <a:p>
            <a:pPr lvl="1"/>
            <a:r>
              <a:rPr lang="en-US" dirty="0" err="1"/>
              <a:t>Tobiah</a:t>
            </a:r>
            <a:r>
              <a:rPr lang="en-US" dirty="0"/>
              <a:t> the Ammonite official</a:t>
            </a:r>
          </a:p>
          <a:p>
            <a:r>
              <a:rPr lang="en-US" b="1" dirty="0"/>
              <a:t>Q: Why were they grieved?</a:t>
            </a:r>
          </a:p>
          <a:p>
            <a:r>
              <a:rPr lang="en-US" dirty="0"/>
              <a:t>They esteemed the Jewish people not to be much, not fit to live.</a:t>
            </a:r>
          </a:p>
          <a:p>
            <a:r>
              <a:rPr lang="en-US" dirty="0"/>
              <a:t>So they were grieved when the king of Babylon upheld them and protected them.</a:t>
            </a:r>
          </a:p>
        </p:txBody>
      </p:sp>
    </p:spTree>
    <p:extLst>
      <p:ext uri="{BB962C8B-B14F-4D97-AF65-F5344CB8AC3E}">
        <p14:creationId xmlns:p14="http://schemas.microsoft.com/office/powerpoint/2010/main" val="27291269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FAE827-F0A9-C1FC-80BE-1CE250B2E694}"/>
              </a:ext>
            </a:extLst>
          </p:cNvPr>
          <p:cNvSpPr>
            <a:spLocks noGrp="1"/>
          </p:cNvSpPr>
          <p:nvPr>
            <p:ph type="title"/>
          </p:nvPr>
        </p:nvSpPr>
        <p:spPr>
          <a:xfrm>
            <a:off x="838200" y="365126"/>
            <a:ext cx="10515600" cy="1073710"/>
          </a:xfrm>
        </p:spPr>
        <p:txBody>
          <a:bodyPr/>
          <a:lstStyle/>
          <a:p>
            <a:pPr algn="ctr"/>
            <a:r>
              <a:rPr lang="en-US" dirty="0"/>
              <a:t>New enemies</a:t>
            </a:r>
          </a:p>
        </p:txBody>
      </p:sp>
      <p:sp>
        <p:nvSpPr>
          <p:cNvPr id="3" name="Content Placeholder 2">
            <a:extLst>
              <a:ext uri="{FF2B5EF4-FFF2-40B4-BE49-F238E27FC236}">
                <a16:creationId xmlns:a16="http://schemas.microsoft.com/office/drawing/2014/main" id="{514FDA16-8E53-557F-C609-AE15CDD3AF5E}"/>
              </a:ext>
            </a:extLst>
          </p:cNvPr>
          <p:cNvSpPr>
            <a:spLocks noGrp="1"/>
          </p:cNvSpPr>
          <p:nvPr>
            <p:ph idx="1"/>
          </p:nvPr>
        </p:nvSpPr>
        <p:spPr>
          <a:xfrm>
            <a:off x="838200" y="1640541"/>
            <a:ext cx="10515600" cy="4536422"/>
          </a:xfrm>
        </p:spPr>
        <p:txBody>
          <a:bodyPr>
            <a:normAutofit lnSpcReduction="10000"/>
          </a:bodyPr>
          <a:lstStyle/>
          <a:p>
            <a:r>
              <a:rPr lang="en-US" dirty="0"/>
              <a:t>They saw that their first attempt to destroy the city of the Jews would be in vain.</a:t>
            </a:r>
          </a:p>
          <a:p>
            <a:r>
              <a:rPr lang="en-US" dirty="0"/>
              <a:t>They saw faithfulness to God as rebellion against the secular authorities</a:t>
            </a:r>
          </a:p>
          <a:p>
            <a:pPr lvl="1"/>
            <a:r>
              <a:rPr lang="en-US" dirty="0"/>
              <a:t>See Daniel 6, but also in our own day (lockdowns)</a:t>
            </a:r>
          </a:p>
          <a:p>
            <a:r>
              <a:rPr lang="en-US" dirty="0"/>
              <a:t>They scoffed at the Jews that they would not be able to finish what they started to build.</a:t>
            </a:r>
          </a:p>
          <a:p>
            <a:pPr lvl="1"/>
            <a:r>
              <a:rPr lang="en-US" dirty="0"/>
              <a:t>But they are really scoffing at God, because it was </a:t>
            </a:r>
            <a:r>
              <a:rPr lang="en-US" i="1" dirty="0"/>
              <a:t>His plan</a:t>
            </a:r>
            <a:r>
              <a:rPr lang="en-US" dirty="0"/>
              <a:t> to carry it through.</a:t>
            </a:r>
          </a:p>
          <a:p>
            <a:r>
              <a:rPr lang="en-US" dirty="0"/>
              <a:t>“being confident of this very thing, that He who has begun a good work in you will complete it until the day of Jesus Christ” (Philippians 1:6)</a:t>
            </a:r>
          </a:p>
        </p:txBody>
      </p:sp>
    </p:spTree>
    <p:extLst>
      <p:ext uri="{BB962C8B-B14F-4D97-AF65-F5344CB8AC3E}">
        <p14:creationId xmlns:p14="http://schemas.microsoft.com/office/powerpoint/2010/main" val="22724747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12B6E-2A3C-E381-10A2-3A40DBDB4C09}"/>
              </a:ext>
            </a:extLst>
          </p:cNvPr>
          <p:cNvSpPr>
            <a:spLocks noGrp="1"/>
          </p:cNvSpPr>
          <p:nvPr>
            <p:ph type="title"/>
          </p:nvPr>
        </p:nvSpPr>
        <p:spPr>
          <a:xfrm>
            <a:off x="838200" y="365125"/>
            <a:ext cx="10515600" cy="1087157"/>
          </a:xfrm>
        </p:spPr>
        <p:txBody>
          <a:bodyPr/>
          <a:lstStyle/>
          <a:p>
            <a:pPr algn="ctr"/>
            <a:r>
              <a:rPr lang="en-US" dirty="0"/>
              <a:t>The duel of words</a:t>
            </a:r>
          </a:p>
        </p:txBody>
      </p:sp>
      <p:sp>
        <p:nvSpPr>
          <p:cNvPr id="3" name="Content Placeholder 2">
            <a:extLst>
              <a:ext uri="{FF2B5EF4-FFF2-40B4-BE49-F238E27FC236}">
                <a16:creationId xmlns:a16="http://schemas.microsoft.com/office/drawing/2014/main" id="{BDD436BC-8E3B-4EFE-B387-F02436C4AFB5}"/>
              </a:ext>
            </a:extLst>
          </p:cNvPr>
          <p:cNvSpPr>
            <a:spLocks noGrp="1"/>
          </p:cNvSpPr>
          <p:nvPr>
            <p:ph idx="1"/>
          </p:nvPr>
        </p:nvSpPr>
        <p:spPr>
          <a:xfrm>
            <a:off x="838200" y="1452282"/>
            <a:ext cx="10515600" cy="4724681"/>
          </a:xfrm>
        </p:spPr>
        <p:txBody>
          <a:bodyPr>
            <a:normAutofit fontScale="92500"/>
          </a:bodyPr>
          <a:lstStyle/>
          <a:p>
            <a:r>
              <a:rPr lang="en-US" dirty="0"/>
              <a:t>Verses 19-20</a:t>
            </a:r>
          </a:p>
          <a:p>
            <a:r>
              <a:rPr lang="en-US" dirty="0"/>
              <a:t>But when Sanballat the </a:t>
            </a:r>
            <a:r>
              <a:rPr lang="en-US" dirty="0" err="1"/>
              <a:t>Horonite</a:t>
            </a:r>
            <a:r>
              <a:rPr lang="en-US" dirty="0"/>
              <a:t>, </a:t>
            </a:r>
            <a:r>
              <a:rPr lang="en-US" dirty="0" err="1"/>
              <a:t>Tobiah</a:t>
            </a:r>
            <a:r>
              <a:rPr lang="en-US" dirty="0"/>
              <a:t> the Ammonite official, and Geshem the Arab heard of it, they laughed at us and despised us, and said, “What is this thing that you are doing? Will you rebel against the king?”</a:t>
            </a:r>
          </a:p>
          <a:p>
            <a:r>
              <a:rPr lang="en-US" dirty="0"/>
              <a:t>So I answered them, and said to them, “</a:t>
            </a:r>
            <a:r>
              <a:rPr lang="en-US" i="1" dirty="0"/>
              <a:t>The God of heaven Himself will prosper us</a:t>
            </a:r>
            <a:r>
              <a:rPr lang="en-US" dirty="0"/>
              <a:t>; therefore we His servants will arise and build, but you have no heritage or right or memorial in Jerusalem.”</a:t>
            </a:r>
          </a:p>
          <a:p>
            <a:r>
              <a:rPr lang="en-US" dirty="0"/>
              <a:t>Just like God prospered Joseph or Daniel (see Bible study)</a:t>
            </a:r>
          </a:p>
          <a:p>
            <a:r>
              <a:rPr lang="en-US" dirty="0"/>
              <a:t>It was God’s plan, and God will carry it through, trust in God’s promises!</a:t>
            </a:r>
          </a:p>
          <a:p>
            <a:r>
              <a:rPr lang="en-US" b="1" dirty="0"/>
              <a:t>And so the Jews began to build: to be continued…</a:t>
            </a:r>
          </a:p>
        </p:txBody>
      </p:sp>
    </p:spTree>
    <p:extLst>
      <p:ext uri="{BB962C8B-B14F-4D97-AF65-F5344CB8AC3E}">
        <p14:creationId xmlns:p14="http://schemas.microsoft.com/office/powerpoint/2010/main" val="20730572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E6961F-663E-0127-0500-A40D1A5E3C72}"/>
              </a:ext>
            </a:extLst>
          </p:cNvPr>
          <p:cNvSpPr>
            <a:spLocks noGrp="1"/>
          </p:cNvSpPr>
          <p:nvPr>
            <p:ph type="title"/>
          </p:nvPr>
        </p:nvSpPr>
        <p:spPr/>
        <p:txBody>
          <a:bodyPr/>
          <a:lstStyle/>
          <a:p>
            <a:pPr algn="ctr"/>
            <a:r>
              <a:rPr lang="en-US" dirty="0"/>
              <a:t>Nehemiah 3: let </a:t>
            </a:r>
            <a:r>
              <a:rPr lang="en-US"/>
              <a:t>the building </a:t>
            </a:r>
            <a:r>
              <a:rPr lang="en-US" dirty="0"/>
              <a:t>begin!</a:t>
            </a:r>
          </a:p>
        </p:txBody>
      </p:sp>
      <p:sp>
        <p:nvSpPr>
          <p:cNvPr id="3" name="Content Placeholder 2">
            <a:extLst>
              <a:ext uri="{FF2B5EF4-FFF2-40B4-BE49-F238E27FC236}">
                <a16:creationId xmlns:a16="http://schemas.microsoft.com/office/drawing/2014/main" id="{0E7884DC-BF33-063E-D593-655642A9C2FB}"/>
              </a:ext>
            </a:extLst>
          </p:cNvPr>
          <p:cNvSpPr>
            <a:spLocks noGrp="1"/>
          </p:cNvSpPr>
          <p:nvPr>
            <p:ph idx="1"/>
          </p:nvPr>
        </p:nvSpPr>
        <p:spPr/>
        <p:txBody>
          <a:bodyPr/>
          <a:lstStyle/>
          <a:p>
            <a:r>
              <a:rPr lang="en-US" b="1" dirty="0"/>
              <a:t>Read Nehemiah 3! (2 people)</a:t>
            </a:r>
          </a:p>
          <a:p>
            <a:r>
              <a:rPr lang="en-US" dirty="0"/>
              <a:t>This was a common cause, a community affair</a:t>
            </a:r>
          </a:p>
          <a:p>
            <a:pPr lvl="1"/>
            <a:r>
              <a:rPr lang="en-US" dirty="0"/>
              <a:t>The whole people, the whole church</a:t>
            </a:r>
          </a:p>
          <a:p>
            <a:r>
              <a:rPr lang="en-US" dirty="0"/>
              <a:t>People of all classes took part in it</a:t>
            </a:r>
          </a:p>
          <a:p>
            <a:pPr lvl="1"/>
            <a:r>
              <a:rPr lang="en-US" dirty="0"/>
              <a:t>Priests and Levites (v. 1, 17, 22, 28)</a:t>
            </a:r>
          </a:p>
          <a:p>
            <a:pPr lvl="1"/>
            <a:r>
              <a:rPr lang="en-US" dirty="0"/>
              <a:t>Leaders and their families (v. 12, 15, 16)</a:t>
            </a:r>
          </a:p>
          <a:p>
            <a:pPr lvl="1"/>
            <a:r>
              <a:rPr lang="en-US" dirty="0"/>
              <a:t>Goldsmiths (v. 8, 31, 32)</a:t>
            </a:r>
          </a:p>
          <a:p>
            <a:pPr lvl="1"/>
            <a:r>
              <a:rPr lang="en-US" dirty="0"/>
              <a:t>Perfumers (v. 8)</a:t>
            </a:r>
          </a:p>
          <a:p>
            <a:pPr lvl="1"/>
            <a:r>
              <a:rPr lang="en-US" dirty="0"/>
              <a:t>Merchants (v. 31, 32)</a:t>
            </a:r>
          </a:p>
        </p:txBody>
      </p:sp>
    </p:spTree>
    <p:extLst>
      <p:ext uri="{BB962C8B-B14F-4D97-AF65-F5344CB8AC3E}">
        <p14:creationId xmlns:p14="http://schemas.microsoft.com/office/powerpoint/2010/main" val="12911547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Cube 24">
            <a:extLst>
              <a:ext uri="{FF2B5EF4-FFF2-40B4-BE49-F238E27FC236}">
                <a16:creationId xmlns:a16="http://schemas.microsoft.com/office/drawing/2014/main" id="{DA0DBD5B-3E5D-F8FF-E977-0C01216EAEA8}"/>
              </a:ext>
            </a:extLst>
          </p:cNvPr>
          <p:cNvSpPr/>
          <p:nvPr/>
        </p:nvSpPr>
        <p:spPr>
          <a:xfrm rot="13637170">
            <a:off x="4377850" y="5353860"/>
            <a:ext cx="1280325" cy="367552"/>
          </a:xfrm>
          <a:prstGeom prst="cube">
            <a:avLst/>
          </a:prstGeom>
          <a:solidFill>
            <a:schemeClr val="bg1">
              <a:lumMod val="9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Cube 23">
            <a:extLst>
              <a:ext uri="{FF2B5EF4-FFF2-40B4-BE49-F238E27FC236}">
                <a16:creationId xmlns:a16="http://schemas.microsoft.com/office/drawing/2014/main" id="{0A326071-4AAB-99F6-F427-225981799307}"/>
              </a:ext>
            </a:extLst>
          </p:cNvPr>
          <p:cNvSpPr/>
          <p:nvPr/>
        </p:nvSpPr>
        <p:spPr>
          <a:xfrm rot="16200000">
            <a:off x="4159465" y="4564490"/>
            <a:ext cx="928171" cy="367552"/>
          </a:xfrm>
          <a:prstGeom prst="cube">
            <a:avLst/>
          </a:prstGeom>
          <a:solidFill>
            <a:schemeClr val="bg1">
              <a:lumMod val="9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Cube 22">
            <a:extLst>
              <a:ext uri="{FF2B5EF4-FFF2-40B4-BE49-F238E27FC236}">
                <a16:creationId xmlns:a16="http://schemas.microsoft.com/office/drawing/2014/main" id="{FBFB77F9-7E12-1E7B-01C8-1A2BFC914DD5}"/>
              </a:ext>
            </a:extLst>
          </p:cNvPr>
          <p:cNvSpPr/>
          <p:nvPr/>
        </p:nvSpPr>
        <p:spPr>
          <a:xfrm rot="16200000">
            <a:off x="5779689" y="5353859"/>
            <a:ext cx="650565" cy="367552"/>
          </a:xfrm>
          <a:prstGeom prst="cube">
            <a:avLst/>
          </a:prstGeom>
          <a:solidFill>
            <a:schemeClr val="bg1">
              <a:lumMod val="9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Cube 21">
            <a:extLst>
              <a:ext uri="{FF2B5EF4-FFF2-40B4-BE49-F238E27FC236}">
                <a16:creationId xmlns:a16="http://schemas.microsoft.com/office/drawing/2014/main" id="{F0538F16-B852-7C49-8384-8FFF4CBDDED3}"/>
              </a:ext>
            </a:extLst>
          </p:cNvPr>
          <p:cNvSpPr/>
          <p:nvPr/>
        </p:nvSpPr>
        <p:spPr>
          <a:xfrm rot="18047868">
            <a:off x="6065027" y="3737523"/>
            <a:ext cx="641170" cy="367552"/>
          </a:xfrm>
          <a:prstGeom prst="cube">
            <a:avLst/>
          </a:prstGeom>
          <a:solidFill>
            <a:schemeClr val="bg1">
              <a:lumMod val="9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Cube 20">
            <a:extLst>
              <a:ext uri="{FF2B5EF4-FFF2-40B4-BE49-F238E27FC236}">
                <a16:creationId xmlns:a16="http://schemas.microsoft.com/office/drawing/2014/main" id="{57933222-E2D2-BD4E-897A-FC61F55C52F7}"/>
              </a:ext>
            </a:extLst>
          </p:cNvPr>
          <p:cNvSpPr/>
          <p:nvPr/>
        </p:nvSpPr>
        <p:spPr>
          <a:xfrm rot="18953426">
            <a:off x="6622641" y="3162798"/>
            <a:ext cx="669106" cy="367552"/>
          </a:xfrm>
          <a:prstGeom prst="cube">
            <a:avLst/>
          </a:prstGeom>
          <a:solidFill>
            <a:schemeClr val="bg1">
              <a:lumMod val="9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Cube 15">
            <a:extLst>
              <a:ext uri="{FF2B5EF4-FFF2-40B4-BE49-F238E27FC236}">
                <a16:creationId xmlns:a16="http://schemas.microsoft.com/office/drawing/2014/main" id="{00CA670E-88DF-E342-CF1E-252A58EFA1C2}"/>
              </a:ext>
            </a:extLst>
          </p:cNvPr>
          <p:cNvSpPr/>
          <p:nvPr/>
        </p:nvSpPr>
        <p:spPr>
          <a:xfrm rot="13558464">
            <a:off x="2604869" y="2807036"/>
            <a:ext cx="2123408" cy="367552"/>
          </a:xfrm>
          <a:prstGeom prst="cube">
            <a:avLst/>
          </a:prstGeom>
          <a:solidFill>
            <a:schemeClr val="bg1">
              <a:lumMod val="9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Flowchart: Magnetic Disk 1">
            <a:extLst>
              <a:ext uri="{FF2B5EF4-FFF2-40B4-BE49-F238E27FC236}">
                <a16:creationId xmlns:a16="http://schemas.microsoft.com/office/drawing/2014/main" id="{277E07C2-6DB7-8831-2194-12F322AFC8AE}"/>
              </a:ext>
            </a:extLst>
          </p:cNvPr>
          <p:cNvSpPr/>
          <p:nvPr/>
        </p:nvSpPr>
        <p:spPr>
          <a:xfrm>
            <a:off x="4773707" y="91887"/>
            <a:ext cx="309282" cy="470647"/>
          </a:xfrm>
          <a:prstGeom prst="flowChartMagneticDisk">
            <a:avLst/>
          </a:prstGeom>
          <a:solidFill>
            <a:schemeClr val="bg1">
              <a:lumMod val="6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lowchart: Magnetic Disk 7">
            <a:extLst>
              <a:ext uri="{FF2B5EF4-FFF2-40B4-BE49-F238E27FC236}">
                <a16:creationId xmlns:a16="http://schemas.microsoft.com/office/drawing/2014/main" id="{11CB36F0-34E2-2892-CDC3-12888993C4D1}"/>
              </a:ext>
            </a:extLst>
          </p:cNvPr>
          <p:cNvSpPr/>
          <p:nvPr/>
        </p:nvSpPr>
        <p:spPr>
          <a:xfrm>
            <a:off x="6324602" y="112059"/>
            <a:ext cx="309282" cy="470647"/>
          </a:xfrm>
          <a:prstGeom prst="flowChartMagneticDisk">
            <a:avLst/>
          </a:prstGeom>
          <a:solidFill>
            <a:schemeClr val="bg1">
              <a:lumMod val="6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lowchart: Magnetic Disk 8">
            <a:extLst>
              <a:ext uri="{FF2B5EF4-FFF2-40B4-BE49-F238E27FC236}">
                <a16:creationId xmlns:a16="http://schemas.microsoft.com/office/drawing/2014/main" id="{0084251E-5C18-33E2-EE9D-8C0C8BB9477C}"/>
              </a:ext>
            </a:extLst>
          </p:cNvPr>
          <p:cNvSpPr/>
          <p:nvPr/>
        </p:nvSpPr>
        <p:spPr>
          <a:xfrm>
            <a:off x="4448737" y="3476065"/>
            <a:ext cx="309282" cy="470647"/>
          </a:xfrm>
          <a:prstGeom prst="flowChartMagneticDisk">
            <a:avLst/>
          </a:prstGeom>
          <a:solidFill>
            <a:schemeClr val="bg1">
              <a:lumMod val="6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lowchart: Magnetic Disk 9">
            <a:extLst>
              <a:ext uri="{FF2B5EF4-FFF2-40B4-BE49-F238E27FC236}">
                <a16:creationId xmlns:a16="http://schemas.microsoft.com/office/drawing/2014/main" id="{6977C87B-E7BF-F131-52E5-D38938118455}"/>
              </a:ext>
            </a:extLst>
          </p:cNvPr>
          <p:cNvSpPr/>
          <p:nvPr/>
        </p:nvSpPr>
        <p:spPr>
          <a:xfrm>
            <a:off x="6434427" y="3266436"/>
            <a:ext cx="309282" cy="470647"/>
          </a:xfrm>
          <a:prstGeom prst="flowChartMagneticDisk">
            <a:avLst/>
          </a:prstGeom>
          <a:solidFill>
            <a:schemeClr val="bg1">
              <a:lumMod val="6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lowchart: Magnetic Disk 10">
            <a:extLst>
              <a:ext uri="{FF2B5EF4-FFF2-40B4-BE49-F238E27FC236}">
                <a16:creationId xmlns:a16="http://schemas.microsoft.com/office/drawing/2014/main" id="{0E0864FA-8833-C9EE-A8EC-1D480A1DA38F}"/>
              </a:ext>
            </a:extLst>
          </p:cNvPr>
          <p:cNvSpPr/>
          <p:nvPr/>
        </p:nvSpPr>
        <p:spPr>
          <a:xfrm>
            <a:off x="6015320" y="4166346"/>
            <a:ext cx="309282" cy="470647"/>
          </a:xfrm>
          <a:prstGeom prst="flowChartMagneticDisk">
            <a:avLst/>
          </a:prstGeom>
          <a:solidFill>
            <a:schemeClr val="bg1">
              <a:lumMod val="6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lowchart: Magnetic Disk 11">
            <a:extLst>
              <a:ext uri="{FF2B5EF4-FFF2-40B4-BE49-F238E27FC236}">
                <a16:creationId xmlns:a16="http://schemas.microsoft.com/office/drawing/2014/main" id="{D1202643-C8C1-2566-46E0-0180E0E35049}"/>
              </a:ext>
            </a:extLst>
          </p:cNvPr>
          <p:cNvSpPr/>
          <p:nvPr/>
        </p:nvSpPr>
        <p:spPr>
          <a:xfrm>
            <a:off x="5941359" y="4856626"/>
            <a:ext cx="309282" cy="470647"/>
          </a:xfrm>
          <a:prstGeom prst="flowChartMagneticDisk">
            <a:avLst/>
          </a:prstGeom>
          <a:solidFill>
            <a:schemeClr val="bg1">
              <a:lumMod val="6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Cube 12">
            <a:extLst>
              <a:ext uri="{FF2B5EF4-FFF2-40B4-BE49-F238E27FC236}">
                <a16:creationId xmlns:a16="http://schemas.microsoft.com/office/drawing/2014/main" id="{AE3CB1BD-0C9A-1C80-F093-514F1AAD7EAC}"/>
              </a:ext>
            </a:extLst>
          </p:cNvPr>
          <p:cNvSpPr/>
          <p:nvPr/>
        </p:nvSpPr>
        <p:spPr>
          <a:xfrm>
            <a:off x="5082989" y="194982"/>
            <a:ext cx="1219202" cy="367552"/>
          </a:xfrm>
          <a:prstGeom prst="cube">
            <a:avLst/>
          </a:prstGeom>
          <a:solidFill>
            <a:schemeClr val="bg1">
              <a:lumMod val="9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Cube 13">
            <a:extLst>
              <a:ext uri="{FF2B5EF4-FFF2-40B4-BE49-F238E27FC236}">
                <a16:creationId xmlns:a16="http://schemas.microsoft.com/office/drawing/2014/main" id="{AA1B01E5-37EA-A3A7-3A65-360E00E2F4A3}"/>
              </a:ext>
            </a:extLst>
          </p:cNvPr>
          <p:cNvSpPr/>
          <p:nvPr/>
        </p:nvSpPr>
        <p:spPr>
          <a:xfrm rot="21240099">
            <a:off x="3368310" y="257678"/>
            <a:ext cx="1219202" cy="367552"/>
          </a:xfrm>
          <a:prstGeom prst="cube">
            <a:avLst/>
          </a:prstGeom>
          <a:solidFill>
            <a:schemeClr val="bg1">
              <a:lumMod val="9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Cube 14">
            <a:extLst>
              <a:ext uri="{FF2B5EF4-FFF2-40B4-BE49-F238E27FC236}">
                <a16:creationId xmlns:a16="http://schemas.microsoft.com/office/drawing/2014/main" id="{17AD0D38-49B6-501F-CD95-5928F35A29D7}"/>
              </a:ext>
            </a:extLst>
          </p:cNvPr>
          <p:cNvSpPr/>
          <p:nvPr/>
        </p:nvSpPr>
        <p:spPr>
          <a:xfrm rot="16200000">
            <a:off x="1849734" y="1175497"/>
            <a:ext cx="1961031" cy="367552"/>
          </a:xfrm>
          <a:prstGeom prst="cube">
            <a:avLst/>
          </a:prstGeom>
          <a:solidFill>
            <a:schemeClr val="bg1">
              <a:lumMod val="9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Cube 16">
            <a:extLst>
              <a:ext uri="{FF2B5EF4-FFF2-40B4-BE49-F238E27FC236}">
                <a16:creationId xmlns:a16="http://schemas.microsoft.com/office/drawing/2014/main" id="{9F3549CE-4A60-F742-1661-565AB6AAFDF2}"/>
              </a:ext>
            </a:extLst>
          </p:cNvPr>
          <p:cNvSpPr/>
          <p:nvPr/>
        </p:nvSpPr>
        <p:spPr>
          <a:xfrm rot="16200000">
            <a:off x="7070294" y="570884"/>
            <a:ext cx="669106" cy="367552"/>
          </a:xfrm>
          <a:prstGeom prst="cube">
            <a:avLst/>
          </a:prstGeom>
          <a:solidFill>
            <a:schemeClr val="bg1">
              <a:lumMod val="9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Cube 17">
            <a:extLst>
              <a:ext uri="{FF2B5EF4-FFF2-40B4-BE49-F238E27FC236}">
                <a16:creationId xmlns:a16="http://schemas.microsoft.com/office/drawing/2014/main" id="{3D3F7A9F-4EBE-468E-8CA8-463ED802B48F}"/>
              </a:ext>
            </a:extLst>
          </p:cNvPr>
          <p:cNvSpPr/>
          <p:nvPr/>
        </p:nvSpPr>
        <p:spPr>
          <a:xfrm>
            <a:off x="6875935" y="208422"/>
            <a:ext cx="667869" cy="367552"/>
          </a:xfrm>
          <a:prstGeom prst="cube">
            <a:avLst/>
          </a:prstGeom>
          <a:solidFill>
            <a:schemeClr val="bg1">
              <a:lumMod val="9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Cube 18">
            <a:extLst>
              <a:ext uri="{FF2B5EF4-FFF2-40B4-BE49-F238E27FC236}">
                <a16:creationId xmlns:a16="http://schemas.microsoft.com/office/drawing/2014/main" id="{9FB1725F-401C-B508-6588-FDC37B3CB433}"/>
              </a:ext>
            </a:extLst>
          </p:cNvPr>
          <p:cNvSpPr/>
          <p:nvPr/>
        </p:nvSpPr>
        <p:spPr>
          <a:xfrm rot="16200000">
            <a:off x="7070294" y="1451675"/>
            <a:ext cx="669106" cy="367552"/>
          </a:xfrm>
          <a:prstGeom prst="cube">
            <a:avLst/>
          </a:prstGeom>
          <a:solidFill>
            <a:schemeClr val="bg1">
              <a:lumMod val="9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Cube 19">
            <a:extLst>
              <a:ext uri="{FF2B5EF4-FFF2-40B4-BE49-F238E27FC236}">
                <a16:creationId xmlns:a16="http://schemas.microsoft.com/office/drawing/2014/main" id="{9A5AB5FD-0872-0702-13C1-11AA739AEA6F}"/>
              </a:ext>
            </a:extLst>
          </p:cNvPr>
          <p:cNvSpPr/>
          <p:nvPr/>
        </p:nvSpPr>
        <p:spPr>
          <a:xfrm rot="16200000">
            <a:off x="7059092" y="2332466"/>
            <a:ext cx="669106" cy="367552"/>
          </a:xfrm>
          <a:prstGeom prst="cube">
            <a:avLst/>
          </a:prstGeom>
          <a:solidFill>
            <a:schemeClr val="bg1">
              <a:lumMod val="9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Cube 25">
            <a:extLst>
              <a:ext uri="{FF2B5EF4-FFF2-40B4-BE49-F238E27FC236}">
                <a16:creationId xmlns:a16="http://schemas.microsoft.com/office/drawing/2014/main" id="{FADBC705-A65E-E546-C295-A1F066DA2591}"/>
              </a:ext>
            </a:extLst>
          </p:cNvPr>
          <p:cNvSpPr/>
          <p:nvPr/>
        </p:nvSpPr>
        <p:spPr>
          <a:xfrm rot="18645703">
            <a:off x="5445977" y="6221475"/>
            <a:ext cx="647925" cy="367552"/>
          </a:xfrm>
          <a:prstGeom prst="cube">
            <a:avLst/>
          </a:prstGeom>
          <a:solidFill>
            <a:schemeClr val="bg1">
              <a:lumMod val="9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Cube 26">
            <a:extLst>
              <a:ext uri="{FF2B5EF4-FFF2-40B4-BE49-F238E27FC236}">
                <a16:creationId xmlns:a16="http://schemas.microsoft.com/office/drawing/2014/main" id="{940CB084-6380-152A-3C6E-0F438F745887}"/>
              </a:ext>
            </a:extLst>
          </p:cNvPr>
          <p:cNvSpPr/>
          <p:nvPr/>
        </p:nvSpPr>
        <p:spPr>
          <a:xfrm rot="13637170">
            <a:off x="3977788" y="5922007"/>
            <a:ext cx="1280325" cy="367552"/>
          </a:xfrm>
          <a:prstGeom prst="cube">
            <a:avLst/>
          </a:prstGeom>
          <a:solidFill>
            <a:schemeClr val="bg1">
              <a:lumMod val="9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Cube 27">
            <a:extLst>
              <a:ext uri="{FF2B5EF4-FFF2-40B4-BE49-F238E27FC236}">
                <a16:creationId xmlns:a16="http://schemas.microsoft.com/office/drawing/2014/main" id="{6FFA881D-149A-2D8C-FBB0-07380F94B1A9}"/>
              </a:ext>
            </a:extLst>
          </p:cNvPr>
          <p:cNvSpPr/>
          <p:nvPr/>
        </p:nvSpPr>
        <p:spPr>
          <a:xfrm rot="18645703">
            <a:off x="4019479" y="5280335"/>
            <a:ext cx="647925" cy="367552"/>
          </a:xfrm>
          <a:prstGeom prst="cube">
            <a:avLst/>
          </a:prstGeom>
          <a:solidFill>
            <a:schemeClr val="bg1">
              <a:lumMod val="9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a:extLst>
              <a:ext uri="{FF2B5EF4-FFF2-40B4-BE49-F238E27FC236}">
                <a16:creationId xmlns:a16="http://schemas.microsoft.com/office/drawing/2014/main" id="{809EB9AE-AF34-6027-578E-02B5B3D21869}"/>
              </a:ext>
            </a:extLst>
          </p:cNvPr>
          <p:cNvSpPr txBox="1"/>
          <p:nvPr/>
        </p:nvSpPr>
        <p:spPr>
          <a:xfrm>
            <a:off x="4192185" y="623841"/>
            <a:ext cx="1577754" cy="307777"/>
          </a:xfrm>
          <a:prstGeom prst="rect">
            <a:avLst/>
          </a:prstGeom>
          <a:noFill/>
        </p:spPr>
        <p:txBody>
          <a:bodyPr wrap="square" rtlCol="0">
            <a:spAutoFit/>
          </a:bodyPr>
          <a:lstStyle/>
          <a:p>
            <a:r>
              <a:rPr lang="en-US" sz="1400" dirty="0"/>
              <a:t>Tower of </a:t>
            </a:r>
            <a:r>
              <a:rPr lang="en-US" sz="1400" dirty="0" err="1"/>
              <a:t>Hananel</a:t>
            </a:r>
            <a:endParaRPr lang="en-US" sz="1400" dirty="0"/>
          </a:p>
        </p:txBody>
      </p:sp>
      <p:sp>
        <p:nvSpPr>
          <p:cNvPr id="30" name="TextBox 29">
            <a:extLst>
              <a:ext uri="{FF2B5EF4-FFF2-40B4-BE49-F238E27FC236}">
                <a16:creationId xmlns:a16="http://schemas.microsoft.com/office/drawing/2014/main" id="{C3D7345B-43DE-75E9-DE47-802D75FBB255}"/>
              </a:ext>
            </a:extLst>
          </p:cNvPr>
          <p:cNvSpPr txBox="1"/>
          <p:nvPr/>
        </p:nvSpPr>
        <p:spPr>
          <a:xfrm>
            <a:off x="5712797" y="628278"/>
            <a:ext cx="1577754" cy="307777"/>
          </a:xfrm>
          <a:prstGeom prst="rect">
            <a:avLst/>
          </a:prstGeom>
          <a:noFill/>
        </p:spPr>
        <p:txBody>
          <a:bodyPr wrap="square" rtlCol="0">
            <a:spAutoFit/>
          </a:bodyPr>
          <a:lstStyle/>
          <a:p>
            <a:r>
              <a:rPr lang="en-US" sz="1400" dirty="0"/>
              <a:t>Tower of the 100</a:t>
            </a:r>
          </a:p>
        </p:txBody>
      </p:sp>
      <p:sp>
        <p:nvSpPr>
          <p:cNvPr id="31" name="TextBox 30">
            <a:extLst>
              <a:ext uri="{FF2B5EF4-FFF2-40B4-BE49-F238E27FC236}">
                <a16:creationId xmlns:a16="http://schemas.microsoft.com/office/drawing/2014/main" id="{B76FDB74-457E-EA05-CEA6-2F19559EFAA1}"/>
              </a:ext>
            </a:extLst>
          </p:cNvPr>
          <p:cNvSpPr txBox="1"/>
          <p:nvPr/>
        </p:nvSpPr>
        <p:spPr>
          <a:xfrm>
            <a:off x="2660668" y="3660944"/>
            <a:ext cx="1577754" cy="307777"/>
          </a:xfrm>
          <a:prstGeom prst="rect">
            <a:avLst/>
          </a:prstGeom>
          <a:noFill/>
        </p:spPr>
        <p:txBody>
          <a:bodyPr wrap="square" rtlCol="0">
            <a:spAutoFit/>
          </a:bodyPr>
          <a:lstStyle/>
          <a:p>
            <a:r>
              <a:rPr lang="en-US" sz="1400" dirty="0"/>
              <a:t>Tower of the ovens</a:t>
            </a:r>
          </a:p>
        </p:txBody>
      </p:sp>
      <p:sp>
        <p:nvSpPr>
          <p:cNvPr id="32" name="TextBox 31">
            <a:extLst>
              <a:ext uri="{FF2B5EF4-FFF2-40B4-BE49-F238E27FC236}">
                <a16:creationId xmlns:a16="http://schemas.microsoft.com/office/drawing/2014/main" id="{9E05CE71-1BD1-C42E-EB1D-898E5BEC6ADA}"/>
              </a:ext>
            </a:extLst>
          </p:cNvPr>
          <p:cNvSpPr txBox="1"/>
          <p:nvPr/>
        </p:nvSpPr>
        <p:spPr>
          <a:xfrm>
            <a:off x="6825085" y="3728040"/>
            <a:ext cx="2570346" cy="307777"/>
          </a:xfrm>
          <a:prstGeom prst="rect">
            <a:avLst/>
          </a:prstGeom>
          <a:noFill/>
        </p:spPr>
        <p:txBody>
          <a:bodyPr wrap="square" rtlCol="0">
            <a:spAutoFit/>
          </a:bodyPr>
          <a:lstStyle/>
          <a:p>
            <a:r>
              <a:rPr lang="en-US" sz="1400" dirty="0"/>
              <a:t>Great projecting tower</a:t>
            </a:r>
          </a:p>
        </p:txBody>
      </p:sp>
      <p:sp>
        <p:nvSpPr>
          <p:cNvPr id="33" name="TextBox 32">
            <a:extLst>
              <a:ext uri="{FF2B5EF4-FFF2-40B4-BE49-F238E27FC236}">
                <a16:creationId xmlns:a16="http://schemas.microsoft.com/office/drawing/2014/main" id="{F4B30A66-32E9-0223-8544-5B8EA2345DF4}"/>
              </a:ext>
            </a:extLst>
          </p:cNvPr>
          <p:cNvSpPr txBox="1"/>
          <p:nvPr/>
        </p:nvSpPr>
        <p:spPr>
          <a:xfrm>
            <a:off x="6345019" y="4284181"/>
            <a:ext cx="2570346" cy="307777"/>
          </a:xfrm>
          <a:prstGeom prst="rect">
            <a:avLst/>
          </a:prstGeom>
          <a:noFill/>
        </p:spPr>
        <p:txBody>
          <a:bodyPr wrap="square" rtlCol="0">
            <a:spAutoFit/>
          </a:bodyPr>
          <a:lstStyle/>
          <a:p>
            <a:r>
              <a:rPr lang="en-US" sz="1400" dirty="0"/>
              <a:t>Projecting tower</a:t>
            </a:r>
          </a:p>
        </p:txBody>
      </p:sp>
      <p:sp>
        <p:nvSpPr>
          <p:cNvPr id="34" name="TextBox 33">
            <a:extLst>
              <a:ext uri="{FF2B5EF4-FFF2-40B4-BE49-F238E27FC236}">
                <a16:creationId xmlns:a16="http://schemas.microsoft.com/office/drawing/2014/main" id="{F11D8D3A-FE27-5BBD-CCBF-033F9496E07B}"/>
              </a:ext>
            </a:extLst>
          </p:cNvPr>
          <p:cNvSpPr txBox="1"/>
          <p:nvPr/>
        </p:nvSpPr>
        <p:spPr>
          <a:xfrm>
            <a:off x="6282848" y="4937078"/>
            <a:ext cx="2570346" cy="307777"/>
          </a:xfrm>
          <a:prstGeom prst="rect">
            <a:avLst/>
          </a:prstGeom>
          <a:noFill/>
        </p:spPr>
        <p:txBody>
          <a:bodyPr wrap="square" rtlCol="0">
            <a:spAutoFit/>
          </a:bodyPr>
          <a:lstStyle/>
          <a:p>
            <a:r>
              <a:rPr lang="en-US" sz="1400" dirty="0"/>
              <a:t>Projecting tower</a:t>
            </a:r>
          </a:p>
        </p:txBody>
      </p:sp>
      <p:sp>
        <p:nvSpPr>
          <p:cNvPr id="35" name="TextBox 34">
            <a:extLst>
              <a:ext uri="{FF2B5EF4-FFF2-40B4-BE49-F238E27FC236}">
                <a16:creationId xmlns:a16="http://schemas.microsoft.com/office/drawing/2014/main" id="{FD191A6A-1874-0025-8F1B-2222F25A8FEE}"/>
              </a:ext>
            </a:extLst>
          </p:cNvPr>
          <p:cNvSpPr txBox="1"/>
          <p:nvPr/>
        </p:nvSpPr>
        <p:spPr>
          <a:xfrm>
            <a:off x="2629804" y="59772"/>
            <a:ext cx="926588" cy="307777"/>
          </a:xfrm>
          <a:prstGeom prst="rect">
            <a:avLst/>
          </a:prstGeom>
          <a:noFill/>
        </p:spPr>
        <p:txBody>
          <a:bodyPr wrap="square" rtlCol="0">
            <a:spAutoFit/>
          </a:bodyPr>
          <a:lstStyle/>
          <a:p>
            <a:r>
              <a:rPr lang="en-US" sz="1400" i="1" dirty="0"/>
              <a:t>Old gate</a:t>
            </a:r>
          </a:p>
        </p:txBody>
      </p:sp>
      <p:sp>
        <p:nvSpPr>
          <p:cNvPr id="36" name="TextBox 35">
            <a:extLst>
              <a:ext uri="{FF2B5EF4-FFF2-40B4-BE49-F238E27FC236}">
                <a16:creationId xmlns:a16="http://schemas.microsoft.com/office/drawing/2014/main" id="{5E99D375-86AF-AD9C-C706-62BD62411154}"/>
              </a:ext>
            </a:extLst>
          </p:cNvPr>
          <p:cNvSpPr txBox="1"/>
          <p:nvPr/>
        </p:nvSpPr>
        <p:spPr>
          <a:xfrm>
            <a:off x="3723226" y="-56941"/>
            <a:ext cx="926588" cy="307777"/>
          </a:xfrm>
          <a:prstGeom prst="rect">
            <a:avLst/>
          </a:prstGeom>
          <a:noFill/>
        </p:spPr>
        <p:txBody>
          <a:bodyPr wrap="square" rtlCol="0">
            <a:spAutoFit/>
          </a:bodyPr>
          <a:lstStyle/>
          <a:p>
            <a:r>
              <a:rPr lang="en-US" sz="1400" i="1" dirty="0"/>
              <a:t>Fish gate</a:t>
            </a:r>
          </a:p>
        </p:txBody>
      </p:sp>
      <p:sp>
        <p:nvSpPr>
          <p:cNvPr id="37" name="TextBox 36">
            <a:extLst>
              <a:ext uri="{FF2B5EF4-FFF2-40B4-BE49-F238E27FC236}">
                <a16:creationId xmlns:a16="http://schemas.microsoft.com/office/drawing/2014/main" id="{C4D8F36B-6B5A-346E-0524-E817460CA3C2}"/>
              </a:ext>
            </a:extLst>
          </p:cNvPr>
          <p:cNvSpPr txBox="1"/>
          <p:nvPr/>
        </p:nvSpPr>
        <p:spPr>
          <a:xfrm>
            <a:off x="6589067" y="-41856"/>
            <a:ext cx="1286430" cy="307777"/>
          </a:xfrm>
          <a:prstGeom prst="rect">
            <a:avLst/>
          </a:prstGeom>
          <a:noFill/>
        </p:spPr>
        <p:txBody>
          <a:bodyPr wrap="square" rtlCol="0">
            <a:spAutoFit/>
          </a:bodyPr>
          <a:lstStyle/>
          <a:p>
            <a:r>
              <a:rPr lang="en-US" sz="1400" i="1" dirty="0"/>
              <a:t>Sheep gate</a:t>
            </a:r>
          </a:p>
        </p:txBody>
      </p:sp>
      <p:sp>
        <p:nvSpPr>
          <p:cNvPr id="38" name="TextBox 37">
            <a:extLst>
              <a:ext uri="{FF2B5EF4-FFF2-40B4-BE49-F238E27FC236}">
                <a16:creationId xmlns:a16="http://schemas.microsoft.com/office/drawing/2014/main" id="{5516C283-2B12-CE75-04DC-DB4FFCBAF667}"/>
              </a:ext>
            </a:extLst>
          </p:cNvPr>
          <p:cNvSpPr txBox="1"/>
          <p:nvPr/>
        </p:nvSpPr>
        <p:spPr>
          <a:xfrm>
            <a:off x="7630191" y="1039511"/>
            <a:ext cx="2172715" cy="307777"/>
          </a:xfrm>
          <a:prstGeom prst="rect">
            <a:avLst/>
          </a:prstGeom>
          <a:noFill/>
        </p:spPr>
        <p:txBody>
          <a:bodyPr wrap="square" rtlCol="0">
            <a:spAutoFit/>
          </a:bodyPr>
          <a:lstStyle/>
          <a:p>
            <a:r>
              <a:rPr lang="en-US" sz="1400" i="1" dirty="0"/>
              <a:t>Muster (</a:t>
            </a:r>
            <a:r>
              <a:rPr lang="en-US" sz="1400" i="1" dirty="0" err="1"/>
              <a:t>miphkad</a:t>
            </a:r>
            <a:r>
              <a:rPr lang="en-US" sz="1400" i="1" dirty="0"/>
              <a:t>) gate</a:t>
            </a:r>
          </a:p>
        </p:txBody>
      </p:sp>
      <p:sp>
        <p:nvSpPr>
          <p:cNvPr id="39" name="TextBox 38">
            <a:extLst>
              <a:ext uri="{FF2B5EF4-FFF2-40B4-BE49-F238E27FC236}">
                <a16:creationId xmlns:a16="http://schemas.microsoft.com/office/drawing/2014/main" id="{E1C2D18A-4A08-1A9F-1B80-667A94F0962C}"/>
              </a:ext>
            </a:extLst>
          </p:cNvPr>
          <p:cNvSpPr txBox="1"/>
          <p:nvPr/>
        </p:nvSpPr>
        <p:spPr>
          <a:xfrm>
            <a:off x="7691294" y="1966989"/>
            <a:ext cx="1286430" cy="307777"/>
          </a:xfrm>
          <a:prstGeom prst="rect">
            <a:avLst/>
          </a:prstGeom>
          <a:noFill/>
        </p:spPr>
        <p:txBody>
          <a:bodyPr wrap="square" rtlCol="0">
            <a:spAutoFit/>
          </a:bodyPr>
          <a:lstStyle/>
          <a:p>
            <a:r>
              <a:rPr lang="en-US" sz="1400" i="1" dirty="0"/>
              <a:t>East gate</a:t>
            </a:r>
          </a:p>
        </p:txBody>
      </p:sp>
      <p:sp>
        <p:nvSpPr>
          <p:cNvPr id="40" name="TextBox 39">
            <a:extLst>
              <a:ext uri="{FF2B5EF4-FFF2-40B4-BE49-F238E27FC236}">
                <a16:creationId xmlns:a16="http://schemas.microsoft.com/office/drawing/2014/main" id="{8F2F0EBA-67F2-B893-3BD3-57BC388A76D6}"/>
              </a:ext>
            </a:extLst>
          </p:cNvPr>
          <p:cNvSpPr txBox="1"/>
          <p:nvPr/>
        </p:nvSpPr>
        <p:spPr>
          <a:xfrm>
            <a:off x="7454163" y="2958659"/>
            <a:ext cx="1286430" cy="307777"/>
          </a:xfrm>
          <a:prstGeom prst="rect">
            <a:avLst/>
          </a:prstGeom>
          <a:noFill/>
        </p:spPr>
        <p:txBody>
          <a:bodyPr wrap="square" rtlCol="0">
            <a:spAutoFit/>
          </a:bodyPr>
          <a:lstStyle/>
          <a:p>
            <a:r>
              <a:rPr lang="en-US" sz="1400" i="1" dirty="0"/>
              <a:t>Horse gate</a:t>
            </a:r>
          </a:p>
        </p:txBody>
      </p:sp>
      <p:sp>
        <p:nvSpPr>
          <p:cNvPr id="41" name="TextBox 40">
            <a:extLst>
              <a:ext uri="{FF2B5EF4-FFF2-40B4-BE49-F238E27FC236}">
                <a16:creationId xmlns:a16="http://schemas.microsoft.com/office/drawing/2014/main" id="{28B6FCCC-3F9F-CBDF-0B58-E2CF093680EE}"/>
              </a:ext>
            </a:extLst>
          </p:cNvPr>
          <p:cNvSpPr txBox="1"/>
          <p:nvPr/>
        </p:nvSpPr>
        <p:spPr>
          <a:xfrm>
            <a:off x="3595207" y="3984586"/>
            <a:ext cx="1286430" cy="307777"/>
          </a:xfrm>
          <a:prstGeom prst="rect">
            <a:avLst/>
          </a:prstGeom>
          <a:noFill/>
        </p:spPr>
        <p:txBody>
          <a:bodyPr wrap="square" rtlCol="0">
            <a:spAutoFit/>
          </a:bodyPr>
          <a:lstStyle/>
          <a:p>
            <a:r>
              <a:rPr lang="en-US" sz="1400" i="1" dirty="0"/>
              <a:t>Valley gate</a:t>
            </a:r>
          </a:p>
        </p:txBody>
      </p:sp>
      <p:sp>
        <p:nvSpPr>
          <p:cNvPr id="42" name="TextBox 41">
            <a:extLst>
              <a:ext uri="{FF2B5EF4-FFF2-40B4-BE49-F238E27FC236}">
                <a16:creationId xmlns:a16="http://schemas.microsoft.com/office/drawing/2014/main" id="{E8CD6440-E7C1-B504-0CA5-59EDD123AE23}"/>
              </a:ext>
            </a:extLst>
          </p:cNvPr>
          <p:cNvSpPr txBox="1"/>
          <p:nvPr/>
        </p:nvSpPr>
        <p:spPr>
          <a:xfrm>
            <a:off x="3886200" y="6550223"/>
            <a:ext cx="1806390" cy="307777"/>
          </a:xfrm>
          <a:prstGeom prst="rect">
            <a:avLst/>
          </a:prstGeom>
          <a:noFill/>
        </p:spPr>
        <p:txBody>
          <a:bodyPr wrap="square" rtlCol="0">
            <a:spAutoFit/>
          </a:bodyPr>
          <a:lstStyle/>
          <a:p>
            <a:r>
              <a:rPr lang="en-US" sz="1400" i="1" dirty="0"/>
              <a:t>Dung (refuse) gate</a:t>
            </a:r>
          </a:p>
        </p:txBody>
      </p:sp>
      <p:sp>
        <p:nvSpPr>
          <p:cNvPr id="43" name="TextBox 42">
            <a:extLst>
              <a:ext uri="{FF2B5EF4-FFF2-40B4-BE49-F238E27FC236}">
                <a16:creationId xmlns:a16="http://schemas.microsoft.com/office/drawing/2014/main" id="{A1699BE3-0D03-2367-96BE-3139574ACBAD}"/>
              </a:ext>
            </a:extLst>
          </p:cNvPr>
          <p:cNvSpPr txBox="1"/>
          <p:nvPr/>
        </p:nvSpPr>
        <p:spPr>
          <a:xfrm>
            <a:off x="6120658" y="6019382"/>
            <a:ext cx="1286430" cy="307777"/>
          </a:xfrm>
          <a:prstGeom prst="rect">
            <a:avLst/>
          </a:prstGeom>
          <a:noFill/>
        </p:spPr>
        <p:txBody>
          <a:bodyPr wrap="square" rtlCol="0">
            <a:spAutoFit/>
          </a:bodyPr>
          <a:lstStyle/>
          <a:p>
            <a:r>
              <a:rPr lang="en-US" sz="1400" i="1" dirty="0"/>
              <a:t>Fountain gate</a:t>
            </a:r>
          </a:p>
        </p:txBody>
      </p:sp>
      <p:sp>
        <p:nvSpPr>
          <p:cNvPr id="44" name="Oval 43">
            <a:extLst>
              <a:ext uri="{FF2B5EF4-FFF2-40B4-BE49-F238E27FC236}">
                <a16:creationId xmlns:a16="http://schemas.microsoft.com/office/drawing/2014/main" id="{FB14FBCE-0983-E1A8-EDBD-73DCF538F137}"/>
              </a:ext>
            </a:extLst>
          </p:cNvPr>
          <p:cNvSpPr/>
          <p:nvPr/>
        </p:nvSpPr>
        <p:spPr>
          <a:xfrm rot="2212685">
            <a:off x="4671734" y="5826496"/>
            <a:ext cx="578224" cy="30914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a:extLst>
              <a:ext uri="{FF2B5EF4-FFF2-40B4-BE49-F238E27FC236}">
                <a16:creationId xmlns:a16="http://schemas.microsoft.com/office/drawing/2014/main" id="{8813FF37-C77E-F688-7B01-40C8DB295CF5}"/>
              </a:ext>
            </a:extLst>
          </p:cNvPr>
          <p:cNvSpPr txBox="1"/>
          <p:nvPr/>
        </p:nvSpPr>
        <p:spPr>
          <a:xfrm>
            <a:off x="3514035" y="5862602"/>
            <a:ext cx="1577753" cy="307777"/>
          </a:xfrm>
          <a:prstGeom prst="rect">
            <a:avLst/>
          </a:prstGeom>
          <a:noFill/>
        </p:spPr>
        <p:txBody>
          <a:bodyPr wrap="square" rtlCol="0">
            <a:spAutoFit/>
          </a:bodyPr>
          <a:lstStyle/>
          <a:p>
            <a:r>
              <a:rPr lang="en-US" sz="1400" u="sng" dirty="0"/>
              <a:t>Pool of </a:t>
            </a:r>
            <a:r>
              <a:rPr lang="en-US" sz="1400" u="sng" dirty="0" err="1"/>
              <a:t>Shiloam</a:t>
            </a:r>
            <a:endParaRPr lang="en-US" sz="1400" u="sng" dirty="0"/>
          </a:p>
        </p:txBody>
      </p:sp>
      <p:sp>
        <p:nvSpPr>
          <p:cNvPr id="46" name="TextBox 45">
            <a:extLst>
              <a:ext uri="{FF2B5EF4-FFF2-40B4-BE49-F238E27FC236}">
                <a16:creationId xmlns:a16="http://schemas.microsoft.com/office/drawing/2014/main" id="{7A3201B3-F54C-3FBA-F997-BC383F8A4B11}"/>
              </a:ext>
            </a:extLst>
          </p:cNvPr>
          <p:cNvSpPr txBox="1"/>
          <p:nvPr/>
        </p:nvSpPr>
        <p:spPr>
          <a:xfrm>
            <a:off x="1615566" y="2125543"/>
            <a:ext cx="1577753" cy="307777"/>
          </a:xfrm>
          <a:prstGeom prst="rect">
            <a:avLst/>
          </a:prstGeom>
          <a:noFill/>
        </p:spPr>
        <p:txBody>
          <a:bodyPr wrap="square" rtlCol="0">
            <a:spAutoFit/>
          </a:bodyPr>
          <a:lstStyle/>
          <a:p>
            <a:r>
              <a:rPr lang="en-US" sz="1400" u="sng" dirty="0"/>
              <a:t>Broad wall</a:t>
            </a:r>
          </a:p>
        </p:txBody>
      </p:sp>
      <p:sp>
        <p:nvSpPr>
          <p:cNvPr id="47" name="TextBox 46">
            <a:extLst>
              <a:ext uri="{FF2B5EF4-FFF2-40B4-BE49-F238E27FC236}">
                <a16:creationId xmlns:a16="http://schemas.microsoft.com/office/drawing/2014/main" id="{B8E84D39-C57F-D045-77B2-43C1B9795266}"/>
              </a:ext>
            </a:extLst>
          </p:cNvPr>
          <p:cNvSpPr txBox="1"/>
          <p:nvPr/>
        </p:nvSpPr>
        <p:spPr>
          <a:xfrm>
            <a:off x="6232720" y="4655664"/>
            <a:ext cx="1286430" cy="307777"/>
          </a:xfrm>
          <a:prstGeom prst="rect">
            <a:avLst/>
          </a:prstGeom>
          <a:noFill/>
        </p:spPr>
        <p:txBody>
          <a:bodyPr wrap="square" rtlCol="0">
            <a:spAutoFit/>
          </a:bodyPr>
          <a:lstStyle/>
          <a:p>
            <a:r>
              <a:rPr lang="en-US" sz="1400" i="1" dirty="0"/>
              <a:t>Water gate</a:t>
            </a:r>
          </a:p>
        </p:txBody>
      </p:sp>
      <p:sp>
        <p:nvSpPr>
          <p:cNvPr id="48" name="Rectangle: Beveled 47">
            <a:extLst>
              <a:ext uri="{FF2B5EF4-FFF2-40B4-BE49-F238E27FC236}">
                <a16:creationId xmlns:a16="http://schemas.microsoft.com/office/drawing/2014/main" id="{86224DEE-2FA4-DCD5-68A8-FB2912D99FEF}"/>
              </a:ext>
            </a:extLst>
          </p:cNvPr>
          <p:cNvSpPr/>
          <p:nvPr/>
        </p:nvSpPr>
        <p:spPr>
          <a:xfrm>
            <a:off x="5419221" y="1479054"/>
            <a:ext cx="1015206" cy="436211"/>
          </a:xfrm>
          <a:prstGeom prst="bevel">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Temple</a:t>
            </a:r>
          </a:p>
        </p:txBody>
      </p:sp>
      <p:sp>
        <p:nvSpPr>
          <p:cNvPr id="49" name="TextBox 48">
            <a:extLst>
              <a:ext uri="{FF2B5EF4-FFF2-40B4-BE49-F238E27FC236}">
                <a16:creationId xmlns:a16="http://schemas.microsoft.com/office/drawing/2014/main" id="{EE8B0EE6-2F6D-C119-8475-04BCBDAFE7C1}"/>
              </a:ext>
            </a:extLst>
          </p:cNvPr>
          <p:cNvSpPr txBox="1"/>
          <p:nvPr/>
        </p:nvSpPr>
        <p:spPr>
          <a:xfrm rot="18372219">
            <a:off x="5776999" y="2779373"/>
            <a:ext cx="1577753" cy="307777"/>
          </a:xfrm>
          <a:prstGeom prst="rect">
            <a:avLst/>
          </a:prstGeom>
          <a:noFill/>
        </p:spPr>
        <p:txBody>
          <a:bodyPr wrap="square" rtlCol="0">
            <a:spAutoFit/>
          </a:bodyPr>
          <a:lstStyle/>
          <a:p>
            <a:r>
              <a:rPr lang="en-US" sz="1400" u="sng" dirty="0" err="1"/>
              <a:t>Ophel</a:t>
            </a:r>
            <a:endParaRPr lang="en-US" sz="1400" u="sng" dirty="0"/>
          </a:p>
        </p:txBody>
      </p:sp>
      <p:sp>
        <p:nvSpPr>
          <p:cNvPr id="50" name="TextBox 49">
            <a:extLst>
              <a:ext uri="{FF2B5EF4-FFF2-40B4-BE49-F238E27FC236}">
                <a16:creationId xmlns:a16="http://schemas.microsoft.com/office/drawing/2014/main" id="{84E8A025-5FD0-916F-344A-8250C5CCC995}"/>
              </a:ext>
            </a:extLst>
          </p:cNvPr>
          <p:cNvSpPr txBox="1"/>
          <p:nvPr/>
        </p:nvSpPr>
        <p:spPr>
          <a:xfrm>
            <a:off x="6611473" y="212388"/>
            <a:ext cx="1670030" cy="276999"/>
          </a:xfrm>
          <a:prstGeom prst="rect">
            <a:avLst/>
          </a:prstGeom>
          <a:noFill/>
        </p:spPr>
        <p:txBody>
          <a:bodyPr wrap="square" rtlCol="0">
            <a:spAutoFit/>
          </a:bodyPr>
          <a:lstStyle/>
          <a:p>
            <a:r>
              <a:rPr lang="en-US" sz="1200" dirty="0">
                <a:solidFill>
                  <a:srgbClr val="FF0000"/>
                </a:solidFill>
              </a:rPr>
              <a:t>1. </a:t>
            </a:r>
            <a:r>
              <a:rPr lang="en-US" sz="1200" dirty="0" err="1">
                <a:solidFill>
                  <a:srgbClr val="FF0000"/>
                </a:solidFill>
              </a:rPr>
              <a:t>Eliashib</a:t>
            </a:r>
            <a:r>
              <a:rPr lang="en-US" sz="1200" dirty="0">
                <a:solidFill>
                  <a:srgbClr val="FF0000"/>
                </a:solidFill>
              </a:rPr>
              <a:t>, priests</a:t>
            </a:r>
          </a:p>
        </p:txBody>
      </p:sp>
      <p:sp>
        <p:nvSpPr>
          <p:cNvPr id="51" name="TextBox 50">
            <a:extLst>
              <a:ext uri="{FF2B5EF4-FFF2-40B4-BE49-F238E27FC236}">
                <a16:creationId xmlns:a16="http://schemas.microsoft.com/office/drawing/2014/main" id="{3F1715AF-5C76-31A2-A9E5-C01AC138A8DF}"/>
              </a:ext>
            </a:extLst>
          </p:cNvPr>
          <p:cNvSpPr txBox="1"/>
          <p:nvPr/>
        </p:nvSpPr>
        <p:spPr>
          <a:xfrm>
            <a:off x="6632276" y="419269"/>
            <a:ext cx="1670030" cy="276999"/>
          </a:xfrm>
          <a:prstGeom prst="rect">
            <a:avLst/>
          </a:prstGeom>
          <a:noFill/>
        </p:spPr>
        <p:txBody>
          <a:bodyPr wrap="square" rtlCol="0">
            <a:spAutoFit/>
          </a:bodyPr>
          <a:lstStyle/>
          <a:p>
            <a:r>
              <a:rPr lang="en-US" sz="1200" dirty="0">
                <a:solidFill>
                  <a:srgbClr val="FF0000"/>
                </a:solidFill>
              </a:rPr>
              <a:t>2. Jericho, </a:t>
            </a:r>
            <a:r>
              <a:rPr lang="en-US" sz="1200" dirty="0" err="1">
                <a:solidFill>
                  <a:srgbClr val="FF0000"/>
                </a:solidFill>
              </a:rPr>
              <a:t>Zaccur</a:t>
            </a:r>
            <a:endParaRPr lang="en-US" sz="1200" dirty="0">
              <a:solidFill>
                <a:srgbClr val="FF0000"/>
              </a:solidFill>
            </a:endParaRPr>
          </a:p>
        </p:txBody>
      </p:sp>
      <p:sp>
        <p:nvSpPr>
          <p:cNvPr id="53" name="TextBox 52">
            <a:extLst>
              <a:ext uri="{FF2B5EF4-FFF2-40B4-BE49-F238E27FC236}">
                <a16:creationId xmlns:a16="http://schemas.microsoft.com/office/drawing/2014/main" id="{4E5DA578-D719-748D-0C6A-4E94D2449478}"/>
              </a:ext>
            </a:extLst>
          </p:cNvPr>
          <p:cNvSpPr txBox="1"/>
          <p:nvPr/>
        </p:nvSpPr>
        <p:spPr>
          <a:xfrm>
            <a:off x="3682630" y="257502"/>
            <a:ext cx="1670030" cy="276999"/>
          </a:xfrm>
          <a:prstGeom prst="rect">
            <a:avLst/>
          </a:prstGeom>
          <a:noFill/>
        </p:spPr>
        <p:txBody>
          <a:bodyPr wrap="square" rtlCol="0">
            <a:spAutoFit/>
          </a:bodyPr>
          <a:lstStyle/>
          <a:p>
            <a:r>
              <a:rPr lang="en-US" sz="1200" dirty="0">
                <a:solidFill>
                  <a:srgbClr val="FF0000"/>
                </a:solidFill>
              </a:rPr>
              <a:t>3. </a:t>
            </a:r>
            <a:r>
              <a:rPr lang="en-US" sz="1200" dirty="0" err="1">
                <a:solidFill>
                  <a:srgbClr val="FF0000"/>
                </a:solidFill>
              </a:rPr>
              <a:t>Hassenaah</a:t>
            </a:r>
            <a:endParaRPr lang="en-US" sz="1200" dirty="0">
              <a:solidFill>
                <a:srgbClr val="FF0000"/>
              </a:solidFill>
            </a:endParaRPr>
          </a:p>
        </p:txBody>
      </p:sp>
      <p:sp>
        <p:nvSpPr>
          <p:cNvPr id="54" name="TextBox 53">
            <a:extLst>
              <a:ext uri="{FF2B5EF4-FFF2-40B4-BE49-F238E27FC236}">
                <a16:creationId xmlns:a16="http://schemas.microsoft.com/office/drawing/2014/main" id="{E4821D8A-1B75-C832-A727-23EE205310E0}"/>
              </a:ext>
            </a:extLst>
          </p:cNvPr>
          <p:cNvSpPr txBox="1"/>
          <p:nvPr/>
        </p:nvSpPr>
        <p:spPr>
          <a:xfrm>
            <a:off x="3317886" y="552660"/>
            <a:ext cx="1670030" cy="276999"/>
          </a:xfrm>
          <a:prstGeom prst="rect">
            <a:avLst/>
          </a:prstGeom>
          <a:noFill/>
        </p:spPr>
        <p:txBody>
          <a:bodyPr wrap="square" rtlCol="0">
            <a:spAutoFit/>
          </a:bodyPr>
          <a:lstStyle/>
          <a:p>
            <a:r>
              <a:rPr lang="en-US" sz="1200" dirty="0">
                <a:solidFill>
                  <a:srgbClr val="FF0000"/>
                </a:solidFill>
              </a:rPr>
              <a:t>4. </a:t>
            </a:r>
            <a:r>
              <a:rPr lang="en-US" sz="1200" dirty="0" err="1">
                <a:solidFill>
                  <a:srgbClr val="FF0000"/>
                </a:solidFill>
              </a:rPr>
              <a:t>Meremoth</a:t>
            </a:r>
            <a:endParaRPr lang="en-US" sz="1200" dirty="0">
              <a:solidFill>
                <a:srgbClr val="FF0000"/>
              </a:solidFill>
            </a:endParaRPr>
          </a:p>
        </p:txBody>
      </p:sp>
      <p:sp>
        <p:nvSpPr>
          <p:cNvPr id="55" name="TextBox 54">
            <a:extLst>
              <a:ext uri="{FF2B5EF4-FFF2-40B4-BE49-F238E27FC236}">
                <a16:creationId xmlns:a16="http://schemas.microsoft.com/office/drawing/2014/main" id="{F5A568E3-B894-AB18-C5DC-A919A8FF6743}"/>
              </a:ext>
            </a:extLst>
          </p:cNvPr>
          <p:cNvSpPr txBox="1"/>
          <p:nvPr/>
        </p:nvSpPr>
        <p:spPr>
          <a:xfrm>
            <a:off x="3317886" y="775845"/>
            <a:ext cx="1670030" cy="276999"/>
          </a:xfrm>
          <a:prstGeom prst="rect">
            <a:avLst/>
          </a:prstGeom>
          <a:noFill/>
        </p:spPr>
        <p:txBody>
          <a:bodyPr wrap="square" rtlCol="0">
            <a:spAutoFit/>
          </a:bodyPr>
          <a:lstStyle/>
          <a:p>
            <a:r>
              <a:rPr lang="en-US" sz="1200" dirty="0">
                <a:solidFill>
                  <a:srgbClr val="FF0000"/>
                </a:solidFill>
              </a:rPr>
              <a:t>4. </a:t>
            </a:r>
            <a:r>
              <a:rPr lang="en-US" sz="1200" dirty="0" err="1">
                <a:solidFill>
                  <a:srgbClr val="FF0000"/>
                </a:solidFill>
              </a:rPr>
              <a:t>Meshullam</a:t>
            </a:r>
            <a:endParaRPr lang="en-US" sz="1200" dirty="0">
              <a:solidFill>
                <a:srgbClr val="FF0000"/>
              </a:solidFill>
            </a:endParaRPr>
          </a:p>
        </p:txBody>
      </p:sp>
      <p:sp>
        <p:nvSpPr>
          <p:cNvPr id="56" name="TextBox 55">
            <a:extLst>
              <a:ext uri="{FF2B5EF4-FFF2-40B4-BE49-F238E27FC236}">
                <a16:creationId xmlns:a16="http://schemas.microsoft.com/office/drawing/2014/main" id="{154435C4-B256-9B41-E113-636F332ABE8A}"/>
              </a:ext>
            </a:extLst>
          </p:cNvPr>
          <p:cNvSpPr txBox="1"/>
          <p:nvPr/>
        </p:nvSpPr>
        <p:spPr>
          <a:xfrm>
            <a:off x="3347982" y="1000157"/>
            <a:ext cx="1670030" cy="276999"/>
          </a:xfrm>
          <a:prstGeom prst="rect">
            <a:avLst/>
          </a:prstGeom>
          <a:noFill/>
        </p:spPr>
        <p:txBody>
          <a:bodyPr wrap="square" rtlCol="0">
            <a:spAutoFit/>
          </a:bodyPr>
          <a:lstStyle/>
          <a:p>
            <a:r>
              <a:rPr lang="en-US" sz="1200" dirty="0">
                <a:solidFill>
                  <a:srgbClr val="FF0000"/>
                </a:solidFill>
              </a:rPr>
              <a:t>4. Zadok</a:t>
            </a:r>
          </a:p>
        </p:txBody>
      </p:sp>
      <p:sp>
        <p:nvSpPr>
          <p:cNvPr id="57" name="TextBox 56">
            <a:extLst>
              <a:ext uri="{FF2B5EF4-FFF2-40B4-BE49-F238E27FC236}">
                <a16:creationId xmlns:a16="http://schemas.microsoft.com/office/drawing/2014/main" id="{505F2AF8-987B-85DF-169F-8E3371C38A30}"/>
              </a:ext>
            </a:extLst>
          </p:cNvPr>
          <p:cNvSpPr txBox="1"/>
          <p:nvPr/>
        </p:nvSpPr>
        <p:spPr>
          <a:xfrm>
            <a:off x="3347982" y="1229371"/>
            <a:ext cx="1670030" cy="276999"/>
          </a:xfrm>
          <a:prstGeom prst="rect">
            <a:avLst/>
          </a:prstGeom>
          <a:noFill/>
        </p:spPr>
        <p:txBody>
          <a:bodyPr wrap="square" rtlCol="0">
            <a:spAutoFit/>
          </a:bodyPr>
          <a:lstStyle/>
          <a:p>
            <a:r>
              <a:rPr lang="en-US" sz="1200" dirty="0">
                <a:solidFill>
                  <a:srgbClr val="FF0000"/>
                </a:solidFill>
              </a:rPr>
              <a:t>5. </a:t>
            </a:r>
            <a:r>
              <a:rPr lang="en-US" sz="1200" dirty="0" err="1">
                <a:solidFill>
                  <a:srgbClr val="FF0000"/>
                </a:solidFill>
              </a:rPr>
              <a:t>Tekoites</a:t>
            </a:r>
            <a:endParaRPr lang="en-US" sz="1200" dirty="0">
              <a:solidFill>
                <a:srgbClr val="FF0000"/>
              </a:solidFill>
            </a:endParaRPr>
          </a:p>
        </p:txBody>
      </p:sp>
      <p:sp>
        <p:nvSpPr>
          <p:cNvPr id="58" name="TextBox 57">
            <a:extLst>
              <a:ext uri="{FF2B5EF4-FFF2-40B4-BE49-F238E27FC236}">
                <a16:creationId xmlns:a16="http://schemas.microsoft.com/office/drawing/2014/main" id="{B0425A52-3E56-B72F-DFB1-DDD84CF1E6EE}"/>
              </a:ext>
            </a:extLst>
          </p:cNvPr>
          <p:cNvSpPr txBox="1"/>
          <p:nvPr/>
        </p:nvSpPr>
        <p:spPr>
          <a:xfrm>
            <a:off x="2264181" y="384239"/>
            <a:ext cx="1670030" cy="276999"/>
          </a:xfrm>
          <a:prstGeom prst="rect">
            <a:avLst/>
          </a:prstGeom>
          <a:noFill/>
        </p:spPr>
        <p:txBody>
          <a:bodyPr wrap="square" rtlCol="0">
            <a:spAutoFit/>
          </a:bodyPr>
          <a:lstStyle/>
          <a:p>
            <a:r>
              <a:rPr lang="en-US" sz="1200" dirty="0">
                <a:solidFill>
                  <a:srgbClr val="FF0000"/>
                </a:solidFill>
              </a:rPr>
              <a:t>6. Jehoiada</a:t>
            </a:r>
          </a:p>
        </p:txBody>
      </p:sp>
      <p:sp>
        <p:nvSpPr>
          <p:cNvPr id="59" name="TextBox 58">
            <a:extLst>
              <a:ext uri="{FF2B5EF4-FFF2-40B4-BE49-F238E27FC236}">
                <a16:creationId xmlns:a16="http://schemas.microsoft.com/office/drawing/2014/main" id="{C6D8B2D9-B6DE-BF83-4ACD-1183AB560C28}"/>
              </a:ext>
            </a:extLst>
          </p:cNvPr>
          <p:cNvSpPr txBox="1"/>
          <p:nvPr/>
        </p:nvSpPr>
        <p:spPr>
          <a:xfrm>
            <a:off x="2012600" y="751952"/>
            <a:ext cx="1670030" cy="461665"/>
          </a:xfrm>
          <a:prstGeom prst="rect">
            <a:avLst/>
          </a:prstGeom>
          <a:noFill/>
        </p:spPr>
        <p:txBody>
          <a:bodyPr wrap="square" rtlCol="0">
            <a:spAutoFit/>
          </a:bodyPr>
          <a:lstStyle/>
          <a:p>
            <a:r>
              <a:rPr lang="en-US" sz="1200" dirty="0">
                <a:solidFill>
                  <a:srgbClr val="FF0000"/>
                </a:solidFill>
              </a:rPr>
              <a:t>7. </a:t>
            </a:r>
            <a:r>
              <a:rPr lang="en-US" sz="1200" dirty="0" err="1">
                <a:solidFill>
                  <a:srgbClr val="FF0000"/>
                </a:solidFill>
              </a:rPr>
              <a:t>Melatiah</a:t>
            </a:r>
            <a:r>
              <a:rPr lang="en-US" sz="1200" dirty="0">
                <a:solidFill>
                  <a:srgbClr val="FF0000"/>
                </a:solidFill>
              </a:rPr>
              <a:t>, Jadon, Gibeon + Mizpah</a:t>
            </a:r>
          </a:p>
        </p:txBody>
      </p:sp>
      <p:sp>
        <p:nvSpPr>
          <p:cNvPr id="60" name="TextBox 59">
            <a:extLst>
              <a:ext uri="{FF2B5EF4-FFF2-40B4-BE49-F238E27FC236}">
                <a16:creationId xmlns:a16="http://schemas.microsoft.com/office/drawing/2014/main" id="{809AAB68-9E3A-716F-3602-E7A023A5CC65}"/>
              </a:ext>
            </a:extLst>
          </p:cNvPr>
          <p:cNvSpPr txBox="1"/>
          <p:nvPr/>
        </p:nvSpPr>
        <p:spPr>
          <a:xfrm>
            <a:off x="1847681" y="2623083"/>
            <a:ext cx="1670030" cy="276999"/>
          </a:xfrm>
          <a:prstGeom prst="rect">
            <a:avLst/>
          </a:prstGeom>
          <a:noFill/>
        </p:spPr>
        <p:txBody>
          <a:bodyPr wrap="square" rtlCol="0">
            <a:spAutoFit/>
          </a:bodyPr>
          <a:lstStyle/>
          <a:p>
            <a:r>
              <a:rPr lang="en-US" sz="1200" dirty="0">
                <a:solidFill>
                  <a:srgbClr val="FF0000"/>
                </a:solidFill>
              </a:rPr>
              <a:t>8. Uzziah, Hananiah</a:t>
            </a:r>
          </a:p>
        </p:txBody>
      </p:sp>
      <p:sp>
        <p:nvSpPr>
          <p:cNvPr id="61" name="TextBox 60">
            <a:extLst>
              <a:ext uri="{FF2B5EF4-FFF2-40B4-BE49-F238E27FC236}">
                <a16:creationId xmlns:a16="http://schemas.microsoft.com/office/drawing/2014/main" id="{10CFF46C-063E-1912-890D-9EA3B8070587}"/>
              </a:ext>
            </a:extLst>
          </p:cNvPr>
          <p:cNvSpPr txBox="1"/>
          <p:nvPr/>
        </p:nvSpPr>
        <p:spPr>
          <a:xfrm>
            <a:off x="1996543" y="2885228"/>
            <a:ext cx="1670030" cy="276999"/>
          </a:xfrm>
          <a:prstGeom prst="rect">
            <a:avLst/>
          </a:prstGeom>
          <a:noFill/>
        </p:spPr>
        <p:txBody>
          <a:bodyPr wrap="square" rtlCol="0">
            <a:spAutoFit/>
          </a:bodyPr>
          <a:lstStyle/>
          <a:p>
            <a:r>
              <a:rPr lang="en-US" sz="1200" dirty="0">
                <a:solidFill>
                  <a:srgbClr val="FF0000"/>
                </a:solidFill>
              </a:rPr>
              <a:t>9. </a:t>
            </a:r>
            <a:r>
              <a:rPr lang="en-US" sz="1200" dirty="0" err="1">
                <a:solidFill>
                  <a:srgbClr val="FF0000"/>
                </a:solidFill>
              </a:rPr>
              <a:t>Rephaiah</a:t>
            </a:r>
            <a:endParaRPr lang="en-US" sz="1200" dirty="0">
              <a:solidFill>
                <a:srgbClr val="FF0000"/>
              </a:solidFill>
            </a:endParaRPr>
          </a:p>
        </p:txBody>
      </p:sp>
      <p:sp>
        <p:nvSpPr>
          <p:cNvPr id="62" name="TextBox 61">
            <a:extLst>
              <a:ext uri="{FF2B5EF4-FFF2-40B4-BE49-F238E27FC236}">
                <a16:creationId xmlns:a16="http://schemas.microsoft.com/office/drawing/2014/main" id="{575A6138-5203-9107-4B7E-5FCE5A033E02}"/>
              </a:ext>
            </a:extLst>
          </p:cNvPr>
          <p:cNvSpPr txBox="1"/>
          <p:nvPr/>
        </p:nvSpPr>
        <p:spPr>
          <a:xfrm>
            <a:off x="2147333" y="3196278"/>
            <a:ext cx="1670030" cy="276999"/>
          </a:xfrm>
          <a:prstGeom prst="rect">
            <a:avLst/>
          </a:prstGeom>
          <a:noFill/>
        </p:spPr>
        <p:txBody>
          <a:bodyPr wrap="square" rtlCol="0">
            <a:spAutoFit/>
          </a:bodyPr>
          <a:lstStyle/>
          <a:p>
            <a:r>
              <a:rPr lang="en-US" sz="1200" dirty="0">
                <a:solidFill>
                  <a:srgbClr val="FF0000"/>
                </a:solidFill>
              </a:rPr>
              <a:t>10. </a:t>
            </a:r>
            <a:r>
              <a:rPr lang="en-US" sz="1200" dirty="0" err="1">
                <a:solidFill>
                  <a:srgbClr val="FF0000"/>
                </a:solidFill>
              </a:rPr>
              <a:t>Jedaiah</a:t>
            </a:r>
            <a:r>
              <a:rPr lang="en-US" sz="1200" dirty="0">
                <a:solidFill>
                  <a:srgbClr val="FF0000"/>
                </a:solidFill>
              </a:rPr>
              <a:t> + </a:t>
            </a:r>
            <a:r>
              <a:rPr lang="en-US" sz="1200" dirty="0" err="1">
                <a:solidFill>
                  <a:srgbClr val="FF0000"/>
                </a:solidFill>
              </a:rPr>
              <a:t>Hattush</a:t>
            </a:r>
            <a:endParaRPr lang="en-US" sz="1200" dirty="0">
              <a:solidFill>
                <a:srgbClr val="FF0000"/>
              </a:solidFill>
            </a:endParaRPr>
          </a:p>
        </p:txBody>
      </p:sp>
      <p:sp>
        <p:nvSpPr>
          <p:cNvPr id="63" name="TextBox 62">
            <a:extLst>
              <a:ext uri="{FF2B5EF4-FFF2-40B4-BE49-F238E27FC236}">
                <a16:creationId xmlns:a16="http://schemas.microsoft.com/office/drawing/2014/main" id="{6848D895-261D-FE0F-CC9A-F8CDD287818D}"/>
              </a:ext>
            </a:extLst>
          </p:cNvPr>
          <p:cNvSpPr txBox="1"/>
          <p:nvPr/>
        </p:nvSpPr>
        <p:spPr>
          <a:xfrm>
            <a:off x="3742250" y="3105232"/>
            <a:ext cx="1670030" cy="276999"/>
          </a:xfrm>
          <a:prstGeom prst="rect">
            <a:avLst/>
          </a:prstGeom>
          <a:noFill/>
        </p:spPr>
        <p:txBody>
          <a:bodyPr wrap="square" rtlCol="0">
            <a:spAutoFit/>
          </a:bodyPr>
          <a:lstStyle/>
          <a:p>
            <a:r>
              <a:rPr lang="en-US" sz="1200" dirty="0">
                <a:solidFill>
                  <a:srgbClr val="FF0000"/>
                </a:solidFill>
              </a:rPr>
              <a:t>11. </a:t>
            </a:r>
            <a:r>
              <a:rPr lang="en-US" sz="1200" dirty="0" err="1">
                <a:solidFill>
                  <a:srgbClr val="FF0000"/>
                </a:solidFill>
              </a:rPr>
              <a:t>Malchijah</a:t>
            </a:r>
            <a:r>
              <a:rPr lang="en-US" sz="1200" dirty="0">
                <a:solidFill>
                  <a:srgbClr val="FF0000"/>
                </a:solidFill>
              </a:rPr>
              <a:t> of Harim</a:t>
            </a:r>
          </a:p>
        </p:txBody>
      </p:sp>
      <p:sp>
        <p:nvSpPr>
          <p:cNvPr id="64" name="TextBox 63">
            <a:extLst>
              <a:ext uri="{FF2B5EF4-FFF2-40B4-BE49-F238E27FC236}">
                <a16:creationId xmlns:a16="http://schemas.microsoft.com/office/drawing/2014/main" id="{FEAA07A3-0A21-1563-8BD2-258C8ADAA4B9}"/>
              </a:ext>
            </a:extLst>
          </p:cNvPr>
          <p:cNvSpPr txBox="1"/>
          <p:nvPr/>
        </p:nvSpPr>
        <p:spPr>
          <a:xfrm>
            <a:off x="3984613" y="3302099"/>
            <a:ext cx="1670030" cy="276999"/>
          </a:xfrm>
          <a:prstGeom prst="rect">
            <a:avLst/>
          </a:prstGeom>
          <a:noFill/>
        </p:spPr>
        <p:txBody>
          <a:bodyPr wrap="square" rtlCol="0">
            <a:spAutoFit/>
          </a:bodyPr>
          <a:lstStyle/>
          <a:p>
            <a:r>
              <a:rPr lang="en-US" sz="1200" dirty="0">
                <a:solidFill>
                  <a:srgbClr val="FF0000"/>
                </a:solidFill>
              </a:rPr>
              <a:t>12. Shallum + daughters</a:t>
            </a:r>
          </a:p>
        </p:txBody>
      </p:sp>
      <p:sp>
        <p:nvSpPr>
          <p:cNvPr id="65" name="TextBox 64">
            <a:extLst>
              <a:ext uri="{FF2B5EF4-FFF2-40B4-BE49-F238E27FC236}">
                <a16:creationId xmlns:a16="http://schemas.microsoft.com/office/drawing/2014/main" id="{ED6B5F2E-4961-C065-FA37-EEE40414F8D1}"/>
              </a:ext>
            </a:extLst>
          </p:cNvPr>
          <p:cNvSpPr txBox="1"/>
          <p:nvPr/>
        </p:nvSpPr>
        <p:spPr>
          <a:xfrm>
            <a:off x="3467896" y="4181908"/>
            <a:ext cx="1670030" cy="276999"/>
          </a:xfrm>
          <a:prstGeom prst="rect">
            <a:avLst/>
          </a:prstGeom>
          <a:noFill/>
        </p:spPr>
        <p:txBody>
          <a:bodyPr wrap="square" rtlCol="0">
            <a:spAutoFit/>
          </a:bodyPr>
          <a:lstStyle/>
          <a:p>
            <a:r>
              <a:rPr lang="en-US" sz="1200" dirty="0">
                <a:solidFill>
                  <a:srgbClr val="FF0000"/>
                </a:solidFill>
              </a:rPr>
              <a:t>13. </a:t>
            </a:r>
            <a:r>
              <a:rPr lang="en-US" sz="1200" dirty="0" err="1">
                <a:solidFill>
                  <a:srgbClr val="FF0000"/>
                </a:solidFill>
              </a:rPr>
              <a:t>Hanun</a:t>
            </a:r>
            <a:endParaRPr lang="en-US" sz="1200" dirty="0">
              <a:solidFill>
                <a:srgbClr val="FF0000"/>
              </a:solidFill>
            </a:endParaRPr>
          </a:p>
        </p:txBody>
      </p:sp>
      <p:sp>
        <p:nvSpPr>
          <p:cNvPr id="66" name="TextBox 65">
            <a:extLst>
              <a:ext uri="{FF2B5EF4-FFF2-40B4-BE49-F238E27FC236}">
                <a16:creationId xmlns:a16="http://schemas.microsoft.com/office/drawing/2014/main" id="{9BF082E8-1C8B-8CF5-1641-7F3F814E4015}"/>
              </a:ext>
            </a:extLst>
          </p:cNvPr>
          <p:cNvSpPr txBox="1"/>
          <p:nvPr/>
        </p:nvSpPr>
        <p:spPr>
          <a:xfrm>
            <a:off x="3160760" y="6376242"/>
            <a:ext cx="1670030" cy="276999"/>
          </a:xfrm>
          <a:prstGeom prst="rect">
            <a:avLst/>
          </a:prstGeom>
          <a:noFill/>
        </p:spPr>
        <p:txBody>
          <a:bodyPr wrap="square" rtlCol="0">
            <a:spAutoFit/>
          </a:bodyPr>
          <a:lstStyle/>
          <a:p>
            <a:r>
              <a:rPr lang="en-US" sz="1200" dirty="0">
                <a:solidFill>
                  <a:srgbClr val="FF0000"/>
                </a:solidFill>
              </a:rPr>
              <a:t>14. </a:t>
            </a:r>
            <a:r>
              <a:rPr lang="en-US" sz="1200" dirty="0" err="1">
                <a:solidFill>
                  <a:srgbClr val="FF0000"/>
                </a:solidFill>
              </a:rPr>
              <a:t>Malchijah</a:t>
            </a:r>
            <a:r>
              <a:rPr lang="en-US" sz="1200" dirty="0">
                <a:solidFill>
                  <a:srgbClr val="FF0000"/>
                </a:solidFill>
              </a:rPr>
              <a:t> of </a:t>
            </a:r>
            <a:r>
              <a:rPr lang="en-US" sz="1200" dirty="0" err="1">
                <a:solidFill>
                  <a:srgbClr val="FF0000"/>
                </a:solidFill>
              </a:rPr>
              <a:t>Rechab</a:t>
            </a:r>
            <a:endParaRPr lang="en-US" sz="1200" dirty="0">
              <a:solidFill>
                <a:srgbClr val="FF0000"/>
              </a:solidFill>
            </a:endParaRPr>
          </a:p>
        </p:txBody>
      </p:sp>
      <p:sp>
        <p:nvSpPr>
          <p:cNvPr id="67" name="TextBox 66">
            <a:extLst>
              <a:ext uri="{FF2B5EF4-FFF2-40B4-BE49-F238E27FC236}">
                <a16:creationId xmlns:a16="http://schemas.microsoft.com/office/drawing/2014/main" id="{E6F364C8-4C85-BEE0-2958-826B175F22D7}"/>
              </a:ext>
            </a:extLst>
          </p:cNvPr>
          <p:cNvSpPr txBox="1"/>
          <p:nvPr/>
        </p:nvSpPr>
        <p:spPr>
          <a:xfrm>
            <a:off x="6122179" y="5856618"/>
            <a:ext cx="1670030" cy="276999"/>
          </a:xfrm>
          <a:prstGeom prst="rect">
            <a:avLst/>
          </a:prstGeom>
          <a:noFill/>
        </p:spPr>
        <p:txBody>
          <a:bodyPr wrap="square" rtlCol="0">
            <a:spAutoFit/>
          </a:bodyPr>
          <a:lstStyle/>
          <a:p>
            <a:r>
              <a:rPr lang="en-US" sz="1200" dirty="0">
                <a:solidFill>
                  <a:srgbClr val="FF0000"/>
                </a:solidFill>
              </a:rPr>
              <a:t>15. </a:t>
            </a:r>
            <a:r>
              <a:rPr lang="en-US" sz="1200" dirty="0" err="1">
                <a:solidFill>
                  <a:srgbClr val="FF0000"/>
                </a:solidFill>
              </a:rPr>
              <a:t>Shallun</a:t>
            </a:r>
            <a:endParaRPr lang="en-US" sz="1200" dirty="0">
              <a:solidFill>
                <a:srgbClr val="FF0000"/>
              </a:solidFill>
            </a:endParaRPr>
          </a:p>
        </p:txBody>
      </p:sp>
      <p:sp>
        <p:nvSpPr>
          <p:cNvPr id="68" name="TextBox 67">
            <a:extLst>
              <a:ext uri="{FF2B5EF4-FFF2-40B4-BE49-F238E27FC236}">
                <a16:creationId xmlns:a16="http://schemas.microsoft.com/office/drawing/2014/main" id="{D5CEBED6-89E7-68E7-B11B-6437929A36D6}"/>
              </a:ext>
            </a:extLst>
          </p:cNvPr>
          <p:cNvSpPr txBox="1"/>
          <p:nvPr/>
        </p:nvSpPr>
        <p:spPr>
          <a:xfrm>
            <a:off x="6479243" y="5418602"/>
            <a:ext cx="1670030" cy="276999"/>
          </a:xfrm>
          <a:prstGeom prst="rect">
            <a:avLst/>
          </a:prstGeom>
          <a:noFill/>
        </p:spPr>
        <p:txBody>
          <a:bodyPr wrap="square" rtlCol="0">
            <a:spAutoFit/>
          </a:bodyPr>
          <a:lstStyle/>
          <a:p>
            <a:r>
              <a:rPr lang="en-US" sz="1200" dirty="0">
                <a:solidFill>
                  <a:srgbClr val="FF0000"/>
                </a:solidFill>
              </a:rPr>
              <a:t>16. Nehemiah of </a:t>
            </a:r>
            <a:r>
              <a:rPr lang="en-US" sz="1200" dirty="0" err="1">
                <a:solidFill>
                  <a:srgbClr val="FF0000"/>
                </a:solidFill>
              </a:rPr>
              <a:t>Azbuk</a:t>
            </a:r>
            <a:endParaRPr lang="en-US" sz="1200" dirty="0">
              <a:solidFill>
                <a:srgbClr val="FF0000"/>
              </a:solidFill>
            </a:endParaRPr>
          </a:p>
        </p:txBody>
      </p:sp>
      <p:sp>
        <p:nvSpPr>
          <p:cNvPr id="69" name="TextBox 68">
            <a:extLst>
              <a:ext uri="{FF2B5EF4-FFF2-40B4-BE49-F238E27FC236}">
                <a16:creationId xmlns:a16="http://schemas.microsoft.com/office/drawing/2014/main" id="{3ED65964-098F-D562-6D7F-876D7D05A4A7}"/>
              </a:ext>
            </a:extLst>
          </p:cNvPr>
          <p:cNvSpPr txBox="1"/>
          <p:nvPr/>
        </p:nvSpPr>
        <p:spPr>
          <a:xfrm>
            <a:off x="7605470" y="4887753"/>
            <a:ext cx="1670030" cy="276999"/>
          </a:xfrm>
          <a:prstGeom prst="rect">
            <a:avLst/>
          </a:prstGeom>
          <a:noFill/>
        </p:spPr>
        <p:txBody>
          <a:bodyPr wrap="square" rtlCol="0">
            <a:spAutoFit/>
          </a:bodyPr>
          <a:lstStyle/>
          <a:p>
            <a:r>
              <a:rPr lang="en-US" sz="1200" dirty="0">
                <a:solidFill>
                  <a:srgbClr val="FF0000"/>
                </a:solidFill>
              </a:rPr>
              <a:t>17. </a:t>
            </a:r>
            <a:r>
              <a:rPr lang="en-US" sz="1200" dirty="0" err="1">
                <a:solidFill>
                  <a:srgbClr val="FF0000"/>
                </a:solidFill>
              </a:rPr>
              <a:t>Rehum</a:t>
            </a:r>
            <a:r>
              <a:rPr lang="en-US" sz="1200" dirty="0">
                <a:solidFill>
                  <a:srgbClr val="FF0000"/>
                </a:solidFill>
              </a:rPr>
              <a:t> + Levites</a:t>
            </a:r>
          </a:p>
        </p:txBody>
      </p:sp>
      <p:sp>
        <p:nvSpPr>
          <p:cNvPr id="70" name="TextBox 69">
            <a:extLst>
              <a:ext uri="{FF2B5EF4-FFF2-40B4-BE49-F238E27FC236}">
                <a16:creationId xmlns:a16="http://schemas.microsoft.com/office/drawing/2014/main" id="{D1B95815-EC97-2B9F-CB53-D4744A079D4F}"/>
              </a:ext>
            </a:extLst>
          </p:cNvPr>
          <p:cNvSpPr txBox="1"/>
          <p:nvPr/>
        </p:nvSpPr>
        <p:spPr>
          <a:xfrm>
            <a:off x="7630191" y="5097724"/>
            <a:ext cx="1670030" cy="276999"/>
          </a:xfrm>
          <a:prstGeom prst="rect">
            <a:avLst/>
          </a:prstGeom>
          <a:noFill/>
        </p:spPr>
        <p:txBody>
          <a:bodyPr wrap="square" rtlCol="0">
            <a:spAutoFit/>
          </a:bodyPr>
          <a:lstStyle/>
          <a:p>
            <a:r>
              <a:rPr lang="en-US" sz="1200" dirty="0">
                <a:solidFill>
                  <a:srgbClr val="FF0000"/>
                </a:solidFill>
              </a:rPr>
              <a:t>17. </a:t>
            </a:r>
            <a:r>
              <a:rPr lang="en-US" sz="1200" dirty="0" err="1">
                <a:solidFill>
                  <a:srgbClr val="FF0000"/>
                </a:solidFill>
              </a:rPr>
              <a:t>Hashabiah</a:t>
            </a:r>
            <a:endParaRPr lang="en-US" sz="1200" dirty="0">
              <a:solidFill>
                <a:srgbClr val="FF0000"/>
              </a:solidFill>
            </a:endParaRPr>
          </a:p>
        </p:txBody>
      </p:sp>
      <p:sp>
        <p:nvSpPr>
          <p:cNvPr id="71" name="TextBox 70">
            <a:extLst>
              <a:ext uri="{FF2B5EF4-FFF2-40B4-BE49-F238E27FC236}">
                <a16:creationId xmlns:a16="http://schemas.microsoft.com/office/drawing/2014/main" id="{6EFF9AE7-71C4-B4E1-537C-17DAD7DFDC92}"/>
              </a:ext>
            </a:extLst>
          </p:cNvPr>
          <p:cNvSpPr txBox="1"/>
          <p:nvPr/>
        </p:nvSpPr>
        <p:spPr>
          <a:xfrm>
            <a:off x="8018179" y="5350591"/>
            <a:ext cx="1670030" cy="276999"/>
          </a:xfrm>
          <a:prstGeom prst="rect">
            <a:avLst/>
          </a:prstGeom>
          <a:noFill/>
        </p:spPr>
        <p:txBody>
          <a:bodyPr wrap="square" rtlCol="0">
            <a:spAutoFit/>
          </a:bodyPr>
          <a:lstStyle/>
          <a:p>
            <a:r>
              <a:rPr lang="en-US" sz="1200" dirty="0">
                <a:solidFill>
                  <a:srgbClr val="FF0000"/>
                </a:solidFill>
              </a:rPr>
              <a:t>18. </a:t>
            </a:r>
            <a:r>
              <a:rPr lang="en-US" sz="1200" dirty="0" err="1">
                <a:solidFill>
                  <a:srgbClr val="FF0000"/>
                </a:solidFill>
              </a:rPr>
              <a:t>Bavai</a:t>
            </a:r>
            <a:endParaRPr lang="en-US" sz="1200" dirty="0">
              <a:solidFill>
                <a:srgbClr val="FF0000"/>
              </a:solidFill>
            </a:endParaRPr>
          </a:p>
        </p:txBody>
      </p:sp>
      <p:sp>
        <p:nvSpPr>
          <p:cNvPr id="72" name="TextBox 71">
            <a:extLst>
              <a:ext uri="{FF2B5EF4-FFF2-40B4-BE49-F238E27FC236}">
                <a16:creationId xmlns:a16="http://schemas.microsoft.com/office/drawing/2014/main" id="{DB01C419-39AB-9240-19D5-BC5D65D70E86}"/>
              </a:ext>
            </a:extLst>
          </p:cNvPr>
          <p:cNvSpPr txBox="1"/>
          <p:nvPr/>
        </p:nvSpPr>
        <p:spPr>
          <a:xfrm>
            <a:off x="5180305" y="4912039"/>
            <a:ext cx="915695" cy="276999"/>
          </a:xfrm>
          <a:prstGeom prst="rect">
            <a:avLst/>
          </a:prstGeom>
          <a:noFill/>
        </p:spPr>
        <p:txBody>
          <a:bodyPr wrap="square" rtlCol="0">
            <a:spAutoFit/>
          </a:bodyPr>
          <a:lstStyle/>
          <a:p>
            <a:r>
              <a:rPr lang="en-US" sz="1200" dirty="0">
                <a:solidFill>
                  <a:srgbClr val="FF0000"/>
                </a:solidFill>
              </a:rPr>
              <a:t>19. </a:t>
            </a:r>
            <a:r>
              <a:rPr lang="en-US" sz="1200" dirty="0" err="1">
                <a:solidFill>
                  <a:srgbClr val="FF0000"/>
                </a:solidFill>
              </a:rPr>
              <a:t>Ezer</a:t>
            </a:r>
            <a:endParaRPr lang="en-US" sz="1200" dirty="0">
              <a:solidFill>
                <a:srgbClr val="FF0000"/>
              </a:solidFill>
            </a:endParaRPr>
          </a:p>
        </p:txBody>
      </p:sp>
      <p:sp>
        <p:nvSpPr>
          <p:cNvPr id="73" name="TextBox 72">
            <a:extLst>
              <a:ext uri="{FF2B5EF4-FFF2-40B4-BE49-F238E27FC236}">
                <a16:creationId xmlns:a16="http://schemas.microsoft.com/office/drawing/2014/main" id="{9DB9446D-D1D1-B389-205E-72F595411B31}"/>
              </a:ext>
            </a:extLst>
          </p:cNvPr>
          <p:cNvSpPr txBox="1"/>
          <p:nvPr/>
        </p:nvSpPr>
        <p:spPr>
          <a:xfrm>
            <a:off x="5031265" y="4216508"/>
            <a:ext cx="915695" cy="276999"/>
          </a:xfrm>
          <a:prstGeom prst="rect">
            <a:avLst/>
          </a:prstGeom>
          <a:noFill/>
        </p:spPr>
        <p:txBody>
          <a:bodyPr wrap="square" rtlCol="0">
            <a:spAutoFit/>
          </a:bodyPr>
          <a:lstStyle/>
          <a:p>
            <a:r>
              <a:rPr lang="en-US" sz="1200" dirty="0">
                <a:solidFill>
                  <a:srgbClr val="FF0000"/>
                </a:solidFill>
              </a:rPr>
              <a:t>20. Baruch</a:t>
            </a:r>
          </a:p>
        </p:txBody>
      </p:sp>
      <p:sp>
        <p:nvSpPr>
          <p:cNvPr id="74" name="TextBox 73">
            <a:extLst>
              <a:ext uri="{FF2B5EF4-FFF2-40B4-BE49-F238E27FC236}">
                <a16:creationId xmlns:a16="http://schemas.microsoft.com/office/drawing/2014/main" id="{45CE5630-E0A5-2D72-6208-6B285AEABBA0}"/>
              </a:ext>
            </a:extLst>
          </p:cNvPr>
          <p:cNvSpPr txBox="1"/>
          <p:nvPr/>
        </p:nvSpPr>
        <p:spPr>
          <a:xfrm>
            <a:off x="4694497" y="4330773"/>
            <a:ext cx="1577753" cy="276999"/>
          </a:xfrm>
          <a:prstGeom prst="rect">
            <a:avLst/>
          </a:prstGeom>
          <a:noFill/>
        </p:spPr>
        <p:txBody>
          <a:bodyPr wrap="square" rtlCol="0">
            <a:spAutoFit/>
          </a:bodyPr>
          <a:lstStyle/>
          <a:p>
            <a:r>
              <a:rPr lang="en-US" sz="1200" u="sng" dirty="0"/>
              <a:t>House of high priest</a:t>
            </a:r>
          </a:p>
        </p:txBody>
      </p:sp>
      <p:sp>
        <p:nvSpPr>
          <p:cNvPr id="75" name="TextBox 74">
            <a:extLst>
              <a:ext uri="{FF2B5EF4-FFF2-40B4-BE49-F238E27FC236}">
                <a16:creationId xmlns:a16="http://schemas.microsoft.com/office/drawing/2014/main" id="{42C3B595-B7EC-A897-A912-D7A75C370B53}"/>
              </a:ext>
            </a:extLst>
          </p:cNvPr>
          <p:cNvSpPr txBox="1"/>
          <p:nvPr/>
        </p:nvSpPr>
        <p:spPr>
          <a:xfrm>
            <a:off x="5091789" y="5077297"/>
            <a:ext cx="923532" cy="461665"/>
          </a:xfrm>
          <a:prstGeom prst="rect">
            <a:avLst/>
          </a:prstGeom>
          <a:noFill/>
        </p:spPr>
        <p:txBody>
          <a:bodyPr wrap="square" rtlCol="0">
            <a:spAutoFit/>
          </a:bodyPr>
          <a:lstStyle/>
          <a:p>
            <a:r>
              <a:rPr lang="en-US" sz="1200" u="sng" dirty="0"/>
              <a:t>Ascent to the armory</a:t>
            </a:r>
          </a:p>
        </p:txBody>
      </p:sp>
      <p:sp>
        <p:nvSpPr>
          <p:cNvPr id="76" name="TextBox 75">
            <a:extLst>
              <a:ext uri="{FF2B5EF4-FFF2-40B4-BE49-F238E27FC236}">
                <a16:creationId xmlns:a16="http://schemas.microsoft.com/office/drawing/2014/main" id="{DBA192F5-19E5-6112-04A3-2EAC49646106}"/>
              </a:ext>
            </a:extLst>
          </p:cNvPr>
          <p:cNvSpPr txBox="1"/>
          <p:nvPr/>
        </p:nvSpPr>
        <p:spPr>
          <a:xfrm>
            <a:off x="6413521" y="5557101"/>
            <a:ext cx="1577753" cy="276999"/>
          </a:xfrm>
          <a:prstGeom prst="rect">
            <a:avLst/>
          </a:prstGeom>
          <a:noFill/>
        </p:spPr>
        <p:txBody>
          <a:bodyPr wrap="square" rtlCol="0">
            <a:spAutoFit/>
          </a:bodyPr>
          <a:lstStyle/>
          <a:p>
            <a:r>
              <a:rPr lang="en-US" sz="1200" u="sng" dirty="0"/>
              <a:t>Tombs of David</a:t>
            </a:r>
          </a:p>
        </p:txBody>
      </p:sp>
      <p:sp>
        <p:nvSpPr>
          <p:cNvPr id="77" name="TextBox 76">
            <a:extLst>
              <a:ext uri="{FF2B5EF4-FFF2-40B4-BE49-F238E27FC236}">
                <a16:creationId xmlns:a16="http://schemas.microsoft.com/office/drawing/2014/main" id="{41CB1DB7-6CBD-2D8E-2CE9-CCF952809F73}"/>
              </a:ext>
            </a:extLst>
          </p:cNvPr>
          <p:cNvSpPr txBox="1"/>
          <p:nvPr/>
        </p:nvSpPr>
        <p:spPr>
          <a:xfrm>
            <a:off x="4964211" y="4516992"/>
            <a:ext cx="1101089" cy="276999"/>
          </a:xfrm>
          <a:prstGeom prst="rect">
            <a:avLst/>
          </a:prstGeom>
          <a:noFill/>
        </p:spPr>
        <p:txBody>
          <a:bodyPr wrap="square" rtlCol="0">
            <a:spAutoFit/>
          </a:bodyPr>
          <a:lstStyle/>
          <a:p>
            <a:r>
              <a:rPr lang="en-US" sz="1200" dirty="0">
                <a:solidFill>
                  <a:srgbClr val="FF0000"/>
                </a:solidFill>
              </a:rPr>
              <a:t>21. </a:t>
            </a:r>
            <a:r>
              <a:rPr lang="en-US" sz="1200" dirty="0" err="1">
                <a:solidFill>
                  <a:srgbClr val="FF0000"/>
                </a:solidFill>
              </a:rPr>
              <a:t>Meremoth</a:t>
            </a:r>
            <a:endParaRPr lang="en-US" sz="1200" dirty="0">
              <a:solidFill>
                <a:srgbClr val="FF0000"/>
              </a:solidFill>
            </a:endParaRPr>
          </a:p>
        </p:txBody>
      </p:sp>
      <p:sp>
        <p:nvSpPr>
          <p:cNvPr id="78" name="TextBox 77">
            <a:extLst>
              <a:ext uri="{FF2B5EF4-FFF2-40B4-BE49-F238E27FC236}">
                <a16:creationId xmlns:a16="http://schemas.microsoft.com/office/drawing/2014/main" id="{B0322F4B-B0D7-6759-4F65-4788E7693B94}"/>
              </a:ext>
            </a:extLst>
          </p:cNvPr>
          <p:cNvSpPr txBox="1"/>
          <p:nvPr/>
        </p:nvSpPr>
        <p:spPr>
          <a:xfrm>
            <a:off x="4527370" y="4683627"/>
            <a:ext cx="2016693" cy="276999"/>
          </a:xfrm>
          <a:prstGeom prst="rect">
            <a:avLst/>
          </a:prstGeom>
          <a:noFill/>
        </p:spPr>
        <p:txBody>
          <a:bodyPr wrap="square" rtlCol="0">
            <a:spAutoFit/>
          </a:bodyPr>
          <a:lstStyle/>
          <a:p>
            <a:r>
              <a:rPr lang="en-US" sz="1200" dirty="0">
                <a:solidFill>
                  <a:srgbClr val="FF0000"/>
                </a:solidFill>
              </a:rPr>
              <a:t>23. Benj., </a:t>
            </a:r>
            <a:r>
              <a:rPr lang="en-US" sz="1200" dirty="0" err="1">
                <a:solidFill>
                  <a:srgbClr val="FF0000"/>
                </a:solidFill>
              </a:rPr>
              <a:t>Hashub</a:t>
            </a:r>
            <a:r>
              <a:rPr lang="en-US" sz="1200" dirty="0">
                <a:solidFill>
                  <a:srgbClr val="FF0000"/>
                </a:solidFill>
              </a:rPr>
              <a:t>, Azariah</a:t>
            </a:r>
          </a:p>
        </p:txBody>
      </p:sp>
      <p:sp>
        <p:nvSpPr>
          <p:cNvPr id="80" name="TextBox 79">
            <a:extLst>
              <a:ext uri="{FF2B5EF4-FFF2-40B4-BE49-F238E27FC236}">
                <a16:creationId xmlns:a16="http://schemas.microsoft.com/office/drawing/2014/main" id="{8FCAB07A-9CAE-0F03-9890-7F587F199DB5}"/>
              </a:ext>
            </a:extLst>
          </p:cNvPr>
          <p:cNvSpPr txBox="1"/>
          <p:nvPr/>
        </p:nvSpPr>
        <p:spPr>
          <a:xfrm>
            <a:off x="4896202" y="3828531"/>
            <a:ext cx="1577753" cy="276999"/>
          </a:xfrm>
          <a:prstGeom prst="rect">
            <a:avLst/>
          </a:prstGeom>
          <a:noFill/>
        </p:spPr>
        <p:txBody>
          <a:bodyPr wrap="square" rtlCol="0">
            <a:spAutoFit/>
          </a:bodyPr>
          <a:lstStyle/>
          <a:p>
            <a:r>
              <a:rPr lang="en-US" sz="1200" u="sng" dirty="0"/>
              <a:t>House of Azariah</a:t>
            </a:r>
          </a:p>
        </p:txBody>
      </p:sp>
      <p:sp>
        <p:nvSpPr>
          <p:cNvPr id="81" name="TextBox 80">
            <a:extLst>
              <a:ext uri="{FF2B5EF4-FFF2-40B4-BE49-F238E27FC236}">
                <a16:creationId xmlns:a16="http://schemas.microsoft.com/office/drawing/2014/main" id="{037443BB-0885-8C82-E96D-0A10C5853D87}"/>
              </a:ext>
            </a:extLst>
          </p:cNvPr>
          <p:cNvSpPr txBox="1"/>
          <p:nvPr/>
        </p:nvSpPr>
        <p:spPr>
          <a:xfrm>
            <a:off x="5020280" y="4006482"/>
            <a:ext cx="915695" cy="276999"/>
          </a:xfrm>
          <a:prstGeom prst="rect">
            <a:avLst/>
          </a:prstGeom>
          <a:noFill/>
        </p:spPr>
        <p:txBody>
          <a:bodyPr wrap="square" rtlCol="0">
            <a:spAutoFit/>
          </a:bodyPr>
          <a:lstStyle/>
          <a:p>
            <a:r>
              <a:rPr lang="en-US" sz="1200" dirty="0">
                <a:solidFill>
                  <a:srgbClr val="FF0000"/>
                </a:solidFill>
              </a:rPr>
              <a:t>24. </a:t>
            </a:r>
            <a:r>
              <a:rPr lang="en-US" sz="1200" dirty="0" err="1">
                <a:solidFill>
                  <a:srgbClr val="FF0000"/>
                </a:solidFill>
              </a:rPr>
              <a:t>Binnui</a:t>
            </a:r>
            <a:endParaRPr lang="en-US" sz="1200" dirty="0">
              <a:solidFill>
                <a:srgbClr val="FF0000"/>
              </a:solidFill>
            </a:endParaRPr>
          </a:p>
        </p:txBody>
      </p:sp>
      <p:sp>
        <p:nvSpPr>
          <p:cNvPr id="82" name="TextBox 81">
            <a:extLst>
              <a:ext uri="{FF2B5EF4-FFF2-40B4-BE49-F238E27FC236}">
                <a16:creationId xmlns:a16="http://schemas.microsoft.com/office/drawing/2014/main" id="{06B11FB5-D41C-FDE6-129A-051188AAEB81}"/>
              </a:ext>
            </a:extLst>
          </p:cNvPr>
          <p:cNvSpPr txBox="1"/>
          <p:nvPr/>
        </p:nvSpPr>
        <p:spPr>
          <a:xfrm>
            <a:off x="7047113" y="4469273"/>
            <a:ext cx="1526796" cy="276999"/>
          </a:xfrm>
          <a:prstGeom prst="rect">
            <a:avLst/>
          </a:prstGeom>
          <a:noFill/>
        </p:spPr>
        <p:txBody>
          <a:bodyPr wrap="square" rtlCol="0">
            <a:spAutoFit/>
          </a:bodyPr>
          <a:lstStyle/>
          <a:p>
            <a:r>
              <a:rPr lang="en-US" sz="1200" dirty="0">
                <a:solidFill>
                  <a:srgbClr val="FF0000"/>
                </a:solidFill>
              </a:rPr>
              <a:t>25. </a:t>
            </a:r>
            <a:r>
              <a:rPr lang="en-US" sz="1200" dirty="0" err="1">
                <a:solidFill>
                  <a:srgbClr val="FF0000"/>
                </a:solidFill>
              </a:rPr>
              <a:t>Palal</a:t>
            </a:r>
            <a:r>
              <a:rPr lang="en-US" sz="1200" dirty="0">
                <a:solidFill>
                  <a:srgbClr val="FF0000"/>
                </a:solidFill>
              </a:rPr>
              <a:t>, </a:t>
            </a:r>
            <a:r>
              <a:rPr lang="en-US" sz="1200" dirty="0" err="1">
                <a:solidFill>
                  <a:srgbClr val="FF0000"/>
                </a:solidFill>
              </a:rPr>
              <a:t>Pedaiah</a:t>
            </a:r>
            <a:endParaRPr lang="en-US" sz="1200" dirty="0">
              <a:solidFill>
                <a:srgbClr val="FF0000"/>
              </a:solidFill>
            </a:endParaRPr>
          </a:p>
        </p:txBody>
      </p:sp>
      <p:sp>
        <p:nvSpPr>
          <p:cNvPr id="83" name="TextBox 82">
            <a:extLst>
              <a:ext uri="{FF2B5EF4-FFF2-40B4-BE49-F238E27FC236}">
                <a16:creationId xmlns:a16="http://schemas.microsoft.com/office/drawing/2014/main" id="{98F79875-B831-8D04-FF93-B7585BDEBB1A}"/>
              </a:ext>
            </a:extLst>
          </p:cNvPr>
          <p:cNvSpPr txBox="1"/>
          <p:nvPr/>
        </p:nvSpPr>
        <p:spPr>
          <a:xfrm>
            <a:off x="5406563" y="3465695"/>
            <a:ext cx="1526796" cy="276999"/>
          </a:xfrm>
          <a:prstGeom prst="rect">
            <a:avLst/>
          </a:prstGeom>
          <a:noFill/>
        </p:spPr>
        <p:txBody>
          <a:bodyPr wrap="square" rtlCol="0">
            <a:spAutoFit/>
          </a:bodyPr>
          <a:lstStyle/>
          <a:p>
            <a:r>
              <a:rPr lang="en-US" sz="1200" dirty="0">
                <a:solidFill>
                  <a:srgbClr val="FF0000"/>
                </a:solidFill>
              </a:rPr>
              <a:t>26. Nethinim</a:t>
            </a:r>
          </a:p>
        </p:txBody>
      </p:sp>
      <p:sp>
        <p:nvSpPr>
          <p:cNvPr id="84" name="TextBox 83">
            <a:extLst>
              <a:ext uri="{FF2B5EF4-FFF2-40B4-BE49-F238E27FC236}">
                <a16:creationId xmlns:a16="http://schemas.microsoft.com/office/drawing/2014/main" id="{1EC36AEC-5A0E-E90D-8880-8DA0053412A9}"/>
              </a:ext>
            </a:extLst>
          </p:cNvPr>
          <p:cNvSpPr txBox="1"/>
          <p:nvPr/>
        </p:nvSpPr>
        <p:spPr>
          <a:xfrm>
            <a:off x="7227876" y="3926200"/>
            <a:ext cx="1526796" cy="276999"/>
          </a:xfrm>
          <a:prstGeom prst="rect">
            <a:avLst/>
          </a:prstGeom>
          <a:noFill/>
        </p:spPr>
        <p:txBody>
          <a:bodyPr wrap="square" rtlCol="0">
            <a:spAutoFit/>
          </a:bodyPr>
          <a:lstStyle/>
          <a:p>
            <a:r>
              <a:rPr lang="en-US" sz="1200" dirty="0">
                <a:solidFill>
                  <a:srgbClr val="FF0000"/>
                </a:solidFill>
              </a:rPr>
              <a:t>27. </a:t>
            </a:r>
            <a:r>
              <a:rPr lang="en-US" sz="1200" dirty="0" err="1">
                <a:solidFill>
                  <a:srgbClr val="FF0000"/>
                </a:solidFill>
              </a:rPr>
              <a:t>Tekoites</a:t>
            </a:r>
            <a:endParaRPr lang="en-US" sz="1200" dirty="0">
              <a:solidFill>
                <a:srgbClr val="FF0000"/>
              </a:solidFill>
            </a:endParaRPr>
          </a:p>
        </p:txBody>
      </p:sp>
      <p:sp>
        <p:nvSpPr>
          <p:cNvPr id="85" name="TextBox 84">
            <a:extLst>
              <a:ext uri="{FF2B5EF4-FFF2-40B4-BE49-F238E27FC236}">
                <a16:creationId xmlns:a16="http://schemas.microsoft.com/office/drawing/2014/main" id="{FFCD4135-C3E6-1ABD-9020-BEDB97D5489F}"/>
              </a:ext>
            </a:extLst>
          </p:cNvPr>
          <p:cNvSpPr txBox="1"/>
          <p:nvPr/>
        </p:nvSpPr>
        <p:spPr>
          <a:xfrm>
            <a:off x="7511952" y="3228741"/>
            <a:ext cx="1526796" cy="276999"/>
          </a:xfrm>
          <a:prstGeom prst="rect">
            <a:avLst/>
          </a:prstGeom>
          <a:noFill/>
        </p:spPr>
        <p:txBody>
          <a:bodyPr wrap="square" rtlCol="0">
            <a:spAutoFit/>
          </a:bodyPr>
          <a:lstStyle/>
          <a:p>
            <a:r>
              <a:rPr lang="en-US" sz="1200" dirty="0">
                <a:solidFill>
                  <a:srgbClr val="FF0000"/>
                </a:solidFill>
              </a:rPr>
              <a:t>28. priests</a:t>
            </a:r>
          </a:p>
        </p:txBody>
      </p:sp>
      <p:sp>
        <p:nvSpPr>
          <p:cNvPr id="86" name="Rectangle: Beveled 85">
            <a:extLst>
              <a:ext uri="{FF2B5EF4-FFF2-40B4-BE49-F238E27FC236}">
                <a16:creationId xmlns:a16="http://schemas.microsoft.com/office/drawing/2014/main" id="{D742E1DE-E585-F242-EB20-04E8AABE0E89}"/>
              </a:ext>
            </a:extLst>
          </p:cNvPr>
          <p:cNvSpPr/>
          <p:nvPr/>
        </p:nvSpPr>
        <p:spPr>
          <a:xfrm>
            <a:off x="5754230" y="2193183"/>
            <a:ext cx="333929" cy="276999"/>
          </a:xfrm>
          <a:prstGeom prst="bevel">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7" name="TextBox 86">
            <a:extLst>
              <a:ext uri="{FF2B5EF4-FFF2-40B4-BE49-F238E27FC236}">
                <a16:creationId xmlns:a16="http://schemas.microsoft.com/office/drawing/2014/main" id="{2E6AAF42-0D11-C700-929A-2C7DA71746D9}"/>
              </a:ext>
            </a:extLst>
          </p:cNvPr>
          <p:cNvSpPr txBox="1"/>
          <p:nvPr/>
        </p:nvSpPr>
        <p:spPr>
          <a:xfrm>
            <a:off x="4654969" y="2199544"/>
            <a:ext cx="1206902" cy="276999"/>
          </a:xfrm>
          <a:prstGeom prst="rect">
            <a:avLst/>
          </a:prstGeom>
          <a:noFill/>
        </p:spPr>
        <p:txBody>
          <a:bodyPr wrap="square" rtlCol="0">
            <a:spAutoFit/>
          </a:bodyPr>
          <a:lstStyle/>
          <a:p>
            <a:r>
              <a:rPr lang="en-US" sz="1200" u="sng" dirty="0"/>
              <a:t>House of Zadok</a:t>
            </a:r>
          </a:p>
        </p:txBody>
      </p:sp>
      <p:sp>
        <p:nvSpPr>
          <p:cNvPr id="88" name="TextBox 87">
            <a:extLst>
              <a:ext uri="{FF2B5EF4-FFF2-40B4-BE49-F238E27FC236}">
                <a16:creationId xmlns:a16="http://schemas.microsoft.com/office/drawing/2014/main" id="{841571E5-93D0-4691-6B15-64795A8AAD6E}"/>
              </a:ext>
            </a:extLst>
          </p:cNvPr>
          <p:cNvSpPr txBox="1"/>
          <p:nvPr/>
        </p:nvSpPr>
        <p:spPr>
          <a:xfrm>
            <a:off x="4920958" y="2467366"/>
            <a:ext cx="1526796" cy="276999"/>
          </a:xfrm>
          <a:prstGeom prst="rect">
            <a:avLst/>
          </a:prstGeom>
          <a:noFill/>
        </p:spPr>
        <p:txBody>
          <a:bodyPr wrap="square" rtlCol="0">
            <a:spAutoFit/>
          </a:bodyPr>
          <a:lstStyle/>
          <a:p>
            <a:r>
              <a:rPr lang="en-US" sz="1200" dirty="0">
                <a:solidFill>
                  <a:srgbClr val="FF0000"/>
                </a:solidFill>
              </a:rPr>
              <a:t>29. Zadok</a:t>
            </a:r>
          </a:p>
        </p:txBody>
      </p:sp>
      <p:sp>
        <p:nvSpPr>
          <p:cNvPr id="89" name="TextBox 88">
            <a:extLst>
              <a:ext uri="{FF2B5EF4-FFF2-40B4-BE49-F238E27FC236}">
                <a16:creationId xmlns:a16="http://schemas.microsoft.com/office/drawing/2014/main" id="{6F4D1CC4-A553-A27E-F018-D96EDA1909ED}"/>
              </a:ext>
            </a:extLst>
          </p:cNvPr>
          <p:cNvSpPr txBox="1"/>
          <p:nvPr/>
        </p:nvSpPr>
        <p:spPr>
          <a:xfrm>
            <a:off x="7810511" y="2297284"/>
            <a:ext cx="1526796" cy="276999"/>
          </a:xfrm>
          <a:prstGeom prst="rect">
            <a:avLst/>
          </a:prstGeom>
          <a:noFill/>
        </p:spPr>
        <p:txBody>
          <a:bodyPr wrap="square" rtlCol="0">
            <a:spAutoFit/>
          </a:bodyPr>
          <a:lstStyle/>
          <a:p>
            <a:r>
              <a:rPr lang="en-US" sz="1200" dirty="0">
                <a:solidFill>
                  <a:srgbClr val="FF0000"/>
                </a:solidFill>
              </a:rPr>
              <a:t>29. Shemaiah</a:t>
            </a:r>
          </a:p>
        </p:txBody>
      </p:sp>
      <p:sp>
        <p:nvSpPr>
          <p:cNvPr id="90" name="Rectangle: Beveled 89">
            <a:extLst>
              <a:ext uri="{FF2B5EF4-FFF2-40B4-BE49-F238E27FC236}">
                <a16:creationId xmlns:a16="http://schemas.microsoft.com/office/drawing/2014/main" id="{B76EAD5D-4788-45FB-1D20-611EAD9002A2}"/>
              </a:ext>
            </a:extLst>
          </p:cNvPr>
          <p:cNvSpPr/>
          <p:nvPr/>
        </p:nvSpPr>
        <p:spPr>
          <a:xfrm>
            <a:off x="5771042" y="2711710"/>
            <a:ext cx="333929" cy="276999"/>
          </a:xfrm>
          <a:prstGeom prst="bevel">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1" name="TextBox 90">
            <a:extLst>
              <a:ext uri="{FF2B5EF4-FFF2-40B4-BE49-F238E27FC236}">
                <a16:creationId xmlns:a16="http://schemas.microsoft.com/office/drawing/2014/main" id="{B3E8D2ED-6F21-9636-1DA4-AD39F60B0B6C}"/>
              </a:ext>
            </a:extLst>
          </p:cNvPr>
          <p:cNvSpPr txBox="1"/>
          <p:nvPr/>
        </p:nvSpPr>
        <p:spPr>
          <a:xfrm>
            <a:off x="4496589" y="2701148"/>
            <a:ext cx="1206902" cy="276999"/>
          </a:xfrm>
          <a:prstGeom prst="rect">
            <a:avLst/>
          </a:prstGeom>
          <a:noFill/>
        </p:spPr>
        <p:txBody>
          <a:bodyPr wrap="square" rtlCol="0">
            <a:spAutoFit/>
          </a:bodyPr>
          <a:lstStyle/>
          <a:p>
            <a:r>
              <a:rPr lang="en-US" sz="1200" u="sng" dirty="0"/>
              <a:t>House of priests</a:t>
            </a:r>
          </a:p>
        </p:txBody>
      </p:sp>
      <p:sp>
        <p:nvSpPr>
          <p:cNvPr id="92" name="Rectangle: Beveled 91">
            <a:extLst>
              <a:ext uri="{FF2B5EF4-FFF2-40B4-BE49-F238E27FC236}">
                <a16:creationId xmlns:a16="http://schemas.microsoft.com/office/drawing/2014/main" id="{C15F4B25-3FE9-FAD8-AE15-4317A5335B60}"/>
              </a:ext>
            </a:extLst>
          </p:cNvPr>
          <p:cNvSpPr/>
          <p:nvPr/>
        </p:nvSpPr>
        <p:spPr>
          <a:xfrm>
            <a:off x="6434427" y="1573513"/>
            <a:ext cx="333929" cy="276999"/>
          </a:xfrm>
          <a:prstGeom prst="bevel">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3" name="TextBox 92">
            <a:extLst>
              <a:ext uri="{FF2B5EF4-FFF2-40B4-BE49-F238E27FC236}">
                <a16:creationId xmlns:a16="http://schemas.microsoft.com/office/drawing/2014/main" id="{77322A64-8878-B073-AF95-6A5C04FE1734}"/>
              </a:ext>
            </a:extLst>
          </p:cNvPr>
          <p:cNvSpPr txBox="1"/>
          <p:nvPr/>
        </p:nvSpPr>
        <p:spPr>
          <a:xfrm>
            <a:off x="6233969" y="1882425"/>
            <a:ext cx="1206902" cy="461665"/>
          </a:xfrm>
          <a:prstGeom prst="rect">
            <a:avLst/>
          </a:prstGeom>
          <a:noFill/>
        </p:spPr>
        <p:txBody>
          <a:bodyPr wrap="square" rtlCol="0">
            <a:spAutoFit/>
          </a:bodyPr>
          <a:lstStyle/>
          <a:p>
            <a:r>
              <a:rPr lang="en-US" sz="1200" u="sng" dirty="0"/>
              <a:t>Chamber of </a:t>
            </a:r>
            <a:r>
              <a:rPr lang="en-US" sz="1200" u="sng" dirty="0" err="1"/>
              <a:t>Meshullam</a:t>
            </a:r>
            <a:endParaRPr lang="en-US" sz="1200" u="sng" dirty="0"/>
          </a:p>
        </p:txBody>
      </p:sp>
      <p:sp>
        <p:nvSpPr>
          <p:cNvPr id="94" name="TextBox 93">
            <a:extLst>
              <a:ext uri="{FF2B5EF4-FFF2-40B4-BE49-F238E27FC236}">
                <a16:creationId xmlns:a16="http://schemas.microsoft.com/office/drawing/2014/main" id="{DDEC8567-FC76-FC1B-18F4-527C00D00F67}"/>
              </a:ext>
            </a:extLst>
          </p:cNvPr>
          <p:cNvSpPr txBox="1"/>
          <p:nvPr/>
        </p:nvSpPr>
        <p:spPr>
          <a:xfrm>
            <a:off x="7701807" y="1615925"/>
            <a:ext cx="1843719" cy="276999"/>
          </a:xfrm>
          <a:prstGeom prst="rect">
            <a:avLst/>
          </a:prstGeom>
          <a:noFill/>
        </p:spPr>
        <p:txBody>
          <a:bodyPr wrap="square" rtlCol="0">
            <a:spAutoFit/>
          </a:bodyPr>
          <a:lstStyle/>
          <a:p>
            <a:r>
              <a:rPr lang="en-US" sz="1200" dirty="0">
                <a:solidFill>
                  <a:srgbClr val="FF0000"/>
                </a:solidFill>
              </a:rPr>
              <a:t>30. Hananiah + </a:t>
            </a:r>
            <a:r>
              <a:rPr lang="en-US" sz="1200" dirty="0" err="1">
                <a:solidFill>
                  <a:srgbClr val="FF0000"/>
                </a:solidFill>
              </a:rPr>
              <a:t>Hanun</a:t>
            </a:r>
            <a:endParaRPr lang="en-US" sz="1200" dirty="0">
              <a:solidFill>
                <a:srgbClr val="FF0000"/>
              </a:solidFill>
            </a:endParaRPr>
          </a:p>
        </p:txBody>
      </p:sp>
      <p:sp>
        <p:nvSpPr>
          <p:cNvPr id="95" name="TextBox 94">
            <a:extLst>
              <a:ext uri="{FF2B5EF4-FFF2-40B4-BE49-F238E27FC236}">
                <a16:creationId xmlns:a16="http://schemas.microsoft.com/office/drawing/2014/main" id="{64ED936B-2C5A-F9A4-3177-B33A4B9C7858}"/>
              </a:ext>
            </a:extLst>
          </p:cNvPr>
          <p:cNvSpPr txBox="1"/>
          <p:nvPr/>
        </p:nvSpPr>
        <p:spPr>
          <a:xfrm>
            <a:off x="6174460" y="2240838"/>
            <a:ext cx="1843719" cy="276999"/>
          </a:xfrm>
          <a:prstGeom prst="rect">
            <a:avLst/>
          </a:prstGeom>
          <a:noFill/>
        </p:spPr>
        <p:txBody>
          <a:bodyPr wrap="square" rtlCol="0">
            <a:spAutoFit/>
          </a:bodyPr>
          <a:lstStyle/>
          <a:p>
            <a:r>
              <a:rPr lang="en-US" sz="1200" dirty="0">
                <a:solidFill>
                  <a:srgbClr val="FF0000"/>
                </a:solidFill>
              </a:rPr>
              <a:t>30. </a:t>
            </a:r>
            <a:r>
              <a:rPr lang="en-US" sz="1200" dirty="0" err="1">
                <a:solidFill>
                  <a:srgbClr val="FF0000"/>
                </a:solidFill>
              </a:rPr>
              <a:t>Meshullam</a:t>
            </a:r>
            <a:endParaRPr lang="en-US" sz="1200" dirty="0">
              <a:solidFill>
                <a:srgbClr val="FF0000"/>
              </a:solidFill>
            </a:endParaRPr>
          </a:p>
        </p:txBody>
      </p:sp>
      <p:sp>
        <p:nvSpPr>
          <p:cNvPr id="96" name="TextBox 95">
            <a:extLst>
              <a:ext uri="{FF2B5EF4-FFF2-40B4-BE49-F238E27FC236}">
                <a16:creationId xmlns:a16="http://schemas.microsoft.com/office/drawing/2014/main" id="{84BE87D6-0205-F7C5-EE0C-A2E332E7A1D0}"/>
              </a:ext>
            </a:extLst>
          </p:cNvPr>
          <p:cNvSpPr txBox="1"/>
          <p:nvPr/>
        </p:nvSpPr>
        <p:spPr>
          <a:xfrm>
            <a:off x="7691294" y="1230935"/>
            <a:ext cx="1843719" cy="276999"/>
          </a:xfrm>
          <a:prstGeom prst="rect">
            <a:avLst/>
          </a:prstGeom>
          <a:noFill/>
        </p:spPr>
        <p:txBody>
          <a:bodyPr wrap="square" rtlCol="0">
            <a:spAutoFit/>
          </a:bodyPr>
          <a:lstStyle/>
          <a:p>
            <a:r>
              <a:rPr lang="en-US" sz="1200" dirty="0">
                <a:solidFill>
                  <a:srgbClr val="FF0000"/>
                </a:solidFill>
              </a:rPr>
              <a:t>31. </a:t>
            </a:r>
            <a:r>
              <a:rPr lang="en-US" sz="1200" dirty="0" err="1">
                <a:solidFill>
                  <a:srgbClr val="FF0000"/>
                </a:solidFill>
              </a:rPr>
              <a:t>Malchijah</a:t>
            </a:r>
            <a:r>
              <a:rPr lang="en-US" sz="1200" dirty="0">
                <a:solidFill>
                  <a:srgbClr val="FF0000"/>
                </a:solidFill>
              </a:rPr>
              <a:t>, goldsmith</a:t>
            </a:r>
          </a:p>
        </p:txBody>
      </p:sp>
      <p:sp>
        <p:nvSpPr>
          <p:cNvPr id="97" name="TextBox 96">
            <a:extLst>
              <a:ext uri="{FF2B5EF4-FFF2-40B4-BE49-F238E27FC236}">
                <a16:creationId xmlns:a16="http://schemas.microsoft.com/office/drawing/2014/main" id="{8C0A121E-A646-3276-504F-184F87D2C675}"/>
              </a:ext>
            </a:extLst>
          </p:cNvPr>
          <p:cNvSpPr txBox="1"/>
          <p:nvPr/>
        </p:nvSpPr>
        <p:spPr>
          <a:xfrm>
            <a:off x="7601407" y="657568"/>
            <a:ext cx="1843719" cy="461665"/>
          </a:xfrm>
          <a:prstGeom prst="rect">
            <a:avLst/>
          </a:prstGeom>
          <a:noFill/>
        </p:spPr>
        <p:txBody>
          <a:bodyPr wrap="square" rtlCol="0">
            <a:spAutoFit/>
          </a:bodyPr>
          <a:lstStyle/>
          <a:p>
            <a:r>
              <a:rPr lang="en-US" sz="1200" dirty="0">
                <a:solidFill>
                  <a:srgbClr val="FF0000"/>
                </a:solidFill>
              </a:rPr>
              <a:t>32. Goldsmiths and merchants</a:t>
            </a:r>
          </a:p>
        </p:txBody>
      </p:sp>
      <p:sp>
        <p:nvSpPr>
          <p:cNvPr id="98" name="TextBox 97">
            <a:extLst>
              <a:ext uri="{FF2B5EF4-FFF2-40B4-BE49-F238E27FC236}">
                <a16:creationId xmlns:a16="http://schemas.microsoft.com/office/drawing/2014/main" id="{A84307BE-9B4D-8ED4-0AC1-97A9FBE14E0A}"/>
              </a:ext>
            </a:extLst>
          </p:cNvPr>
          <p:cNvSpPr txBox="1"/>
          <p:nvPr/>
        </p:nvSpPr>
        <p:spPr>
          <a:xfrm>
            <a:off x="519938" y="4636993"/>
            <a:ext cx="3099196" cy="769441"/>
          </a:xfrm>
          <a:prstGeom prst="rect">
            <a:avLst/>
          </a:prstGeom>
          <a:noFill/>
        </p:spPr>
        <p:txBody>
          <a:bodyPr wrap="square" rtlCol="0">
            <a:spAutoFit/>
          </a:bodyPr>
          <a:lstStyle/>
          <a:p>
            <a:r>
              <a:rPr lang="en-US" sz="4400" b="1" dirty="0"/>
              <a:t>JERUSALEM</a:t>
            </a:r>
          </a:p>
        </p:txBody>
      </p:sp>
      <p:sp>
        <p:nvSpPr>
          <p:cNvPr id="99" name="Rectangle: Beveled 98">
            <a:extLst>
              <a:ext uri="{FF2B5EF4-FFF2-40B4-BE49-F238E27FC236}">
                <a16:creationId xmlns:a16="http://schemas.microsoft.com/office/drawing/2014/main" id="{DB0ACF72-CDAB-22FD-DB10-17B48E73B606}"/>
              </a:ext>
            </a:extLst>
          </p:cNvPr>
          <p:cNvSpPr/>
          <p:nvPr/>
        </p:nvSpPr>
        <p:spPr>
          <a:xfrm>
            <a:off x="3348701" y="1714297"/>
            <a:ext cx="333929" cy="276999"/>
          </a:xfrm>
          <a:prstGeom prst="bevel">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0" name="TextBox 99">
            <a:extLst>
              <a:ext uri="{FF2B5EF4-FFF2-40B4-BE49-F238E27FC236}">
                <a16:creationId xmlns:a16="http://schemas.microsoft.com/office/drawing/2014/main" id="{6A01B6B3-2DB7-529E-0ED5-4963774096FB}"/>
              </a:ext>
            </a:extLst>
          </p:cNvPr>
          <p:cNvSpPr txBox="1"/>
          <p:nvPr/>
        </p:nvSpPr>
        <p:spPr>
          <a:xfrm>
            <a:off x="3221666" y="1948671"/>
            <a:ext cx="1433303" cy="276999"/>
          </a:xfrm>
          <a:prstGeom prst="rect">
            <a:avLst/>
          </a:prstGeom>
          <a:noFill/>
        </p:spPr>
        <p:txBody>
          <a:bodyPr wrap="square" rtlCol="0">
            <a:spAutoFit/>
          </a:bodyPr>
          <a:lstStyle/>
          <a:p>
            <a:r>
              <a:rPr lang="en-US" sz="1200" u="sng" dirty="0"/>
              <a:t>House of </a:t>
            </a:r>
            <a:r>
              <a:rPr lang="en-US" sz="1200" u="sng" dirty="0" err="1"/>
              <a:t>Jedaiah</a:t>
            </a:r>
            <a:endParaRPr lang="en-US" sz="1200" u="sng" dirty="0"/>
          </a:p>
        </p:txBody>
      </p:sp>
    </p:spTree>
    <p:extLst>
      <p:ext uri="{BB962C8B-B14F-4D97-AF65-F5344CB8AC3E}">
        <p14:creationId xmlns:p14="http://schemas.microsoft.com/office/powerpoint/2010/main" val="12477431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1">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3">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4">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5">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6">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7">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8">
                                            <p:txEl>
                                              <p:pRg st="0" end="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9">
                                            <p:txEl>
                                              <p:pRg st="0" end="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60">
                                            <p:txEl>
                                              <p:pRg st="0" end="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61">
                                            <p:txEl>
                                              <p:pRg st="0" end="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62">
                                            <p:txEl>
                                              <p:pRg st="0" end="0"/>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63">
                                            <p:txEl>
                                              <p:pRg st="0" end="0"/>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64">
                                            <p:txEl>
                                              <p:pRg st="0" end="0"/>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65">
                                            <p:txEl>
                                              <p:pRg st="0" end="0"/>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66">
                                            <p:txEl>
                                              <p:pRg st="0" end="0"/>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67">
                                            <p:txEl>
                                              <p:pRg st="0" end="0"/>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68">
                                            <p:txEl>
                                              <p:pRg st="0" end="0"/>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69">
                                            <p:txEl>
                                              <p:pRg st="0" end="0"/>
                                            </p:txEl>
                                          </p:spTgt>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70">
                                            <p:txEl>
                                              <p:pRg st="0" end="0"/>
                                            </p:txEl>
                                          </p:spTgt>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71">
                                            <p:txEl>
                                              <p:pRg st="0" end="0"/>
                                            </p:txEl>
                                          </p:spTgt>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nodeType="clickEffect">
                                  <p:stCondLst>
                                    <p:cond delay="0"/>
                                  </p:stCondLst>
                                  <p:childTnLst>
                                    <p:set>
                                      <p:cBhvr>
                                        <p:cTn id="90" dur="1" fill="hold">
                                          <p:stCondLst>
                                            <p:cond delay="0"/>
                                          </p:stCondLst>
                                        </p:cTn>
                                        <p:tgtEl>
                                          <p:spTgt spid="72">
                                            <p:txEl>
                                              <p:pRg st="0" end="0"/>
                                            </p:txEl>
                                          </p:spTgt>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nodeType="clickEffect">
                                  <p:stCondLst>
                                    <p:cond delay="0"/>
                                  </p:stCondLst>
                                  <p:childTnLst>
                                    <p:set>
                                      <p:cBhvr>
                                        <p:cTn id="94" dur="1" fill="hold">
                                          <p:stCondLst>
                                            <p:cond delay="0"/>
                                          </p:stCondLst>
                                        </p:cTn>
                                        <p:tgtEl>
                                          <p:spTgt spid="73">
                                            <p:txEl>
                                              <p:pRg st="0" end="0"/>
                                            </p:txEl>
                                          </p:spTgt>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nodeType="clickEffect">
                                  <p:stCondLst>
                                    <p:cond delay="0"/>
                                  </p:stCondLst>
                                  <p:childTnLst>
                                    <p:set>
                                      <p:cBhvr>
                                        <p:cTn id="98" dur="1" fill="hold">
                                          <p:stCondLst>
                                            <p:cond delay="0"/>
                                          </p:stCondLst>
                                        </p:cTn>
                                        <p:tgtEl>
                                          <p:spTgt spid="77">
                                            <p:txEl>
                                              <p:pRg st="0" end="0"/>
                                            </p:txEl>
                                          </p:spTgt>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nodeType="clickEffect">
                                  <p:stCondLst>
                                    <p:cond delay="0"/>
                                  </p:stCondLst>
                                  <p:childTnLst>
                                    <p:set>
                                      <p:cBhvr>
                                        <p:cTn id="102" dur="1" fill="hold">
                                          <p:stCondLst>
                                            <p:cond delay="0"/>
                                          </p:stCondLst>
                                        </p:cTn>
                                        <p:tgtEl>
                                          <p:spTgt spid="78">
                                            <p:txEl>
                                              <p:pRg st="0" end="0"/>
                                            </p:txEl>
                                          </p:spTgt>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nodeType="clickEffect">
                                  <p:stCondLst>
                                    <p:cond delay="0"/>
                                  </p:stCondLst>
                                  <p:childTnLst>
                                    <p:set>
                                      <p:cBhvr>
                                        <p:cTn id="106" dur="1" fill="hold">
                                          <p:stCondLst>
                                            <p:cond delay="0"/>
                                          </p:stCondLst>
                                        </p:cTn>
                                        <p:tgtEl>
                                          <p:spTgt spid="81">
                                            <p:txEl>
                                              <p:pRg st="0" end="0"/>
                                            </p:txEl>
                                          </p:spTgt>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nodeType="clickEffect">
                                  <p:stCondLst>
                                    <p:cond delay="0"/>
                                  </p:stCondLst>
                                  <p:childTnLst>
                                    <p:set>
                                      <p:cBhvr>
                                        <p:cTn id="110" dur="1" fill="hold">
                                          <p:stCondLst>
                                            <p:cond delay="0"/>
                                          </p:stCondLst>
                                        </p:cTn>
                                        <p:tgtEl>
                                          <p:spTgt spid="82">
                                            <p:txEl>
                                              <p:pRg st="0" end="0"/>
                                            </p:txEl>
                                          </p:spTgt>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nodeType="clickEffect">
                                  <p:stCondLst>
                                    <p:cond delay="0"/>
                                  </p:stCondLst>
                                  <p:childTnLst>
                                    <p:set>
                                      <p:cBhvr>
                                        <p:cTn id="114" dur="1" fill="hold">
                                          <p:stCondLst>
                                            <p:cond delay="0"/>
                                          </p:stCondLst>
                                        </p:cTn>
                                        <p:tgtEl>
                                          <p:spTgt spid="83">
                                            <p:txEl>
                                              <p:pRg st="0" end="0"/>
                                            </p:txEl>
                                          </p:spTgt>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nodeType="clickEffect">
                                  <p:stCondLst>
                                    <p:cond delay="0"/>
                                  </p:stCondLst>
                                  <p:childTnLst>
                                    <p:set>
                                      <p:cBhvr>
                                        <p:cTn id="118" dur="1" fill="hold">
                                          <p:stCondLst>
                                            <p:cond delay="0"/>
                                          </p:stCondLst>
                                        </p:cTn>
                                        <p:tgtEl>
                                          <p:spTgt spid="84">
                                            <p:txEl>
                                              <p:pRg st="0" end="0"/>
                                            </p:txEl>
                                          </p:spTgt>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nodeType="clickEffect">
                                  <p:stCondLst>
                                    <p:cond delay="0"/>
                                  </p:stCondLst>
                                  <p:childTnLst>
                                    <p:set>
                                      <p:cBhvr>
                                        <p:cTn id="122" dur="1" fill="hold">
                                          <p:stCondLst>
                                            <p:cond delay="0"/>
                                          </p:stCondLst>
                                        </p:cTn>
                                        <p:tgtEl>
                                          <p:spTgt spid="85">
                                            <p:txEl>
                                              <p:pRg st="0" end="0"/>
                                            </p:txEl>
                                          </p:spTgt>
                                        </p:tgtEl>
                                        <p:attrNameLst>
                                          <p:attrName>style.visibility</p:attrName>
                                        </p:attrNameLst>
                                      </p:cBhvr>
                                      <p:to>
                                        <p:strVal val="visible"/>
                                      </p:to>
                                    </p:set>
                                  </p:childTnLst>
                                </p:cTn>
                              </p:par>
                            </p:childTnLst>
                          </p:cTn>
                        </p:par>
                      </p:childTnLst>
                    </p:cTn>
                  </p:par>
                  <p:par>
                    <p:cTn id="123" fill="hold">
                      <p:stCondLst>
                        <p:cond delay="indefinite"/>
                      </p:stCondLst>
                      <p:childTnLst>
                        <p:par>
                          <p:cTn id="124" fill="hold">
                            <p:stCondLst>
                              <p:cond delay="0"/>
                            </p:stCondLst>
                            <p:childTnLst>
                              <p:par>
                                <p:cTn id="125" presetID="1" presetClass="entr" presetSubtype="0" fill="hold" nodeType="clickEffect">
                                  <p:stCondLst>
                                    <p:cond delay="0"/>
                                  </p:stCondLst>
                                  <p:childTnLst>
                                    <p:set>
                                      <p:cBhvr>
                                        <p:cTn id="126" dur="1" fill="hold">
                                          <p:stCondLst>
                                            <p:cond delay="0"/>
                                          </p:stCondLst>
                                        </p:cTn>
                                        <p:tgtEl>
                                          <p:spTgt spid="88">
                                            <p:txEl>
                                              <p:pRg st="0" end="0"/>
                                            </p:txEl>
                                          </p:spTgt>
                                        </p:tgtEl>
                                        <p:attrNameLst>
                                          <p:attrName>style.visibility</p:attrName>
                                        </p:attrNameLst>
                                      </p:cBhvr>
                                      <p:to>
                                        <p:strVal val="visible"/>
                                      </p:to>
                                    </p:set>
                                  </p:childTnLst>
                                </p:cTn>
                              </p:par>
                            </p:childTnLst>
                          </p:cTn>
                        </p:par>
                      </p:childTnLst>
                    </p:cTn>
                  </p:par>
                  <p:par>
                    <p:cTn id="127" fill="hold">
                      <p:stCondLst>
                        <p:cond delay="indefinite"/>
                      </p:stCondLst>
                      <p:childTnLst>
                        <p:par>
                          <p:cTn id="128" fill="hold">
                            <p:stCondLst>
                              <p:cond delay="0"/>
                            </p:stCondLst>
                            <p:childTnLst>
                              <p:par>
                                <p:cTn id="129" presetID="1" presetClass="entr" presetSubtype="0" fill="hold" nodeType="clickEffect">
                                  <p:stCondLst>
                                    <p:cond delay="0"/>
                                  </p:stCondLst>
                                  <p:childTnLst>
                                    <p:set>
                                      <p:cBhvr>
                                        <p:cTn id="130" dur="1" fill="hold">
                                          <p:stCondLst>
                                            <p:cond delay="0"/>
                                          </p:stCondLst>
                                        </p:cTn>
                                        <p:tgtEl>
                                          <p:spTgt spid="89">
                                            <p:txEl>
                                              <p:pRg st="0" end="0"/>
                                            </p:txEl>
                                          </p:spTgt>
                                        </p:tgtEl>
                                        <p:attrNameLst>
                                          <p:attrName>style.visibility</p:attrName>
                                        </p:attrNameLst>
                                      </p:cBhvr>
                                      <p:to>
                                        <p:strVal val="visible"/>
                                      </p:to>
                                    </p:set>
                                  </p:childTnLst>
                                </p:cTn>
                              </p:par>
                            </p:childTnLst>
                          </p:cTn>
                        </p:par>
                      </p:childTnLst>
                    </p:cTn>
                  </p:par>
                  <p:par>
                    <p:cTn id="131" fill="hold">
                      <p:stCondLst>
                        <p:cond delay="indefinite"/>
                      </p:stCondLst>
                      <p:childTnLst>
                        <p:par>
                          <p:cTn id="132" fill="hold">
                            <p:stCondLst>
                              <p:cond delay="0"/>
                            </p:stCondLst>
                            <p:childTnLst>
                              <p:par>
                                <p:cTn id="133" presetID="1" presetClass="entr" presetSubtype="0" fill="hold" nodeType="clickEffect">
                                  <p:stCondLst>
                                    <p:cond delay="0"/>
                                  </p:stCondLst>
                                  <p:childTnLst>
                                    <p:set>
                                      <p:cBhvr>
                                        <p:cTn id="134" dur="1" fill="hold">
                                          <p:stCondLst>
                                            <p:cond delay="0"/>
                                          </p:stCondLst>
                                        </p:cTn>
                                        <p:tgtEl>
                                          <p:spTgt spid="94">
                                            <p:txEl>
                                              <p:pRg st="0" end="0"/>
                                            </p:txEl>
                                          </p:spTgt>
                                        </p:tgtEl>
                                        <p:attrNameLst>
                                          <p:attrName>style.visibility</p:attrName>
                                        </p:attrNameLst>
                                      </p:cBhvr>
                                      <p:to>
                                        <p:strVal val="visible"/>
                                      </p:to>
                                    </p:set>
                                  </p:childTnLst>
                                </p:cTn>
                              </p:par>
                            </p:childTnLst>
                          </p:cTn>
                        </p:par>
                      </p:childTnLst>
                    </p:cTn>
                  </p:par>
                  <p:par>
                    <p:cTn id="135" fill="hold">
                      <p:stCondLst>
                        <p:cond delay="indefinite"/>
                      </p:stCondLst>
                      <p:childTnLst>
                        <p:par>
                          <p:cTn id="136" fill="hold">
                            <p:stCondLst>
                              <p:cond delay="0"/>
                            </p:stCondLst>
                            <p:childTnLst>
                              <p:par>
                                <p:cTn id="137" presetID="1" presetClass="entr" presetSubtype="0" fill="hold" nodeType="clickEffect">
                                  <p:stCondLst>
                                    <p:cond delay="0"/>
                                  </p:stCondLst>
                                  <p:childTnLst>
                                    <p:set>
                                      <p:cBhvr>
                                        <p:cTn id="138" dur="1" fill="hold">
                                          <p:stCondLst>
                                            <p:cond delay="0"/>
                                          </p:stCondLst>
                                        </p:cTn>
                                        <p:tgtEl>
                                          <p:spTgt spid="95">
                                            <p:txEl>
                                              <p:pRg st="0" end="0"/>
                                            </p:txEl>
                                          </p:spTgt>
                                        </p:tgtEl>
                                        <p:attrNameLst>
                                          <p:attrName>style.visibility</p:attrName>
                                        </p:attrNameLst>
                                      </p:cBhvr>
                                      <p:to>
                                        <p:strVal val="visible"/>
                                      </p:to>
                                    </p:set>
                                  </p:childTnLst>
                                </p:cTn>
                              </p:par>
                            </p:childTnLst>
                          </p:cTn>
                        </p:par>
                      </p:childTnLst>
                    </p:cTn>
                  </p:par>
                  <p:par>
                    <p:cTn id="139" fill="hold">
                      <p:stCondLst>
                        <p:cond delay="indefinite"/>
                      </p:stCondLst>
                      <p:childTnLst>
                        <p:par>
                          <p:cTn id="140" fill="hold">
                            <p:stCondLst>
                              <p:cond delay="0"/>
                            </p:stCondLst>
                            <p:childTnLst>
                              <p:par>
                                <p:cTn id="141" presetID="1" presetClass="entr" presetSubtype="0" fill="hold" nodeType="clickEffect">
                                  <p:stCondLst>
                                    <p:cond delay="0"/>
                                  </p:stCondLst>
                                  <p:childTnLst>
                                    <p:set>
                                      <p:cBhvr>
                                        <p:cTn id="142" dur="1" fill="hold">
                                          <p:stCondLst>
                                            <p:cond delay="0"/>
                                          </p:stCondLst>
                                        </p:cTn>
                                        <p:tgtEl>
                                          <p:spTgt spid="96">
                                            <p:txEl>
                                              <p:pRg st="0" end="0"/>
                                            </p:txEl>
                                          </p:spTgt>
                                        </p:tgtEl>
                                        <p:attrNameLst>
                                          <p:attrName>style.visibility</p:attrName>
                                        </p:attrNameLst>
                                      </p:cBhvr>
                                      <p:to>
                                        <p:strVal val="visible"/>
                                      </p:to>
                                    </p:set>
                                  </p:childTnLst>
                                </p:cTn>
                              </p:par>
                            </p:childTnLst>
                          </p:cTn>
                        </p:par>
                      </p:childTnLst>
                    </p:cTn>
                  </p:par>
                  <p:par>
                    <p:cTn id="143" fill="hold">
                      <p:stCondLst>
                        <p:cond delay="indefinite"/>
                      </p:stCondLst>
                      <p:childTnLst>
                        <p:par>
                          <p:cTn id="144" fill="hold">
                            <p:stCondLst>
                              <p:cond delay="0"/>
                            </p:stCondLst>
                            <p:childTnLst>
                              <p:par>
                                <p:cTn id="145" presetID="1" presetClass="entr" presetSubtype="0" fill="hold" nodeType="clickEffect">
                                  <p:stCondLst>
                                    <p:cond delay="0"/>
                                  </p:stCondLst>
                                  <p:childTnLst>
                                    <p:set>
                                      <p:cBhvr>
                                        <p:cTn id="146" dur="1" fill="hold">
                                          <p:stCondLst>
                                            <p:cond delay="0"/>
                                          </p:stCondLst>
                                        </p:cTn>
                                        <p:tgtEl>
                                          <p:spTgt spid="9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DB3BC1-AE4B-8A50-6251-910552DC2625}"/>
              </a:ext>
            </a:extLst>
          </p:cNvPr>
          <p:cNvSpPr>
            <a:spLocks noGrp="1"/>
          </p:cNvSpPr>
          <p:nvPr>
            <p:ph type="title"/>
          </p:nvPr>
        </p:nvSpPr>
        <p:spPr/>
        <p:txBody>
          <a:bodyPr/>
          <a:lstStyle/>
          <a:p>
            <a:pPr algn="ctr"/>
            <a:r>
              <a:rPr lang="en-US" dirty="0"/>
              <a:t>The priests and the sheep gate</a:t>
            </a:r>
          </a:p>
        </p:txBody>
      </p:sp>
      <p:sp>
        <p:nvSpPr>
          <p:cNvPr id="3" name="Content Placeholder 2">
            <a:extLst>
              <a:ext uri="{FF2B5EF4-FFF2-40B4-BE49-F238E27FC236}">
                <a16:creationId xmlns:a16="http://schemas.microsoft.com/office/drawing/2014/main" id="{ACAAEC3D-7D69-A6DF-5789-243697F411A3}"/>
              </a:ext>
            </a:extLst>
          </p:cNvPr>
          <p:cNvSpPr>
            <a:spLocks noGrp="1"/>
          </p:cNvSpPr>
          <p:nvPr>
            <p:ph idx="1"/>
          </p:nvPr>
        </p:nvSpPr>
        <p:spPr/>
        <p:txBody>
          <a:bodyPr/>
          <a:lstStyle/>
          <a:p>
            <a:r>
              <a:rPr lang="en-US" dirty="0" err="1"/>
              <a:t>Eliashib</a:t>
            </a:r>
            <a:r>
              <a:rPr lang="en-US" dirty="0"/>
              <a:t> the high priest and the other priests lead by example and repaired the sheep gate.</a:t>
            </a:r>
          </a:p>
          <a:p>
            <a:r>
              <a:rPr lang="en-US" dirty="0"/>
              <a:t>This gate was used to bring in the sheep for the sacrifices.</a:t>
            </a:r>
          </a:p>
          <a:p>
            <a:r>
              <a:rPr lang="en-US" dirty="0"/>
              <a:t>It also led to the Temple.</a:t>
            </a:r>
          </a:p>
        </p:txBody>
      </p:sp>
    </p:spTree>
    <p:extLst>
      <p:ext uri="{BB962C8B-B14F-4D97-AF65-F5344CB8AC3E}">
        <p14:creationId xmlns:p14="http://schemas.microsoft.com/office/powerpoint/2010/main" val="9912404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38E0B-8FE6-825A-7F11-13C87EE68B4D}"/>
              </a:ext>
            </a:extLst>
          </p:cNvPr>
          <p:cNvSpPr>
            <a:spLocks noGrp="1"/>
          </p:cNvSpPr>
          <p:nvPr>
            <p:ph type="title"/>
          </p:nvPr>
        </p:nvSpPr>
        <p:spPr>
          <a:xfrm>
            <a:off x="838200" y="324784"/>
            <a:ext cx="10515600" cy="1325563"/>
          </a:xfrm>
        </p:spPr>
        <p:txBody>
          <a:bodyPr/>
          <a:lstStyle/>
          <a:p>
            <a:pPr algn="ctr"/>
            <a:r>
              <a:rPr lang="en-US" dirty="0"/>
              <a:t>The nobles</a:t>
            </a:r>
          </a:p>
        </p:txBody>
      </p:sp>
      <p:sp>
        <p:nvSpPr>
          <p:cNvPr id="3" name="Content Placeholder 2">
            <a:extLst>
              <a:ext uri="{FF2B5EF4-FFF2-40B4-BE49-F238E27FC236}">
                <a16:creationId xmlns:a16="http://schemas.microsoft.com/office/drawing/2014/main" id="{5E3C99FA-8A01-1082-DFC0-B516F50B92EE}"/>
              </a:ext>
            </a:extLst>
          </p:cNvPr>
          <p:cNvSpPr>
            <a:spLocks noGrp="1"/>
          </p:cNvSpPr>
          <p:nvPr>
            <p:ph idx="1"/>
          </p:nvPr>
        </p:nvSpPr>
        <p:spPr>
          <a:xfrm>
            <a:off x="838199" y="1825625"/>
            <a:ext cx="10780059" cy="4351338"/>
          </a:xfrm>
        </p:spPr>
        <p:txBody>
          <a:bodyPr/>
          <a:lstStyle/>
          <a:p>
            <a:r>
              <a:rPr lang="en-US" dirty="0"/>
              <a:t>The nobles, also named after several cities in Israel also took up the task of building.</a:t>
            </a:r>
          </a:p>
          <a:p>
            <a:r>
              <a:rPr lang="en-US" dirty="0"/>
              <a:t>An exception is the nobles of the </a:t>
            </a:r>
            <a:r>
              <a:rPr lang="en-US" dirty="0" err="1"/>
              <a:t>Tekoites</a:t>
            </a:r>
            <a:r>
              <a:rPr lang="en-US" dirty="0"/>
              <a:t>: they sinned and marred this great undertaking.</a:t>
            </a:r>
          </a:p>
          <a:p>
            <a:r>
              <a:rPr lang="en-US" dirty="0"/>
              <a:t>But as nobles building the house of God should never be beneath them.</a:t>
            </a:r>
          </a:p>
          <a:p>
            <a:r>
              <a:rPr lang="en-US" dirty="0"/>
              <a:t>“But we are all like an unclean thing, and all our </a:t>
            </a:r>
            <a:r>
              <a:rPr lang="en-US" dirty="0" err="1"/>
              <a:t>righteousnesses</a:t>
            </a:r>
            <a:r>
              <a:rPr lang="en-US" dirty="0"/>
              <a:t> are like filthy rags” (Isaiah 64:6)</a:t>
            </a:r>
          </a:p>
          <a:p>
            <a:r>
              <a:rPr lang="en-US" dirty="0"/>
              <a:t>As believers even our best intentions are tainted by sin.</a:t>
            </a:r>
          </a:p>
        </p:txBody>
      </p:sp>
    </p:spTree>
    <p:extLst>
      <p:ext uri="{BB962C8B-B14F-4D97-AF65-F5344CB8AC3E}">
        <p14:creationId xmlns:p14="http://schemas.microsoft.com/office/powerpoint/2010/main" val="29994075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FBCC13-BF2D-4E32-A567-F9518CFF53E8}"/>
              </a:ext>
            </a:extLst>
          </p:cNvPr>
          <p:cNvSpPr>
            <a:spLocks noGrp="1"/>
          </p:cNvSpPr>
          <p:nvPr>
            <p:ph type="title"/>
          </p:nvPr>
        </p:nvSpPr>
        <p:spPr/>
        <p:txBody>
          <a:bodyPr/>
          <a:lstStyle/>
          <a:p>
            <a:pPr algn="ctr"/>
            <a:r>
              <a:rPr lang="en-US" dirty="0"/>
              <a:t>General trends</a:t>
            </a:r>
          </a:p>
        </p:txBody>
      </p:sp>
      <p:sp>
        <p:nvSpPr>
          <p:cNvPr id="3" name="Content Placeholder 2">
            <a:extLst>
              <a:ext uri="{FF2B5EF4-FFF2-40B4-BE49-F238E27FC236}">
                <a16:creationId xmlns:a16="http://schemas.microsoft.com/office/drawing/2014/main" id="{594D569C-56D7-4673-80D1-FEE3566DC90B}"/>
              </a:ext>
            </a:extLst>
          </p:cNvPr>
          <p:cNvSpPr>
            <a:spLocks noGrp="1"/>
          </p:cNvSpPr>
          <p:nvPr>
            <p:ph idx="1"/>
          </p:nvPr>
        </p:nvSpPr>
        <p:spPr/>
        <p:txBody>
          <a:bodyPr>
            <a:normAutofit fontScale="92500" lnSpcReduction="10000"/>
          </a:bodyPr>
          <a:lstStyle/>
          <a:p>
            <a:r>
              <a:rPr lang="en-US" dirty="0"/>
              <a:t>Elite leaders =&gt; community</a:t>
            </a:r>
          </a:p>
          <a:p>
            <a:r>
              <a:rPr lang="en-US" dirty="0"/>
              <a:t>Narrow holiness =&gt; spreading holiness</a:t>
            </a:r>
          </a:p>
          <a:p>
            <a:r>
              <a:rPr lang="en-US" dirty="0"/>
              <a:t>Oral authority =&gt; written documents</a:t>
            </a:r>
          </a:p>
          <a:p>
            <a:r>
              <a:rPr lang="en-US" dirty="0"/>
              <a:t>A holy people dwelling in a holy city</a:t>
            </a:r>
          </a:p>
          <a:p>
            <a:r>
              <a:rPr lang="en-US" dirty="0"/>
              <a:t>A foretaste of heaven</a:t>
            </a:r>
          </a:p>
          <a:p>
            <a:r>
              <a:rPr lang="en-US" dirty="0"/>
              <a:t>Solomon’s sin is mentioned in Nehemiah 13:26</a:t>
            </a:r>
          </a:p>
          <a:p>
            <a:pPr lvl="1"/>
            <a:r>
              <a:rPr lang="en-US" dirty="0"/>
              <a:t>His sin brought in many foreign wives and turned Israel’s heart away from the Lord and led to the exile in the first place.</a:t>
            </a:r>
          </a:p>
          <a:p>
            <a:pPr lvl="1"/>
            <a:r>
              <a:rPr lang="en-US" dirty="0"/>
              <a:t>If even wise Solomon sinned, then how could others not?</a:t>
            </a:r>
          </a:p>
          <a:p>
            <a:pPr lvl="1"/>
            <a:r>
              <a:rPr lang="en-US" dirty="0"/>
              <a:t>This cliffhanger at the end makes the reader think about this important issue in the life of the nation/his own heart.</a:t>
            </a:r>
          </a:p>
        </p:txBody>
      </p:sp>
    </p:spTree>
    <p:extLst>
      <p:ext uri="{BB962C8B-B14F-4D97-AF65-F5344CB8AC3E}">
        <p14:creationId xmlns:p14="http://schemas.microsoft.com/office/powerpoint/2010/main" val="28300288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A8D5B5-1EDE-DED5-C15E-B4A175BAFE6A}"/>
              </a:ext>
            </a:extLst>
          </p:cNvPr>
          <p:cNvSpPr>
            <a:spLocks noGrp="1"/>
          </p:cNvSpPr>
          <p:nvPr>
            <p:ph type="title"/>
          </p:nvPr>
        </p:nvSpPr>
        <p:spPr>
          <a:xfrm>
            <a:off x="838200" y="365125"/>
            <a:ext cx="10515600" cy="1006475"/>
          </a:xfrm>
        </p:spPr>
        <p:txBody>
          <a:bodyPr/>
          <a:lstStyle/>
          <a:p>
            <a:pPr algn="ctr"/>
            <a:r>
              <a:rPr lang="en-US" dirty="0"/>
              <a:t>Larger Catechism, Q 129</a:t>
            </a:r>
          </a:p>
        </p:txBody>
      </p:sp>
      <p:sp>
        <p:nvSpPr>
          <p:cNvPr id="3" name="Content Placeholder 2">
            <a:extLst>
              <a:ext uri="{FF2B5EF4-FFF2-40B4-BE49-F238E27FC236}">
                <a16:creationId xmlns:a16="http://schemas.microsoft.com/office/drawing/2014/main" id="{D84AAA63-D3E4-5DCC-2A39-5DD729086864}"/>
              </a:ext>
            </a:extLst>
          </p:cNvPr>
          <p:cNvSpPr>
            <a:spLocks noGrp="1"/>
          </p:cNvSpPr>
          <p:nvPr>
            <p:ph idx="1"/>
          </p:nvPr>
        </p:nvSpPr>
        <p:spPr>
          <a:xfrm>
            <a:off x="838200" y="1532965"/>
            <a:ext cx="10515600" cy="4643998"/>
          </a:xfrm>
        </p:spPr>
        <p:txBody>
          <a:bodyPr>
            <a:normAutofit/>
          </a:bodyPr>
          <a:lstStyle/>
          <a:p>
            <a:r>
              <a:rPr lang="en-US" sz="2600" b="1" dirty="0"/>
              <a:t>Q. 129. What is required of superiors towards their inferiors?</a:t>
            </a:r>
          </a:p>
          <a:p>
            <a:r>
              <a:rPr lang="en-US" sz="2600" dirty="0"/>
              <a:t>A. It is required of superiors, according to that power they receive from God, and that relation wherein they stand, to love, pray for, and bless their inferiors; to instruct, counsel and admonish them; countenancing, commending, and rewarding such as do well; and discountenancing, reproving, and chastising such as do ill; </a:t>
            </a:r>
            <a:r>
              <a:rPr lang="en-US" sz="2600" b="1" dirty="0"/>
              <a:t>protecting, and providing for them all things necessary for soul and body</a:t>
            </a:r>
            <a:r>
              <a:rPr lang="en-US" sz="2600" dirty="0"/>
              <a:t>: and, by grave, wise, holy, and exemplary carriage, to procure glory to God, honor to themselves, and so to preserve that authority which God hath put upon them.</a:t>
            </a:r>
          </a:p>
        </p:txBody>
      </p:sp>
    </p:spTree>
    <p:extLst>
      <p:ext uri="{BB962C8B-B14F-4D97-AF65-F5344CB8AC3E}">
        <p14:creationId xmlns:p14="http://schemas.microsoft.com/office/powerpoint/2010/main" val="4195959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A7915B-7809-E459-AC7C-C63D06D7B036}"/>
              </a:ext>
            </a:extLst>
          </p:cNvPr>
          <p:cNvSpPr>
            <a:spLocks noGrp="1"/>
          </p:cNvSpPr>
          <p:nvPr>
            <p:ph type="title"/>
          </p:nvPr>
        </p:nvSpPr>
        <p:spPr/>
        <p:txBody>
          <a:bodyPr/>
          <a:lstStyle/>
          <a:p>
            <a:pPr algn="ctr"/>
            <a:r>
              <a:rPr lang="en-US" dirty="0"/>
              <a:t>The artisans</a:t>
            </a:r>
          </a:p>
        </p:txBody>
      </p:sp>
      <p:sp>
        <p:nvSpPr>
          <p:cNvPr id="3" name="Content Placeholder 2">
            <a:extLst>
              <a:ext uri="{FF2B5EF4-FFF2-40B4-BE49-F238E27FC236}">
                <a16:creationId xmlns:a16="http://schemas.microsoft.com/office/drawing/2014/main" id="{F86E0DF7-B488-E80E-93D2-1C59C4FAA7B8}"/>
              </a:ext>
            </a:extLst>
          </p:cNvPr>
          <p:cNvSpPr>
            <a:spLocks noGrp="1"/>
          </p:cNvSpPr>
          <p:nvPr>
            <p:ph idx="1"/>
          </p:nvPr>
        </p:nvSpPr>
        <p:spPr>
          <a:xfrm>
            <a:off x="838199" y="1825625"/>
            <a:ext cx="10632141" cy="4351338"/>
          </a:xfrm>
        </p:spPr>
        <p:txBody>
          <a:bodyPr/>
          <a:lstStyle/>
          <a:p>
            <a:r>
              <a:rPr lang="en-US" dirty="0"/>
              <a:t>Goldsmith, merchants, perfumers: they did not think it a loss to take part in the building of the wall, if it was for the Lord.</a:t>
            </a:r>
          </a:p>
          <a:p>
            <a:r>
              <a:rPr lang="en-US" dirty="0"/>
              <a:t>God can make up for whatever loss they may suffer in their business.</a:t>
            </a:r>
          </a:p>
          <a:p>
            <a:r>
              <a:rPr lang="en-US" dirty="0"/>
              <a:t>The daughters of Shallum: even though not as physically strong as men they could also help out.</a:t>
            </a:r>
          </a:p>
          <a:p>
            <a:pPr lvl="1"/>
            <a:r>
              <a:rPr lang="en-US" dirty="0"/>
              <a:t>Contribution of money</a:t>
            </a:r>
          </a:p>
          <a:p>
            <a:pPr lvl="1"/>
            <a:r>
              <a:rPr lang="en-US" dirty="0"/>
              <a:t>Women fellow laborers in the Gospel: “And I urge you also, true companion, help these women who labored with me in the gospel, with Clement also, and the rest of my fellow workers, whose names are in the Book of Life.” (Phill. 4:3)</a:t>
            </a:r>
          </a:p>
          <a:p>
            <a:pPr lvl="1"/>
            <a:endParaRPr lang="en-US" b="1" dirty="0"/>
          </a:p>
        </p:txBody>
      </p:sp>
    </p:spTree>
    <p:extLst>
      <p:ext uri="{BB962C8B-B14F-4D97-AF65-F5344CB8AC3E}">
        <p14:creationId xmlns:p14="http://schemas.microsoft.com/office/powerpoint/2010/main" val="33146167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633A1C-FE51-E1E3-67D5-31BA2C622B4A}"/>
              </a:ext>
            </a:extLst>
          </p:cNvPr>
          <p:cNvSpPr>
            <a:spLocks noGrp="1"/>
          </p:cNvSpPr>
          <p:nvPr>
            <p:ph type="title"/>
          </p:nvPr>
        </p:nvSpPr>
        <p:spPr/>
        <p:txBody>
          <a:bodyPr/>
          <a:lstStyle/>
          <a:p>
            <a:pPr algn="ctr"/>
            <a:r>
              <a:rPr lang="en-US" dirty="0"/>
              <a:t>Women in ministry?</a:t>
            </a:r>
          </a:p>
        </p:txBody>
      </p:sp>
      <p:sp>
        <p:nvSpPr>
          <p:cNvPr id="3" name="Content Placeholder 2">
            <a:extLst>
              <a:ext uri="{FF2B5EF4-FFF2-40B4-BE49-F238E27FC236}">
                <a16:creationId xmlns:a16="http://schemas.microsoft.com/office/drawing/2014/main" id="{809257EF-0145-CABB-ECAE-2B26E516ED89}"/>
              </a:ext>
            </a:extLst>
          </p:cNvPr>
          <p:cNvSpPr>
            <a:spLocks noGrp="1"/>
          </p:cNvSpPr>
          <p:nvPr>
            <p:ph idx="1"/>
          </p:nvPr>
        </p:nvSpPr>
        <p:spPr/>
        <p:txBody>
          <a:bodyPr/>
          <a:lstStyle/>
          <a:p>
            <a:r>
              <a:rPr lang="en-US" b="1" dirty="0"/>
              <a:t>Q: does this mean that women can partake in ministry?</a:t>
            </a:r>
          </a:p>
          <a:p>
            <a:r>
              <a:rPr lang="en-US" dirty="0"/>
              <a:t>Romans 16:1: Phoebe was a servant in the church of </a:t>
            </a:r>
            <a:r>
              <a:rPr lang="en-US" dirty="0" err="1"/>
              <a:t>Cenchrea</a:t>
            </a:r>
            <a:endParaRPr lang="en-US" dirty="0"/>
          </a:p>
          <a:p>
            <a:r>
              <a:rPr lang="en-US" dirty="0"/>
              <a:t>She is designated as a </a:t>
            </a:r>
            <a:r>
              <a:rPr lang="en-US" dirty="0" err="1"/>
              <a:t>diakonon</a:t>
            </a:r>
            <a:r>
              <a:rPr lang="en-US" dirty="0"/>
              <a:t>, a ‘deacon’</a:t>
            </a:r>
          </a:p>
          <a:p>
            <a:r>
              <a:rPr lang="en-US" dirty="0"/>
              <a:t>But so is also the governing authority</a:t>
            </a:r>
          </a:p>
          <a:p>
            <a:pPr lvl="1"/>
            <a:r>
              <a:rPr lang="en-US" dirty="0"/>
              <a:t>See Romans 13:4: “For he is God’s minister to you for good”</a:t>
            </a:r>
          </a:p>
          <a:p>
            <a:pPr lvl="1"/>
            <a:r>
              <a:rPr lang="en-US" dirty="0"/>
              <a:t>Minister: </a:t>
            </a:r>
            <a:r>
              <a:rPr lang="en-US" dirty="0" err="1"/>
              <a:t>diakonos</a:t>
            </a:r>
            <a:endParaRPr lang="en-US" dirty="0"/>
          </a:p>
        </p:txBody>
      </p:sp>
    </p:spTree>
    <p:extLst>
      <p:ext uri="{BB962C8B-B14F-4D97-AF65-F5344CB8AC3E}">
        <p14:creationId xmlns:p14="http://schemas.microsoft.com/office/powerpoint/2010/main" val="35851911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2D0C16-5EF1-F2FE-6970-2E15F5A81CE0}"/>
              </a:ext>
            </a:extLst>
          </p:cNvPr>
          <p:cNvSpPr>
            <a:spLocks noGrp="1"/>
          </p:cNvSpPr>
          <p:nvPr>
            <p:ph type="title"/>
          </p:nvPr>
        </p:nvSpPr>
        <p:spPr/>
        <p:txBody>
          <a:bodyPr/>
          <a:lstStyle/>
          <a:p>
            <a:pPr algn="ctr"/>
            <a:r>
              <a:rPr lang="en-US" dirty="0"/>
              <a:t>Those who repaired their own houses</a:t>
            </a:r>
          </a:p>
        </p:txBody>
      </p:sp>
      <p:sp>
        <p:nvSpPr>
          <p:cNvPr id="3" name="Content Placeholder 2">
            <a:extLst>
              <a:ext uri="{FF2B5EF4-FFF2-40B4-BE49-F238E27FC236}">
                <a16:creationId xmlns:a16="http://schemas.microsoft.com/office/drawing/2014/main" id="{88DE8E4F-011E-9F96-8EB9-BC59F38D157C}"/>
              </a:ext>
            </a:extLst>
          </p:cNvPr>
          <p:cNvSpPr>
            <a:spLocks noGrp="1"/>
          </p:cNvSpPr>
          <p:nvPr>
            <p:ph idx="1"/>
          </p:nvPr>
        </p:nvSpPr>
        <p:spPr/>
        <p:txBody>
          <a:bodyPr/>
          <a:lstStyle/>
          <a:p>
            <a:r>
              <a:rPr lang="en-US" dirty="0"/>
              <a:t>Some people made repairs to their own houses</a:t>
            </a:r>
          </a:p>
          <a:p>
            <a:pPr lvl="1"/>
            <a:r>
              <a:rPr lang="en-US" dirty="0"/>
              <a:t>10: </a:t>
            </a:r>
            <a:r>
              <a:rPr lang="en-US" dirty="0" err="1"/>
              <a:t>Jedaiah</a:t>
            </a:r>
            <a:r>
              <a:rPr lang="en-US" dirty="0"/>
              <a:t>, </a:t>
            </a:r>
            <a:r>
              <a:rPr lang="en-US" dirty="0" err="1"/>
              <a:t>Hattush</a:t>
            </a:r>
            <a:endParaRPr lang="en-US" dirty="0"/>
          </a:p>
          <a:p>
            <a:pPr lvl="1"/>
            <a:r>
              <a:rPr lang="en-US" dirty="0"/>
              <a:t>23: Benjamin, </a:t>
            </a:r>
            <a:r>
              <a:rPr lang="en-US" dirty="0" err="1"/>
              <a:t>Hasshub</a:t>
            </a:r>
            <a:r>
              <a:rPr lang="en-US" dirty="0"/>
              <a:t>, Azariah</a:t>
            </a:r>
          </a:p>
          <a:p>
            <a:pPr lvl="1"/>
            <a:r>
              <a:rPr lang="en-US" dirty="0"/>
              <a:t>28: the priests</a:t>
            </a:r>
          </a:p>
          <a:p>
            <a:pPr lvl="1"/>
            <a:r>
              <a:rPr lang="en-US" dirty="0"/>
              <a:t>29: Zadok</a:t>
            </a:r>
          </a:p>
          <a:p>
            <a:r>
              <a:rPr lang="en-US" b="1" dirty="0"/>
              <a:t>Q: why did they repair their own houses? Why not other houses?</a:t>
            </a:r>
          </a:p>
          <a:p>
            <a:r>
              <a:rPr lang="en-US" dirty="0"/>
              <a:t>Everyone should do their own part</a:t>
            </a:r>
          </a:p>
          <a:p>
            <a:r>
              <a:rPr lang="en-US" dirty="0"/>
              <a:t>Sweep before your own house, pull the beam out of your own eye first (Matthew 7:3-5)</a:t>
            </a:r>
          </a:p>
        </p:txBody>
      </p:sp>
    </p:spTree>
    <p:extLst>
      <p:ext uri="{BB962C8B-B14F-4D97-AF65-F5344CB8AC3E}">
        <p14:creationId xmlns:p14="http://schemas.microsoft.com/office/powerpoint/2010/main" val="21689017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BFC24E-7E31-CD53-D24F-B12D6FF052AB}"/>
              </a:ext>
            </a:extLst>
          </p:cNvPr>
          <p:cNvSpPr>
            <a:spLocks noGrp="1"/>
          </p:cNvSpPr>
          <p:nvPr>
            <p:ph type="title"/>
          </p:nvPr>
        </p:nvSpPr>
        <p:spPr/>
        <p:txBody>
          <a:bodyPr/>
          <a:lstStyle/>
          <a:p>
            <a:pPr algn="ctr"/>
            <a:r>
              <a:rPr lang="en-US" dirty="0"/>
              <a:t>Hananiah and the </a:t>
            </a:r>
            <a:r>
              <a:rPr lang="en-US" dirty="0" err="1"/>
              <a:t>Tekoites</a:t>
            </a:r>
            <a:endParaRPr lang="en-US" dirty="0"/>
          </a:p>
        </p:txBody>
      </p:sp>
      <p:sp>
        <p:nvSpPr>
          <p:cNvPr id="3" name="Content Placeholder 2">
            <a:extLst>
              <a:ext uri="{FF2B5EF4-FFF2-40B4-BE49-F238E27FC236}">
                <a16:creationId xmlns:a16="http://schemas.microsoft.com/office/drawing/2014/main" id="{B6523DD5-E43F-2FA6-AB42-53073407352E}"/>
              </a:ext>
            </a:extLst>
          </p:cNvPr>
          <p:cNvSpPr>
            <a:spLocks noGrp="1"/>
          </p:cNvSpPr>
          <p:nvPr>
            <p:ph idx="1"/>
          </p:nvPr>
        </p:nvSpPr>
        <p:spPr/>
        <p:txBody>
          <a:bodyPr/>
          <a:lstStyle/>
          <a:p>
            <a:r>
              <a:rPr lang="en-US" dirty="0"/>
              <a:t>30: Hananiah, the sixth son of </a:t>
            </a:r>
            <a:r>
              <a:rPr lang="en-US" dirty="0" err="1"/>
              <a:t>Shelemiah</a:t>
            </a:r>
            <a:r>
              <a:rPr lang="en-US" dirty="0"/>
              <a:t> started the repairs</a:t>
            </a:r>
          </a:p>
          <a:p>
            <a:r>
              <a:rPr lang="en-US" dirty="0"/>
              <a:t>Even though he was not the greatest son, still he took to the repairs despite the wavering leaders</a:t>
            </a:r>
          </a:p>
          <a:p>
            <a:pPr lvl="1"/>
            <a:r>
              <a:rPr lang="en-US" dirty="0"/>
              <a:t>If the leaders fail to do the good, we should not follow this bad example</a:t>
            </a:r>
          </a:p>
          <a:p>
            <a:r>
              <a:rPr lang="en-US" dirty="0"/>
              <a:t>27: another example: though the </a:t>
            </a:r>
            <a:r>
              <a:rPr lang="en-US" dirty="0" err="1"/>
              <a:t>Tekoite</a:t>
            </a:r>
            <a:r>
              <a:rPr lang="en-US" dirty="0"/>
              <a:t> leaders did not set about the work, their people did not follow their bad example and built up two sections of the wall.</a:t>
            </a:r>
          </a:p>
          <a:p>
            <a:pPr lvl="1"/>
            <a:r>
              <a:rPr lang="en-US" dirty="0"/>
              <a:t>See also verse 5 where the </a:t>
            </a:r>
            <a:r>
              <a:rPr lang="en-US" dirty="0" err="1"/>
              <a:t>Tekoites</a:t>
            </a:r>
            <a:r>
              <a:rPr lang="en-US" dirty="0"/>
              <a:t> themselves made </a:t>
            </a:r>
            <a:r>
              <a:rPr lang="en-US"/>
              <a:t>the repairs</a:t>
            </a:r>
            <a:r>
              <a:rPr lang="en-US" dirty="0"/>
              <a:t>.</a:t>
            </a:r>
          </a:p>
        </p:txBody>
      </p:sp>
    </p:spTree>
    <p:extLst>
      <p:ext uri="{BB962C8B-B14F-4D97-AF65-F5344CB8AC3E}">
        <p14:creationId xmlns:p14="http://schemas.microsoft.com/office/powerpoint/2010/main" val="37472166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616294-43BA-94E2-1321-BB57D99446DA}"/>
              </a:ext>
            </a:extLst>
          </p:cNvPr>
          <p:cNvSpPr>
            <a:spLocks noGrp="1"/>
          </p:cNvSpPr>
          <p:nvPr>
            <p:ph type="title"/>
          </p:nvPr>
        </p:nvSpPr>
        <p:spPr/>
        <p:txBody>
          <a:bodyPr/>
          <a:lstStyle/>
          <a:p>
            <a:pPr algn="ctr"/>
            <a:r>
              <a:rPr lang="en-US" dirty="0"/>
              <a:t>Miscellaneous notes</a:t>
            </a:r>
          </a:p>
        </p:txBody>
      </p:sp>
      <p:sp>
        <p:nvSpPr>
          <p:cNvPr id="3" name="Content Placeholder 2">
            <a:extLst>
              <a:ext uri="{FF2B5EF4-FFF2-40B4-BE49-F238E27FC236}">
                <a16:creationId xmlns:a16="http://schemas.microsoft.com/office/drawing/2014/main" id="{8C4ED874-55A8-8865-4479-2BD45482ED04}"/>
              </a:ext>
            </a:extLst>
          </p:cNvPr>
          <p:cNvSpPr>
            <a:spLocks noGrp="1"/>
          </p:cNvSpPr>
          <p:nvPr>
            <p:ph idx="1"/>
          </p:nvPr>
        </p:nvSpPr>
        <p:spPr/>
        <p:txBody>
          <a:bodyPr/>
          <a:lstStyle/>
          <a:p>
            <a:r>
              <a:rPr lang="en-US" dirty="0"/>
              <a:t>7: the residence of the governor was repaired, even the throne (</a:t>
            </a:r>
            <a:r>
              <a:rPr lang="en-US" dirty="0" err="1"/>
              <a:t>kiseh</a:t>
            </a:r>
            <a:r>
              <a:rPr lang="en-US" dirty="0"/>
              <a:t>), indicating that they were building Jerusalem back in full</a:t>
            </a:r>
          </a:p>
          <a:p>
            <a:r>
              <a:rPr lang="en-US" dirty="0"/>
              <a:t>15-16: they repaired the wall of the pool, apparently they built back the nicer buildings</a:t>
            </a:r>
          </a:p>
          <a:p>
            <a:pPr lvl="1"/>
            <a:r>
              <a:rPr lang="en-US" dirty="0"/>
              <a:t>The tombs</a:t>
            </a:r>
          </a:p>
          <a:p>
            <a:pPr lvl="1"/>
            <a:r>
              <a:rPr lang="en-US" dirty="0"/>
              <a:t>The man-made pool</a:t>
            </a:r>
          </a:p>
        </p:txBody>
      </p:sp>
    </p:spTree>
    <p:extLst>
      <p:ext uri="{BB962C8B-B14F-4D97-AF65-F5344CB8AC3E}">
        <p14:creationId xmlns:p14="http://schemas.microsoft.com/office/powerpoint/2010/main" val="26654375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1B411A-34F7-A0EE-3987-A022CE00F38E}"/>
              </a:ext>
            </a:extLst>
          </p:cNvPr>
          <p:cNvSpPr>
            <a:spLocks noGrp="1"/>
          </p:cNvSpPr>
          <p:nvPr>
            <p:ph type="title"/>
          </p:nvPr>
        </p:nvSpPr>
        <p:spPr/>
        <p:txBody>
          <a:bodyPr/>
          <a:lstStyle/>
          <a:p>
            <a:pPr algn="ctr"/>
            <a:r>
              <a:rPr lang="en-US" dirty="0"/>
              <a:t>Nehemiah’s part</a:t>
            </a:r>
          </a:p>
        </p:txBody>
      </p:sp>
      <p:sp>
        <p:nvSpPr>
          <p:cNvPr id="3" name="Content Placeholder 2">
            <a:extLst>
              <a:ext uri="{FF2B5EF4-FFF2-40B4-BE49-F238E27FC236}">
                <a16:creationId xmlns:a16="http://schemas.microsoft.com/office/drawing/2014/main" id="{970EE85F-8520-66A4-0887-2FB092336624}"/>
              </a:ext>
            </a:extLst>
          </p:cNvPr>
          <p:cNvSpPr>
            <a:spLocks noGrp="1"/>
          </p:cNvSpPr>
          <p:nvPr>
            <p:ph idx="1"/>
          </p:nvPr>
        </p:nvSpPr>
        <p:spPr/>
        <p:txBody>
          <a:bodyPr/>
          <a:lstStyle/>
          <a:p>
            <a:r>
              <a:rPr lang="en-US" dirty="0"/>
              <a:t>Nehemiah of </a:t>
            </a:r>
            <a:r>
              <a:rPr lang="en-US" dirty="0" err="1"/>
              <a:t>Azbuk</a:t>
            </a:r>
            <a:r>
              <a:rPr lang="en-US" dirty="0"/>
              <a:t> (verse 16) is not the same as the Nehemiah, son of </a:t>
            </a:r>
            <a:r>
              <a:rPr lang="en-US" dirty="0" err="1"/>
              <a:t>Hachaliah</a:t>
            </a:r>
            <a:r>
              <a:rPr lang="en-US" dirty="0"/>
              <a:t>.</a:t>
            </a:r>
          </a:p>
          <a:p>
            <a:r>
              <a:rPr lang="en-US" b="1" dirty="0"/>
              <a:t>Q: What part did Nehemiah himself do?</a:t>
            </a:r>
          </a:p>
          <a:p>
            <a:r>
              <a:rPr lang="en-US" dirty="0"/>
              <a:t>We may assume three things:</a:t>
            </a:r>
          </a:p>
          <a:p>
            <a:pPr lvl="1"/>
            <a:r>
              <a:rPr lang="en-US" dirty="0"/>
              <a:t>Oversight, direction, encouragement</a:t>
            </a:r>
          </a:p>
          <a:p>
            <a:pPr lvl="1"/>
            <a:r>
              <a:rPr lang="en-US" dirty="0"/>
              <a:t>At times stepping in to lay down bricks</a:t>
            </a:r>
          </a:p>
          <a:p>
            <a:pPr lvl="1"/>
            <a:r>
              <a:rPr lang="en-US" dirty="0"/>
              <a:t>Watching out for the enemy</a:t>
            </a:r>
          </a:p>
          <a:p>
            <a:r>
              <a:rPr lang="en-US" dirty="0"/>
              <a:t>Nehemiah was like a general directing his army.</a:t>
            </a:r>
          </a:p>
          <a:p>
            <a:pPr lvl="1"/>
            <a:r>
              <a:rPr lang="en-US" dirty="0"/>
              <a:t>A more practical man than Ezra, who was more theoretical.</a:t>
            </a:r>
          </a:p>
        </p:txBody>
      </p:sp>
    </p:spTree>
    <p:extLst>
      <p:ext uri="{BB962C8B-B14F-4D97-AF65-F5344CB8AC3E}">
        <p14:creationId xmlns:p14="http://schemas.microsoft.com/office/powerpoint/2010/main" val="2205297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33777E-3691-578D-D2D5-609B0CF7F0A6}"/>
              </a:ext>
            </a:extLst>
          </p:cNvPr>
          <p:cNvSpPr>
            <a:spLocks noGrp="1"/>
          </p:cNvSpPr>
          <p:nvPr>
            <p:ph type="title"/>
          </p:nvPr>
        </p:nvSpPr>
        <p:spPr>
          <a:xfrm>
            <a:off x="838200" y="365125"/>
            <a:ext cx="10515600" cy="1087157"/>
          </a:xfrm>
        </p:spPr>
        <p:txBody>
          <a:bodyPr/>
          <a:lstStyle/>
          <a:p>
            <a:pPr algn="ctr"/>
            <a:r>
              <a:rPr lang="en-US" dirty="0"/>
              <a:t>The big picture</a:t>
            </a:r>
          </a:p>
        </p:txBody>
      </p:sp>
      <p:sp>
        <p:nvSpPr>
          <p:cNvPr id="3" name="Content Placeholder 2">
            <a:extLst>
              <a:ext uri="{FF2B5EF4-FFF2-40B4-BE49-F238E27FC236}">
                <a16:creationId xmlns:a16="http://schemas.microsoft.com/office/drawing/2014/main" id="{BCC8B21A-C943-B6C3-1D62-8C134219A0B2}"/>
              </a:ext>
            </a:extLst>
          </p:cNvPr>
          <p:cNvSpPr>
            <a:spLocks noGrp="1"/>
          </p:cNvSpPr>
          <p:nvPr>
            <p:ph idx="1"/>
          </p:nvPr>
        </p:nvSpPr>
        <p:spPr>
          <a:xfrm>
            <a:off x="838200" y="1573306"/>
            <a:ext cx="10645588" cy="4919569"/>
          </a:xfrm>
        </p:spPr>
        <p:txBody>
          <a:bodyPr>
            <a:normAutofit lnSpcReduction="10000"/>
          </a:bodyPr>
          <a:lstStyle/>
          <a:p>
            <a:r>
              <a:rPr lang="en-US" dirty="0"/>
              <a:t>“And I also say to you that you are Peter, and on this rock I will build My church, and the gates of Hades shall not prevail against it. And I will give you the keys of the kingdom of heaven, and whatever you bind on earth will be bound in heaven, and whatever you loose on earth will be loosed in heaven.” (Matthew 16:18-19)</a:t>
            </a:r>
          </a:p>
          <a:p>
            <a:r>
              <a:rPr lang="en-US" dirty="0"/>
              <a:t>Jesus says that He will build His church: it shall be accomplished, because He said so, and He is powerful to carry out His plan.</a:t>
            </a:r>
          </a:p>
          <a:p>
            <a:r>
              <a:rPr lang="en-US" dirty="0"/>
              <a:t>But we are all to do our own part, not to relax and coast.</a:t>
            </a:r>
          </a:p>
          <a:p>
            <a:r>
              <a:rPr lang="en-US" dirty="0"/>
              <a:t>Each church ministry is important: teaching, Bible study, deaconate, teaching children, ushering, clearing away the Lord’s Table, playing the piano, sound, cooking food, hosting a garage sale, folding the bulletins, turning on the screen, cleaning the bathroom or the coffee pot.</a:t>
            </a:r>
          </a:p>
        </p:txBody>
      </p:sp>
    </p:spTree>
    <p:extLst>
      <p:ext uri="{BB962C8B-B14F-4D97-AF65-F5344CB8AC3E}">
        <p14:creationId xmlns:p14="http://schemas.microsoft.com/office/powerpoint/2010/main" val="15707161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phic 1">
            <a:extLst>
              <a:ext uri="{FF2B5EF4-FFF2-40B4-BE49-F238E27FC236}">
                <a16:creationId xmlns:a16="http://schemas.microsoft.com/office/drawing/2014/main" id="{15E78488-865E-4A6A-AB8C-F4551CEEB79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521759" y="-1681"/>
            <a:ext cx="9148482" cy="6861362"/>
          </a:xfrm>
          <a:prstGeom prst="rect">
            <a:avLst/>
          </a:prstGeom>
        </p:spPr>
      </p:pic>
      <p:sp>
        <p:nvSpPr>
          <p:cNvPr id="5" name="Rectangle 4">
            <a:extLst>
              <a:ext uri="{FF2B5EF4-FFF2-40B4-BE49-F238E27FC236}">
                <a16:creationId xmlns:a16="http://schemas.microsoft.com/office/drawing/2014/main" id="{92DFF8C8-0782-4237-9503-518E6A081348}"/>
              </a:ext>
            </a:extLst>
          </p:cNvPr>
          <p:cNvSpPr/>
          <p:nvPr/>
        </p:nvSpPr>
        <p:spPr>
          <a:xfrm>
            <a:off x="8269941" y="2998693"/>
            <a:ext cx="1385047" cy="1532965"/>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60009415-437F-4DE0-B581-2CB5D9253131}"/>
              </a:ext>
            </a:extLst>
          </p:cNvPr>
          <p:cNvSpPr/>
          <p:nvPr/>
        </p:nvSpPr>
        <p:spPr>
          <a:xfrm>
            <a:off x="8166847" y="1335741"/>
            <a:ext cx="1004047" cy="721659"/>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BC011B9F-F12E-6174-CEDD-3470CA474C79}"/>
              </a:ext>
            </a:extLst>
          </p:cNvPr>
          <p:cNvSpPr/>
          <p:nvPr/>
        </p:nvSpPr>
        <p:spPr>
          <a:xfrm>
            <a:off x="9273989" y="4751292"/>
            <a:ext cx="1396252" cy="909920"/>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F4F8D722-78D3-BAE0-65FC-EA0D0CEBA321}"/>
              </a:ext>
            </a:extLst>
          </p:cNvPr>
          <p:cNvSpPr/>
          <p:nvPr/>
        </p:nvSpPr>
        <p:spPr>
          <a:xfrm>
            <a:off x="7265894" y="4742327"/>
            <a:ext cx="2173941" cy="1779497"/>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489141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4218F2-455F-81FC-5644-84FDBEE0557F}"/>
              </a:ext>
            </a:extLst>
          </p:cNvPr>
          <p:cNvSpPr>
            <a:spLocks noGrp="1"/>
          </p:cNvSpPr>
          <p:nvPr>
            <p:ph type="title"/>
          </p:nvPr>
        </p:nvSpPr>
        <p:spPr/>
        <p:txBody>
          <a:bodyPr/>
          <a:lstStyle/>
          <a:p>
            <a:pPr algn="ctr"/>
            <a:r>
              <a:rPr lang="en-US" dirty="0"/>
              <a:t>Nehemiah 5: trials from within</a:t>
            </a:r>
          </a:p>
        </p:txBody>
      </p:sp>
      <p:sp>
        <p:nvSpPr>
          <p:cNvPr id="3" name="Content Placeholder 2">
            <a:extLst>
              <a:ext uri="{FF2B5EF4-FFF2-40B4-BE49-F238E27FC236}">
                <a16:creationId xmlns:a16="http://schemas.microsoft.com/office/drawing/2014/main" id="{50A9A177-83F9-83AD-9E25-B151E65D634B}"/>
              </a:ext>
            </a:extLst>
          </p:cNvPr>
          <p:cNvSpPr>
            <a:spLocks noGrp="1"/>
          </p:cNvSpPr>
          <p:nvPr>
            <p:ph idx="1"/>
          </p:nvPr>
        </p:nvSpPr>
        <p:spPr/>
        <p:txBody>
          <a:bodyPr/>
          <a:lstStyle/>
          <a:p>
            <a:r>
              <a:rPr lang="en-US" b="1" dirty="0"/>
              <a:t>Read Nehemiah 5:1-19! (1-5; 6-13; 14-19)</a:t>
            </a:r>
          </a:p>
          <a:p>
            <a:r>
              <a:rPr lang="en-US" dirty="0"/>
              <a:t>Whereas Nehemiah 4 describes adversity on the outside, in this chapter the Israelites face several trials:</a:t>
            </a:r>
          </a:p>
          <a:p>
            <a:pPr lvl="1"/>
            <a:r>
              <a:rPr lang="en-US" dirty="0"/>
              <a:t>Famine</a:t>
            </a:r>
          </a:p>
          <a:p>
            <a:pPr lvl="1"/>
            <a:r>
              <a:rPr lang="en-US" dirty="0"/>
              <a:t>Poverty</a:t>
            </a:r>
          </a:p>
          <a:p>
            <a:pPr lvl="1"/>
            <a:r>
              <a:rPr lang="en-US" dirty="0"/>
              <a:t>Division</a:t>
            </a:r>
          </a:p>
          <a:p>
            <a:r>
              <a:rPr lang="en-US" dirty="0"/>
              <a:t>The devil, our enemy tries all methods in order to make us fall.</a:t>
            </a:r>
          </a:p>
          <a:p>
            <a:pPr lvl="1"/>
            <a:r>
              <a:rPr lang="en-US" dirty="0"/>
              <a:t>It is a constant battle that only ends when Christ comes again.</a:t>
            </a:r>
          </a:p>
          <a:p>
            <a:endParaRPr lang="en-US" dirty="0"/>
          </a:p>
          <a:p>
            <a:endParaRPr lang="en-US" dirty="0"/>
          </a:p>
        </p:txBody>
      </p:sp>
    </p:spTree>
    <p:extLst>
      <p:ext uri="{BB962C8B-B14F-4D97-AF65-F5344CB8AC3E}">
        <p14:creationId xmlns:p14="http://schemas.microsoft.com/office/powerpoint/2010/main" val="12429921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046EA5-5F82-1E39-8C86-21C76BB44F76}"/>
              </a:ext>
            </a:extLst>
          </p:cNvPr>
          <p:cNvSpPr>
            <a:spLocks noGrp="1"/>
          </p:cNvSpPr>
          <p:nvPr>
            <p:ph type="title"/>
          </p:nvPr>
        </p:nvSpPr>
        <p:spPr/>
        <p:txBody>
          <a:bodyPr/>
          <a:lstStyle/>
          <a:p>
            <a:pPr algn="ctr"/>
            <a:r>
              <a:rPr lang="en-US" dirty="0"/>
              <a:t>The significance of the wall</a:t>
            </a:r>
          </a:p>
        </p:txBody>
      </p:sp>
      <p:sp>
        <p:nvSpPr>
          <p:cNvPr id="3" name="Content Placeholder 2">
            <a:extLst>
              <a:ext uri="{FF2B5EF4-FFF2-40B4-BE49-F238E27FC236}">
                <a16:creationId xmlns:a16="http://schemas.microsoft.com/office/drawing/2014/main" id="{438E697A-7DEE-530C-4879-96B9EA0A3FBA}"/>
              </a:ext>
            </a:extLst>
          </p:cNvPr>
          <p:cNvSpPr>
            <a:spLocks noGrp="1"/>
          </p:cNvSpPr>
          <p:nvPr>
            <p:ph idx="1"/>
          </p:nvPr>
        </p:nvSpPr>
        <p:spPr/>
        <p:txBody>
          <a:bodyPr/>
          <a:lstStyle/>
          <a:p>
            <a:r>
              <a:rPr lang="en-US" dirty="0"/>
              <a:t>Nehemiah’s story is about a physical wall, that separates the people from the Gentiles.</a:t>
            </a:r>
          </a:p>
          <a:p>
            <a:r>
              <a:rPr lang="en-US" dirty="0"/>
              <a:t>Ezra had built a temple, which is a spiritual wall between the people and the pagan religions surrounding them.</a:t>
            </a:r>
          </a:p>
          <a:p>
            <a:r>
              <a:rPr lang="en-US" dirty="0"/>
              <a:t>The wall symbolizes the law, which keeps sin away from God’s people, separating clean from unclean.</a:t>
            </a:r>
          </a:p>
          <a:p>
            <a:r>
              <a:rPr lang="en-US" dirty="0"/>
              <a:t>A forward-looking symbol of heaven where God’s people follow God’s law inside God’s house.</a:t>
            </a:r>
          </a:p>
          <a:p>
            <a:pPr lvl="1"/>
            <a:r>
              <a:rPr lang="en-US" dirty="0"/>
              <a:t>Revelation 21 is a New Testament eschatological parallel</a:t>
            </a:r>
          </a:p>
        </p:txBody>
      </p:sp>
    </p:spTree>
    <p:extLst>
      <p:ext uri="{BB962C8B-B14F-4D97-AF65-F5344CB8AC3E}">
        <p14:creationId xmlns:p14="http://schemas.microsoft.com/office/powerpoint/2010/main" val="17113173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A94A7F-96EE-6C89-CA62-A00599197C16}"/>
              </a:ext>
            </a:extLst>
          </p:cNvPr>
          <p:cNvSpPr>
            <a:spLocks noGrp="1"/>
          </p:cNvSpPr>
          <p:nvPr>
            <p:ph type="title"/>
          </p:nvPr>
        </p:nvSpPr>
        <p:spPr/>
        <p:txBody>
          <a:bodyPr/>
          <a:lstStyle/>
          <a:p>
            <a:pPr algn="ctr"/>
            <a:r>
              <a:rPr lang="en-US" dirty="0"/>
              <a:t>Famine (verses 3-4)</a:t>
            </a:r>
          </a:p>
        </p:txBody>
      </p:sp>
      <p:sp>
        <p:nvSpPr>
          <p:cNvPr id="3" name="Content Placeholder 2">
            <a:extLst>
              <a:ext uri="{FF2B5EF4-FFF2-40B4-BE49-F238E27FC236}">
                <a16:creationId xmlns:a16="http://schemas.microsoft.com/office/drawing/2014/main" id="{E4AD0C81-734F-6CA5-817C-CD747988E72A}"/>
              </a:ext>
            </a:extLst>
          </p:cNvPr>
          <p:cNvSpPr>
            <a:spLocks noGrp="1"/>
          </p:cNvSpPr>
          <p:nvPr>
            <p:ph idx="1"/>
          </p:nvPr>
        </p:nvSpPr>
        <p:spPr>
          <a:xfrm>
            <a:off x="838200" y="1690688"/>
            <a:ext cx="10515600" cy="4802187"/>
          </a:xfrm>
        </p:spPr>
        <p:txBody>
          <a:bodyPr>
            <a:normAutofit lnSpcReduction="10000"/>
          </a:bodyPr>
          <a:lstStyle/>
          <a:p>
            <a:r>
              <a:rPr lang="en-US" dirty="0"/>
              <a:t>As the previous chapter showed us, the Israelites were surrounded on all sides.</a:t>
            </a:r>
          </a:p>
          <a:p>
            <a:r>
              <a:rPr lang="en-US" dirty="0"/>
              <a:t>It could be that their enemies cut off the trading routes, so this increased poverty and scarcity of food.</a:t>
            </a:r>
          </a:p>
          <a:p>
            <a:r>
              <a:rPr lang="en-US" dirty="0"/>
              <a:t>Furthermore, many personnel shifted from other areas to Jerusalem to build the wall.</a:t>
            </a:r>
          </a:p>
          <a:p>
            <a:pPr lvl="1"/>
            <a:r>
              <a:rPr lang="en-US" dirty="0"/>
              <a:t>Less people to farm.</a:t>
            </a:r>
          </a:p>
          <a:p>
            <a:pPr lvl="1"/>
            <a:r>
              <a:rPr lang="en-US" dirty="0"/>
              <a:t>Guards were also needed.</a:t>
            </a:r>
          </a:p>
          <a:p>
            <a:r>
              <a:rPr lang="en-US" dirty="0"/>
              <a:t>This would lead to dire consequences as malnourished people cannot build so fast. A vicious cycle.</a:t>
            </a:r>
          </a:p>
          <a:p>
            <a:r>
              <a:rPr lang="en-US" b="1" dirty="0"/>
              <a:t>Q: have you ever had to live on meager rations? How did you survive? (tell your testimony)</a:t>
            </a:r>
          </a:p>
        </p:txBody>
      </p:sp>
    </p:spTree>
    <p:extLst>
      <p:ext uri="{BB962C8B-B14F-4D97-AF65-F5344CB8AC3E}">
        <p14:creationId xmlns:p14="http://schemas.microsoft.com/office/powerpoint/2010/main" val="11499313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EB7CA8-EF2A-3946-5074-F2E04BEEC260}"/>
              </a:ext>
            </a:extLst>
          </p:cNvPr>
          <p:cNvSpPr>
            <a:spLocks noGrp="1"/>
          </p:cNvSpPr>
          <p:nvPr>
            <p:ph type="title"/>
          </p:nvPr>
        </p:nvSpPr>
        <p:spPr/>
        <p:txBody>
          <a:bodyPr/>
          <a:lstStyle/>
          <a:p>
            <a:pPr algn="ctr"/>
            <a:r>
              <a:rPr lang="en-US" dirty="0"/>
              <a:t>Poverty (verses 4-5)</a:t>
            </a:r>
          </a:p>
        </p:txBody>
      </p:sp>
      <p:sp>
        <p:nvSpPr>
          <p:cNvPr id="3" name="Content Placeholder 2">
            <a:extLst>
              <a:ext uri="{FF2B5EF4-FFF2-40B4-BE49-F238E27FC236}">
                <a16:creationId xmlns:a16="http://schemas.microsoft.com/office/drawing/2014/main" id="{9B113C05-33D9-AD44-D8C3-9670AE390D88}"/>
              </a:ext>
            </a:extLst>
          </p:cNvPr>
          <p:cNvSpPr>
            <a:spLocks noGrp="1"/>
          </p:cNvSpPr>
          <p:nvPr>
            <p:ph idx="1"/>
          </p:nvPr>
        </p:nvSpPr>
        <p:spPr/>
        <p:txBody>
          <a:bodyPr>
            <a:normAutofit lnSpcReduction="10000"/>
          </a:bodyPr>
          <a:lstStyle/>
          <a:p>
            <a:r>
              <a:rPr lang="en-US" dirty="0"/>
              <a:t>The Jews paid debts with goods: grain, wine and oil.</a:t>
            </a:r>
          </a:p>
          <a:p>
            <a:r>
              <a:rPr lang="en-US" dirty="0"/>
              <a:t>This was running out, and their debts were mounting, since they had to pay the tax to the king of Babylon.</a:t>
            </a:r>
          </a:p>
          <a:p>
            <a:r>
              <a:rPr lang="en-US" dirty="0"/>
              <a:t>So they mortgaged their fields, their vineyards and their houses to other Jews so that they could pay the tax money.</a:t>
            </a:r>
          </a:p>
          <a:p>
            <a:r>
              <a:rPr lang="en-US" dirty="0"/>
              <a:t>If they could not pay the taxes, then their foes’ malevolent prediction would “come true”:</a:t>
            </a:r>
          </a:p>
          <a:p>
            <a:pPr lvl="1"/>
            <a:r>
              <a:rPr lang="en-US" dirty="0"/>
              <a:t>Let it now be known to the king that, if this city is built and the walls completed, they will not pay tax, tribute, or custom, and the king’s treasury will be diminished. (Ezra 4:13)</a:t>
            </a:r>
          </a:p>
          <a:p>
            <a:pPr lvl="1"/>
            <a:r>
              <a:rPr lang="en-US" dirty="0"/>
              <a:t>This would be seen as rebellion, and the Babylonians could punish them…</a:t>
            </a:r>
          </a:p>
        </p:txBody>
      </p:sp>
    </p:spTree>
    <p:extLst>
      <p:ext uri="{BB962C8B-B14F-4D97-AF65-F5344CB8AC3E}">
        <p14:creationId xmlns:p14="http://schemas.microsoft.com/office/powerpoint/2010/main" val="14336219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B52A9F-1803-C41A-3584-ACEFE50E3B31}"/>
              </a:ext>
            </a:extLst>
          </p:cNvPr>
          <p:cNvSpPr>
            <a:spLocks noGrp="1"/>
          </p:cNvSpPr>
          <p:nvPr>
            <p:ph type="title"/>
          </p:nvPr>
        </p:nvSpPr>
        <p:spPr/>
        <p:txBody>
          <a:bodyPr/>
          <a:lstStyle/>
          <a:p>
            <a:pPr algn="ctr"/>
            <a:r>
              <a:rPr lang="en-US" dirty="0"/>
              <a:t>Historical documents</a:t>
            </a:r>
          </a:p>
        </p:txBody>
      </p:sp>
      <p:sp>
        <p:nvSpPr>
          <p:cNvPr id="3" name="Content Placeholder 2">
            <a:extLst>
              <a:ext uri="{FF2B5EF4-FFF2-40B4-BE49-F238E27FC236}">
                <a16:creationId xmlns:a16="http://schemas.microsoft.com/office/drawing/2014/main" id="{E248179D-602C-0B4D-06CE-DF9257B4075B}"/>
              </a:ext>
            </a:extLst>
          </p:cNvPr>
          <p:cNvSpPr>
            <a:spLocks noGrp="1"/>
          </p:cNvSpPr>
          <p:nvPr>
            <p:ph idx="1"/>
          </p:nvPr>
        </p:nvSpPr>
        <p:spPr/>
        <p:txBody>
          <a:bodyPr/>
          <a:lstStyle/>
          <a:p>
            <a:r>
              <a:rPr lang="en-US" dirty="0"/>
              <a:t>“Documents from Babylon show that many inhabitants of this province too had to mortgage their fields and orchards to get silver for the payment of taxes to the king. In many cases they were unable to redeem their property, and became landless, hired </a:t>
            </a:r>
            <a:r>
              <a:rPr lang="en-US" dirty="0" err="1"/>
              <a:t>labourers</a:t>
            </a:r>
            <a:r>
              <a:rPr lang="en-US" dirty="0"/>
              <a:t>; sometimes they were compelled to give away their children into slavery.” (chief researcher at the Institute for Oriental Manuscripts)</a:t>
            </a:r>
          </a:p>
          <a:p>
            <a:r>
              <a:rPr lang="en-US" dirty="0"/>
              <a:t>Interest rates at the time were up to 20%.</a:t>
            </a:r>
          </a:p>
          <a:p>
            <a:r>
              <a:rPr lang="en-US" dirty="0"/>
              <a:t>By the end of the 5</a:t>
            </a:r>
            <a:r>
              <a:rPr lang="en-US" baseline="30000" dirty="0"/>
              <a:t>th</a:t>
            </a:r>
            <a:r>
              <a:rPr lang="en-US" dirty="0"/>
              <a:t> century BC they were 40-50%.</a:t>
            </a:r>
          </a:p>
          <a:p>
            <a:r>
              <a:rPr lang="en-US" b="1" dirty="0"/>
              <a:t>Q: Why do you think God allowed a famine to happen in the land?</a:t>
            </a:r>
          </a:p>
          <a:p>
            <a:endParaRPr lang="en-US" dirty="0"/>
          </a:p>
        </p:txBody>
      </p:sp>
    </p:spTree>
    <p:extLst>
      <p:ext uri="{BB962C8B-B14F-4D97-AF65-F5344CB8AC3E}">
        <p14:creationId xmlns:p14="http://schemas.microsoft.com/office/powerpoint/2010/main" val="10156071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A6CDEE-E4F3-26FE-8D04-DE6EA035782F}"/>
              </a:ext>
            </a:extLst>
          </p:cNvPr>
          <p:cNvSpPr>
            <a:spLocks noGrp="1"/>
          </p:cNvSpPr>
          <p:nvPr>
            <p:ph type="title"/>
          </p:nvPr>
        </p:nvSpPr>
        <p:spPr>
          <a:xfrm>
            <a:off x="838200" y="365126"/>
            <a:ext cx="10515600" cy="1019922"/>
          </a:xfrm>
        </p:spPr>
        <p:txBody>
          <a:bodyPr/>
          <a:lstStyle/>
          <a:p>
            <a:pPr algn="ctr"/>
            <a:r>
              <a:rPr lang="en-US" dirty="0"/>
              <a:t>Debt slavery</a:t>
            </a:r>
          </a:p>
        </p:txBody>
      </p:sp>
      <p:sp>
        <p:nvSpPr>
          <p:cNvPr id="3" name="Content Placeholder 2">
            <a:extLst>
              <a:ext uri="{FF2B5EF4-FFF2-40B4-BE49-F238E27FC236}">
                <a16:creationId xmlns:a16="http://schemas.microsoft.com/office/drawing/2014/main" id="{88F1068B-6253-8BA9-CEBA-E3AAEC9AA3E5}"/>
              </a:ext>
            </a:extLst>
          </p:cNvPr>
          <p:cNvSpPr>
            <a:spLocks noGrp="1"/>
          </p:cNvSpPr>
          <p:nvPr>
            <p:ph idx="1"/>
          </p:nvPr>
        </p:nvSpPr>
        <p:spPr>
          <a:xfrm>
            <a:off x="838200" y="1506071"/>
            <a:ext cx="10515600" cy="4827494"/>
          </a:xfrm>
        </p:spPr>
        <p:txBody>
          <a:bodyPr>
            <a:normAutofit/>
          </a:bodyPr>
          <a:lstStyle/>
          <a:p>
            <a:r>
              <a:rPr lang="en-US" dirty="0"/>
              <a:t>What a sad state of affairs that some of the Jews had to even sell their own sons or daughters into servitude!</a:t>
            </a:r>
          </a:p>
          <a:p>
            <a:r>
              <a:rPr lang="en-US" dirty="0"/>
              <a:t>The children of the poorer Jews played the same games, sang the same songs as the children of those richer Jews to whom they were now indebted.</a:t>
            </a:r>
          </a:p>
          <a:p>
            <a:r>
              <a:rPr lang="en-US" dirty="0"/>
              <a:t>What was the basis of these laws? </a:t>
            </a:r>
            <a:r>
              <a:rPr lang="en-US" b="1" dirty="0"/>
              <a:t>Read Exodus 21:1-11!</a:t>
            </a:r>
          </a:p>
          <a:p>
            <a:pPr lvl="1"/>
            <a:r>
              <a:rPr lang="en-US" dirty="0"/>
              <a:t>This was a form of indentured service: the servant had to work six years, but went free in the seventh year.</a:t>
            </a:r>
          </a:p>
          <a:p>
            <a:pPr lvl="1"/>
            <a:r>
              <a:rPr lang="en-US" dirty="0"/>
              <a:t>Just as in the 50</a:t>
            </a:r>
            <a:r>
              <a:rPr lang="en-US" baseline="30000" dirty="0"/>
              <a:t>th</a:t>
            </a:r>
            <a:r>
              <a:rPr lang="en-US" dirty="0"/>
              <a:t> year, the year of Jubilee all slaves were set free and their lands were returned.</a:t>
            </a:r>
          </a:p>
          <a:p>
            <a:pPr lvl="1"/>
            <a:r>
              <a:rPr lang="en-US" dirty="0"/>
              <a:t>This was similar to indentured servants who had little money but wanted to move from England to America.</a:t>
            </a:r>
          </a:p>
        </p:txBody>
      </p:sp>
    </p:spTree>
    <p:extLst>
      <p:ext uri="{BB962C8B-B14F-4D97-AF65-F5344CB8AC3E}">
        <p14:creationId xmlns:p14="http://schemas.microsoft.com/office/powerpoint/2010/main" val="17968197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806D8-173F-ECA3-6C87-E178105E531F}"/>
              </a:ext>
            </a:extLst>
          </p:cNvPr>
          <p:cNvSpPr>
            <a:spLocks noGrp="1"/>
          </p:cNvSpPr>
          <p:nvPr>
            <p:ph type="title"/>
          </p:nvPr>
        </p:nvSpPr>
        <p:spPr>
          <a:xfrm>
            <a:off x="838200" y="365125"/>
            <a:ext cx="10515600" cy="1127499"/>
          </a:xfrm>
        </p:spPr>
        <p:txBody>
          <a:bodyPr/>
          <a:lstStyle/>
          <a:p>
            <a:pPr algn="ctr"/>
            <a:r>
              <a:rPr lang="en-US" dirty="0"/>
              <a:t>Lessons on handling wealth</a:t>
            </a:r>
          </a:p>
        </p:txBody>
      </p:sp>
      <p:sp>
        <p:nvSpPr>
          <p:cNvPr id="3" name="Content Placeholder 2">
            <a:extLst>
              <a:ext uri="{FF2B5EF4-FFF2-40B4-BE49-F238E27FC236}">
                <a16:creationId xmlns:a16="http://schemas.microsoft.com/office/drawing/2014/main" id="{7A28CD8C-7448-EEEE-F26C-6C6A525B1C5E}"/>
              </a:ext>
            </a:extLst>
          </p:cNvPr>
          <p:cNvSpPr>
            <a:spLocks noGrp="1"/>
          </p:cNvSpPr>
          <p:nvPr>
            <p:ph idx="1"/>
          </p:nvPr>
        </p:nvSpPr>
        <p:spPr>
          <a:xfrm>
            <a:off x="838200" y="1492624"/>
            <a:ext cx="10515600" cy="4684339"/>
          </a:xfrm>
        </p:spPr>
        <p:txBody>
          <a:bodyPr>
            <a:normAutofit lnSpcReduction="10000"/>
          </a:bodyPr>
          <a:lstStyle/>
          <a:p>
            <a:r>
              <a:rPr lang="en-US" b="1" dirty="0"/>
              <a:t>“He who oppresses the poor reproaches his Maker, but he who honors Him has mercy on the needy.” (Proverbs 14:31)</a:t>
            </a:r>
          </a:p>
          <a:p>
            <a:pPr lvl="1"/>
            <a:r>
              <a:rPr lang="en-US" dirty="0"/>
              <a:t>If you have means, you should be generous.</a:t>
            </a:r>
          </a:p>
          <a:p>
            <a:r>
              <a:rPr lang="en-US" b="1" dirty="0"/>
              <a:t>“Go to the ant, you sluggard! Consider her ways and be wise,</a:t>
            </a:r>
            <a:r>
              <a:rPr lang="en-US" b="1" baseline="30000" dirty="0"/>
              <a:t> </a:t>
            </a:r>
            <a:r>
              <a:rPr lang="en-US" b="1" dirty="0"/>
              <a:t>which, having no captain, overseer or ruler, Provides her supplies in the summer, and gathers her food in the harvest.” (Proverbs 6:6-8)</a:t>
            </a:r>
          </a:p>
          <a:p>
            <a:pPr lvl="1"/>
            <a:r>
              <a:rPr lang="en-US" dirty="0"/>
              <a:t>Work hard and save in times of plenty to prepare for want.</a:t>
            </a:r>
          </a:p>
          <a:p>
            <a:r>
              <a:rPr lang="en-US" b="1" dirty="0"/>
              <a:t>“So let each one give as he purposes in his heart, not grudgingly or of necessity; for God loves a cheerful giver.” (2Cor. 9:7)</a:t>
            </a:r>
          </a:p>
          <a:p>
            <a:pPr lvl="1"/>
            <a:r>
              <a:rPr lang="en-US" dirty="0"/>
              <a:t>Give abundantly.</a:t>
            </a:r>
          </a:p>
          <a:p>
            <a:pPr lvl="1"/>
            <a:r>
              <a:rPr lang="en-US" b="1" dirty="0"/>
              <a:t>Don’t feel guilty, feel grateful.</a:t>
            </a:r>
          </a:p>
          <a:p>
            <a:r>
              <a:rPr lang="en-US" b="1" u="sng" dirty="0"/>
              <a:t>Think ahead and be prudent. Imitate God in His grace.</a:t>
            </a:r>
          </a:p>
        </p:txBody>
      </p:sp>
    </p:spTree>
    <p:extLst>
      <p:ext uri="{BB962C8B-B14F-4D97-AF65-F5344CB8AC3E}">
        <p14:creationId xmlns:p14="http://schemas.microsoft.com/office/powerpoint/2010/main" val="16870800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20A57A-0FCD-4F54-735D-A0FEBBF70033}"/>
              </a:ext>
            </a:extLst>
          </p:cNvPr>
          <p:cNvSpPr>
            <a:spLocks noGrp="1"/>
          </p:cNvSpPr>
          <p:nvPr>
            <p:ph type="title"/>
          </p:nvPr>
        </p:nvSpPr>
        <p:spPr/>
        <p:txBody>
          <a:bodyPr/>
          <a:lstStyle/>
          <a:p>
            <a:pPr algn="ctr"/>
            <a:r>
              <a:rPr lang="en-US" dirty="0"/>
              <a:t>Why?</a:t>
            </a:r>
          </a:p>
        </p:txBody>
      </p:sp>
      <p:sp>
        <p:nvSpPr>
          <p:cNvPr id="3" name="Content Placeholder 2">
            <a:extLst>
              <a:ext uri="{FF2B5EF4-FFF2-40B4-BE49-F238E27FC236}">
                <a16:creationId xmlns:a16="http://schemas.microsoft.com/office/drawing/2014/main" id="{B652BD4E-0FFE-4370-BA5C-ED09FFB22FDB}"/>
              </a:ext>
            </a:extLst>
          </p:cNvPr>
          <p:cNvSpPr>
            <a:spLocks noGrp="1"/>
          </p:cNvSpPr>
          <p:nvPr>
            <p:ph idx="1"/>
          </p:nvPr>
        </p:nvSpPr>
        <p:spPr/>
        <p:txBody>
          <a:bodyPr>
            <a:normAutofit lnSpcReduction="10000"/>
          </a:bodyPr>
          <a:lstStyle/>
          <a:p>
            <a:r>
              <a:rPr lang="en-US" b="1" dirty="0"/>
              <a:t>Q: Why do you think all this was happening?</a:t>
            </a:r>
          </a:p>
          <a:p>
            <a:r>
              <a:rPr lang="en-US" b="1" dirty="0"/>
              <a:t> Read Deuteronomy 28:30-33!</a:t>
            </a:r>
          </a:p>
          <a:p>
            <a:r>
              <a:rPr lang="en-US" dirty="0"/>
              <a:t>It could well be that the people again, were not following the Lord, because these things (poverty, famine, losing their children) are punishment coming from God.</a:t>
            </a:r>
          </a:p>
          <a:p>
            <a:pPr lvl="1"/>
            <a:r>
              <a:rPr lang="en-US" dirty="0"/>
              <a:t>The Lord brings poverty and gives great wealth. (1 Sam 2:7)</a:t>
            </a:r>
          </a:p>
          <a:p>
            <a:r>
              <a:rPr lang="en-US" dirty="0"/>
              <a:t>Remember the Ten Plagues when the Jews survived the famine while the rest of the country hungered.</a:t>
            </a:r>
          </a:p>
          <a:p>
            <a:r>
              <a:rPr lang="en-US" dirty="0"/>
              <a:t>All of these issues as well as the building of the wall and the external enemies demanded a response from Nehemiah…</a:t>
            </a:r>
          </a:p>
        </p:txBody>
      </p:sp>
    </p:spTree>
    <p:extLst>
      <p:ext uri="{BB962C8B-B14F-4D97-AF65-F5344CB8AC3E}">
        <p14:creationId xmlns:p14="http://schemas.microsoft.com/office/powerpoint/2010/main" val="14727633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6657B-5289-B53D-4AEA-C0A5996DB5E6}"/>
              </a:ext>
            </a:extLst>
          </p:cNvPr>
          <p:cNvSpPr>
            <a:spLocks noGrp="1"/>
          </p:cNvSpPr>
          <p:nvPr>
            <p:ph type="title"/>
          </p:nvPr>
        </p:nvSpPr>
        <p:spPr/>
        <p:txBody>
          <a:bodyPr/>
          <a:lstStyle/>
          <a:p>
            <a:pPr algn="ctr"/>
            <a:r>
              <a:rPr lang="en-US" dirty="0"/>
              <a:t>Nehemiah’s response (verses 6-11)</a:t>
            </a:r>
          </a:p>
        </p:txBody>
      </p:sp>
      <p:sp>
        <p:nvSpPr>
          <p:cNvPr id="3" name="Content Placeholder 2">
            <a:extLst>
              <a:ext uri="{FF2B5EF4-FFF2-40B4-BE49-F238E27FC236}">
                <a16:creationId xmlns:a16="http://schemas.microsoft.com/office/drawing/2014/main" id="{D4B0E1D8-379E-9945-D811-7E41E12B7007}"/>
              </a:ext>
            </a:extLst>
          </p:cNvPr>
          <p:cNvSpPr>
            <a:spLocks noGrp="1"/>
          </p:cNvSpPr>
          <p:nvPr>
            <p:ph idx="1"/>
          </p:nvPr>
        </p:nvSpPr>
        <p:spPr>
          <a:xfrm>
            <a:off x="838200" y="1825625"/>
            <a:ext cx="10515600" cy="4667250"/>
          </a:xfrm>
        </p:spPr>
        <p:txBody>
          <a:bodyPr>
            <a:normAutofit lnSpcReduction="10000"/>
          </a:bodyPr>
          <a:lstStyle/>
          <a:p>
            <a:r>
              <a:rPr lang="en-US" dirty="0"/>
              <a:t>The moneylenders were charging their fellow Jews interest on the money that they lent them.</a:t>
            </a:r>
          </a:p>
          <a:p>
            <a:r>
              <a:rPr lang="en-US" dirty="0"/>
              <a:t>But Mosaic law condemned charging interest on loans, rather the poverty-stricken man must be helped.</a:t>
            </a:r>
          </a:p>
          <a:p>
            <a:pPr lvl="1"/>
            <a:r>
              <a:rPr lang="en-US" b="1" dirty="0"/>
              <a:t>Read Exod. 22:25, Lev. 25:25!</a:t>
            </a:r>
          </a:p>
          <a:p>
            <a:r>
              <a:rPr lang="en-US" dirty="0"/>
              <a:t>After serious thought, Nehemiah rebukes the nobles and the officials, so that they were silent.</a:t>
            </a:r>
          </a:p>
          <a:p>
            <a:r>
              <a:rPr lang="en-US" dirty="0"/>
              <a:t>The lands must be returned immediately, plus 1% of the goods.</a:t>
            </a:r>
          </a:p>
          <a:p>
            <a:r>
              <a:rPr lang="en-US" b="1" dirty="0"/>
              <a:t>Q: Why did the nobles have to do this immediately?</a:t>
            </a:r>
          </a:p>
          <a:p>
            <a:pPr lvl="1"/>
            <a:r>
              <a:rPr lang="en-US" dirty="0"/>
              <a:t>Because it was a great sin, and sin of such magnitude (any magnitude) must be dealt with immediately!</a:t>
            </a:r>
          </a:p>
          <a:p>
            <a:endParaRPr lang="en-US" dirty="0"/>
          </a:p>
        </p:txBody>
      </p:sp>
    </p:spTree>
    <p:extLst>
      <p:ext uri="{BB962C8B-B14F-4D97-AF65-F5344CB8AC3E}">
        <p14:creationId xmlns:p14="http://schemas.microsoft.com/office/powerpoint/2010/main" val="26958764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9AB5FE-8F06-4785-AA96-DA1FF01A4ABC}"/>
              </a:ext>
            </a:extLst>
          </p:cNvPr>
          <p:cNvSpPr>
            <a:spLocks noGrp="1"/>
          </p:cNvSpPr>
          <p:nvPr>
            <p:ph type="title"/>
          </p:nvPr>
        </p:nvSpPr>
        <p:spPr/>
        <p:txBody>
          <a:bodyPr/>
          <a:lstStyle/>
          <a:p>
            <a:pPr algn="ctr"/>
            <a:r>
              <a:rPr lang="en-US" dirty="0"/>
              <a:t>The oath (verses 12-13)</a:t>
            </a:r>
          </a:p>
        </p:txBody>
      </p:sp>
      <p:sp>
        <p:nvSpPr>
          <p:cNvPr id="3" name="Content Placeholder 2">
            <a:extLst>
              <a:ext uri="{FF2B5EF4-FFF2-40B4-BE49-F238E27FC236}">
                <a16:creationId xmlns:a16="http://schemas.microsoft.com/office/drawing/2014/main" id="{9DE96B26-9E43-4548-F4FB-163D24971F26}"/>
              </a:ext>
            </a:extLst>
          </p:cNvPr>
          <p:cNvSpPr>
            <a:spLocks noGrp="1"/>
          </p:cNvSpPr>
          <p:nvPr>
            <p:ph idx="1"/>
          </p:nvPr>
        </p:nvSpPr>
        <p:spPr/>
        <p:txBody>
          <a:bodyPr/>
          <a:lstStyle/>
          <a:p>
            <a:r>
              <a:rPr lang="en-US" b="1" dirty="0"/>
              <a:t>Q: What do we see in these two verses that show how seriously Nehemiah took the situation so seriously?</a:t>
            </a:r>
          </a:p>
          <a:p>
            <a:r>
              <a:rPr lang="en-US" dirty="0"/>
              <a:t>He made the nobles swear an oath before the priests that they would do as Nehemiah commanded them. And he shook his robes as a sign.</a:t>
            </a:r>
          </a:p>
          <a:p>
            <a:r>
              <a:rPr lang="en-US" b="1" dirty="0"/>
              <a:t>Q: What did Nehemiah’s shaking the fold of his robe symbolize?</a:t>
            </a:r>
          </a:p>
          <a:p>
            <a:r>
              <a:rPr lang="en-US" dirty="0"/>
              <a:t>In Israel it was a practice during oaths to perform some physical sign to show what would happen if the oath was broken.</a:t>
            </a:r>
          </a:p>
          <a:p>
            <a:pPr lvl="1"/>
            <a:r>
              <a:rPr lang="en-US" dirty="0"/>
              <a:t>Just as the sign was tangible, so also was the reality that would surely follow if the oath was broken.</a:t>
            </a:r>
          </a:p>
          <a:p>
            <a:pPr lvl="1"/>
            <a:r>
              <a:rPr lang="en-US" b="1" dirty="0"/>
              <a:t>Read 1 Samuel 15:24-28!</a:t>
            </a:r>
          </a:p>
        </p:txBody>
      </p:sp>
    </p:spTree>
    <p:extLst>
      <p:ext uri="{BB962C8B-B14F-4D97-AF65-F5344CB8AC3E}">
        <p14:creationId xmlns:p14="http://schemas.microsoft.com/office/powerpoint/2010/main" val="36931504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9B0619B-68A9-13AA-39E3-8BBECD8449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3266" cy="6858000"/>
          </a:xfrm>
          <a:prstGeom prst="rect">
            <a:avLst/>
          </a:prstGeom>
        </p:spPr>
      </p:pic>
    </p:spTree>
    <p:extLst>
      <p:ext uri="{BB962C8B-B14F-4D97-AF65-F5344CB8AC3E}">
        <p14:creationId xmlns:p14="http://schemas.microsoft.com/office/powerpoint/2010/main" val="264241717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F90F14-8AE8-77D8-6EB7-43B1687BD30F}"/>
              </a:ext>
            </a:extLst>
          </p:cNvPr>
          <p:cNvSpPr>
            <a:spLocks noGrp="1"/>
          </p:cNvSpPr>
          <p:nvPr>
            <p:ph type="title"/>
          </p:nvPr>
        </p:nvSpPr>
        <p:spPr/>
        <p:txBody>
          <a:bodyPr/>
          <a:lstStyle/>
          <a:p>
            <a:pPr algn="ctr"/>
            <a:r>
              <a:rPr lang="en-US" dirty="0"/>
              <a:t>Nehemiah’s generosity (verses 14-19)</a:t>
            </a:r>
          </a:p>
        </p:txBody>
      </p:sp>
      <p:sp>
        <p:nvSpPr>
          <p:cNvPr id="3" name="Content Placeholder 2">
            <a:extLst>
              <a:ext uri="{FF2B5EF4-FFF2-40B4-BE49-F238E27FC236}">
                <a16:creationId xmlns:a16="http://schemas.microsoft.com/office/drawing/2014/main" id="{9B9962FA-CAA9-C27E-564B-284AE554EED3}"/>
              </a:ext>
            </a:extLst>
          </p:cNvPr>
          <p:cNvSpPr>
            <a:spLocks noGrp="1"/>
          </p:cNvSpPr>
          <p:nvPr>
            <p:ph idx="1"/>
          </p:nvPr>
        </p:nvSpPr>
        <p:spPr/>
        <p:txBody>
          <a:bodyPr>
            <a:normAutofit/>
          </a:bodyPr>
          <a:lstStyle/>
          <a:p>
            <a:r>
              <a:rPr lang="en-US"/>
              <a:t>Previous </a:t>
            </a:r>
            <a:r>
              <a:rPr lang="en-US" dirty="0"/>
              <a:t>governors and even their servants laid burdens on the people and extorted them.</a:t>
            </a:r>
          </a:p>
          <a:p>
            <a:pPr lvl="1"/>
            <a:r>
              <a:rPr lang="en-US" dirty="0"/>
              <a:t>Bread, wine, 40 shekels of silver (1 </a:t>
            </a:r>
            <a:r>
              <a:rPr lang="en-US" dirty="0" err="1"/>
              <a:t>lbs</a:t>
            </a:r>
            <a:r>
              <a:rPr lang="en-US" dirty="0"/>
              <a:t>, about $320)</a:t>
            </a:r>
          </a:p>
          <a:p>
            <a:r>
              <a:rPr lang="en-US" dirty="0"/>
              <a:t>But Nehemiah was different, he did not take the governor’s provisions, so as to lessen the load on the people.</a:t>
            </a:r>
          </a:p>
          <a:p>
            <a:pPr lvl="1"/>
            <a:r>
              <a:rPr lang="en-US" dirty="0"/>
              <a:t>He also did not take land (verse 16).</a:t>
            </a:r>
          </a:p>
          <a:p>
            <a:r>
              <a:rPr lang="en-US" b="1" dirty="0"/>
              <a:t>Q: what motivated Nehemiah to do so?</a:t>
            </a:r>
          </a:p>
          <a:p>
            <a:r>
              <a:rPr lang="en-US" dirty="0"/>
              <a:t>And you shall love the Lord your God with all your heart, with all your soul, with all your mind, and with all your strength.’ This is the first commandment. (Mark 12:30)</a:t>
            </a:r>
          </a:p>
        </p:txBody>
      </p:sp>
    </p:spTree>
    <p:extLst>
      <p:ext uri="{BB962C8B-B14F-4D97-AF65-F5344CB8AC3E}">
        <p14:creationId xmlns:p14="http://schemas.microsoft.com/office/powerpoint/2010/main" val="8250334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533182-9F16-6511-BD4A-8CC6E1B5ADC4}"/>
              </a:ext>
            </a:extLst>
          </p:cNvPr>
          <p:cNvSpPr>
            <a:spLocks noGrp="1"/>
          </p:cNvSpPr>
          <p:nvPr>
            <p:ph type="title"/>
          </p:nvPr>
        </p:nvSpPr>
        <p:spPr/>
        <p:txBody>
          <a:bodyPr/>
          <a:lstStyle/>
          <a:p>
            <a:pPr algn="ctr"/>
            <a:r>
              <a:rPr lang="en-US" dirty="0"/>
              <a:t>The New Jerusalem</a:t>
            </a:r>
          </a:p>
        </p:txBody>
      </p:sp>
      <p:sp>
        <p:nvSpPr>
          <p:cNvPr id="3" name="Content Placeholder 2">
            <a:extLst>
              <a:ext uri="{FF2B5EF4-FFF2-40B4-BE49-F238E27FC236}">
                <a16:creationId xmlns:a16="http://schemas.microsoft.com/office/drawing/2014/main" id="{8609F35C-424A-185B-7164-AF645E18A17F}"/>
              </a:ext>
            </a:extLst>
          </p:cNvPr>
          <p:cNvSpPr>
            <a:spLocks noGrp="1"/>
          </p:cNvSpPr>
          <p:nvPr>
            <p:ph idx="1"/>
          </p:nvPr>
        </p:nvSpPr>
        <p:spPr>
          <a:xfrm>
            <a:off x="838200" y="1856159"/>
            <a:ext cx="10515600" cy="4320804"/>
          </a:xfrm>
        </p:spPr>
        <p:txBody>
          <a:bodyPr>
            <a:normAutofit lnSpcReduction="10000"/>
          </a:bodyPr>
          <a:lstStyle/>
          <a:p>
            <a:r>
              <a:rPr lang="en-US" sz="2400" dirty="0"/>
              <a:t>Rev. 21:3-4: “</a:t>
            </a:r>
            <a:r>
              <a:rPr lang="en-US" sz="2400" b="1" dirty="0"/>
              <a:t>Behold, the tabernacle of God is with men, and He will dwell with them, and they shall be His people</a:t>
            </a:r>
            <a:r>
              <a:rPr lang="en-US" sz="2400" dirty="0"/>
              <a:t>. God Himself will be with them and be their God. And God will wipe away every tear from their eyes; there shall be no more death, nor sorrow, nor crying. There shall be no more pain, for the former things have passed away.”</a:t>
            </a:r>
          </a:p>
          <a:p>
            <a:r>
              <a:rPr lang="en-US" sz="2400" dirty="0"/>
              <a:t>Verse 8: cowards, unbelievers, murderers will be all outside.</a:t>
            </a:r>
          </a:p>
          <a:p>
            <a:r>
              <a:rPr lang="en-US" sz="2400" dirty="0"/>
              <a:t>Rev. 22:14: blessed are those who keep the commandments.</a:t>
            </a:r>
          </a:p>
          <a:p>
            <a:r>
              <a:rPr lang="en-US" sz="2400" dirty="0"/>
              <a:t>Rev. 22:15: sinners will be cast out.</a:t>
            </a:r>
          </a:p>
          <a:p>
            <a:r>
              <a:rPr lang="en-US" sz="2400" dirty="0"/>
              <a:t>Verse 21: nothing shall defile the New Jerusalem</a:t>
            </a:r>
          </a:p>
          <a:p>
            <a:r>
              <a:rPr lang="en-US" sz="2400" dirty="0"/>
              <a:t>A new and final resting place for God’s people for all eternity without foreign rulers to oppress them.</a:t>
            </a:r>
          </a:p>
        </p:txBody>
      </p:sp>
      <p:pic>
        <p:nvPicPr>
          <p:cNvPr id="7" name="Picture 6">
            <a:extLst>
              <a:ext uri="{FF2B5EF4-FFF2-40B4-BE49-F238E27FC236}">
                <a16:creationId xmlns:a16="http://schemas.microsoft.com/office/drawing/2014/main" id="{E43141A4-4503-B5E3-4AC0-9396C4BDABA1}"/>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8640" t="9931"/>
          <a:stretch/>
        </p:blipFill>
        <p:spPr>
          <a:xfrm>
            <a:off x="9211236" y="0"/>
            <a:ext cx="2980764" cy="1856159"/>
          </a:xfrm>
          <a:prstGeom prst="rect">
            <a:avLst/>
          </a:prstGeom>
        </p:spPr>
      </p:pic>
    </p:spTree>
    <p:extLst>
      <p:ext uri="{BB962C8B-B14F-4D97-AF65-F5344CB8AC3E}">
        <p14:creationId xmlns:p14="http://schemas.microsoft.com/office/powerpoint/2010/main" val="19074380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F84234-0820-E804-DFBC-83556293ED17}"/>
              </a:ext>
            </a:extLst>
          </p:cNvPr>
          <p:cNvSpPr>
            <a:spLocks noGrp="1"/>
          </p:cNvSpPr>
          <p:nvPr>
            <p:ph type="title"/>
          </p:nvPr>
        </p:nvSpPr>
        <p:spPr/>
        <p:txBody>
          <a:bodyPr/>
          <a:lstStyle/>
          <a:p>
            <a:pPr algn="ctr"/>
            <a:r>
              <a:rPr lang="en-US" dirty="0"/>
              <a:t>Nehemiah’s wealth</a:t>
            </a:r>
          </a:p>
        </p:txBody>
      </p:sp>
      <p:sp>
        <p:nvSpPr>
          <p:cNvPr id="3" name="Content Placeholder 2">
            <a:extLst>
              <a:ext uri="{FF2B5EF4-FFF2-40B4-BE49-F238E27FC236}">
                <a16:creationId xmlns:a16="http://schemas.microsoft.com/office/drawing/2014/main" id="{966B9EFD-F2C1-BB0B-98EF-EA5C731B60A0}"/>
              </a:ext>
            </a:extLst>
          </p:cNvPr>
          <p:cNvSpPr>
            <a:spLocks noGrp="1"/>
          </p:cNvSpPr>
          <p:nvPr>
            <p:ph idx="1"/>
          </p:nvPr>
        </p:nvSpPr>
        <p:spPr/>
        <p:txBody>
          <a:bodyPr/>
          <a:lstStyle/>
          <a:p>
            <a:r>
              <a:rPr lang="en-US" dirty="0"/>
              <a:t>Verse 18: Nehemiah could have sacrificed an ox and six choice sheep every day.</a:t>
            </a:r>
          </a:p>
          <a:p>
            <a:r>
              <a:rPr lang="en-US" dirty="0"/>
              <a:t>Nehemiah was ruler for 12 years, making this 4,380 oxen and 26,280 sheep, a vast flock.</a:t>
            </a:r>
          </a:p>
          <a:p>
            <a:endParaRPr lang="en-US" dirty="0"/>
          </a:p>
        </p:txBody>
      </p:sp>
      <p:pic>
        <p:nvPicPr>
          <p:cNvPr id="5" name="Picture 4">
            <a:extLst>
              <a:ext uri="{FF2B5EF4-FFF2-40B4-BE49-F238E27FC236}">
                <a16:creationId xmlns:a16="http://schemas.microsoft.com/office/drawing/2014/main" id="{7E51BED9-7BFD-42B6-8FF8-19DE8F6D98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5999" y="3720202"/>
            <a:ext cx="5603211" cy="3137798"/>
          </a:xfrm>
          <a:prstGeom prst="rect">
            <a:avLst/>
          </a:prstGeom>
        </p:spPr>
      </p:pic>
      <p:pic>
        <p:nvPicPr>
          <p:cNvPr id="7" name="Picture 6">
            <a:extLst>
              <a:ext uri="{FF2B5EF4-FFF2-40B4-BE49-F238E27FC236}">
                <a16:creationId xmlns:a16="http://schemas.microsoft.com/office/drawing/2014/main" id="{F7979BFE-4148-2752-27E2-A725C694E9D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4082" y="3720202"/>
            <a:ext cx="5481918" cy="3137798"/>
          </a:xfrm>
          <a:prstGeom prst="rect">
            <a:avLst/>
          </a:prstGeom>
        </p:spPr>
      </p:pic>
    </p:spTree>
    <p:extLst>
      <p:ext uri="{BB962C8B-B14F-4D97-AF65-F5344CB8AC3E}">
        <p14:creationId xmlns:p14="http://schemas.microsoft.com/office/powerpoint/2010/main" val="35460997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F90F14-8AE8-77D8-6EB7-43B1687BD30F}"/>
              </a:ext>
            </a:extLst>
          </p:cNvPr>
          <p:cNvSpPr>
            <a:spLocks noGrp="1"/>
          </p:cNvSpPr>
          <p:nvPr>
            <p:ph type="title"/>
          </p:nvPr>
        </p:nvSpPr>
        <p:spPr/>
        <p:txBody>
          <a:bodyPr/>
          <a:lstStyle/>
          <a:p>
            <a:pPr algn="ctr"/>
            <a:r>
              <a:rPr lang="en-US" dirty="0"/>
              <a:t>Nehemiah’s generosity</a:t>
            </a:r>
          </a:p>
        </p:txBody>
      </p:sp>
      <p:sp>
        <p:nvSpPr>
          <p:cNvPr id="3" name="Content Placeholder 2">
            <a:extLst>
              <a:ext uri="{FF2B5EF4-FFF2-40B4-BE49-F238E27FC236}">
                <a16:creationId xmlns:a16="http://schemas.microsoft.com/office/drawing/2014/main" id="{9B9962FA-CAA9-C27E-564B-284AE554EED3}"/>
              </a:ext>
            </a:extLst>
          </p:cNvPr>
          <p:cNvSpPr>
            <a:spLocks noGrp="1"/>
          </p:cNvSpPr>
          <p:nvPr>
            <p:ph idx="1"/>
          </p:nvPr>
        </p:nvSpPr>
        <p:spPr/>
        <p:txBody>
          <a:bodyPr/>
          <a:lstStyle/>
          <a:p>
            <a:r>
              <a:rPr lang="en-US" b="1" dirty="0"/>
              <a:t>Read James 2:1-8!</a:t>
            </a:r>
          </a:p>
          <a:p>
            <a:r>
              <a:rPr lang="en-US" dirty="0"/>
              <a:t>You cannot truly love your neighbor if you do not love God first.</a:t>
            </a:r>
          </a:p>
          <a:p>
            <a:r>
              <a:rPr lang="en-US" dirty="0"/>
              <a:t>Nehemiah truly loved his fellow citizens.</a:t>
            </a:r>
          </a:p>
          <a:p>
            <a:r>
              <a:rPr lang="en-US" dirty="0"/>
              <a:t>He came down from the courts of Babylon (or like Moses in Egypt) to partake of the same plight as his countrymen.</a:t>
            </a:r>
          </a:p>
          <a:p>
            <a:r>
              <a:rPr lang="en-US" dirty="0"/>
              <a:t>He is a figure of Christ who came down from Heaven to be with His people.</a:t>
            </a:r>
          </a:p>
          <a:p>
            <a:r>
              <a:rPr lang="en-US" dirty="0"/>
              <a:t>Our God is a loving God.</a:t>
            </a:r>
          </a:p>
        </p:txBody>
      </p:sp>
    </p:spTree>
    <p:extLst>
      <p:ext uri="{BB962C8B-B14F-4D97-AF65-F5344CB8AC3E}">
        <p14:creationId xmlns:p14="http://schemas.microsoft.com/office/powerpoint/2010/main" val="34008641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D82AD2-5F5E-4088-DE51-0325F437DC85}"/>
              </a:ext>
            </a:extLst>
          </p:cNvPr>
          <p:cNvSpPr>
            <a:spLocks noGrp="1"/>
          </p:cNvSpPr>
          <p:nvPr>
            <p:ph type="title"/>
          </p:nvPr>
        </p:nvSpPr>
        <p:spPr/>
        <p:txBody>
          <a:bodyPr/>
          <a:lstStyle/>
          <a:p>
            <a:pPr algn="ctr"/>
            <a:r>
              <a:rPr lang="en-US" dirty="0"/>
              <a:t>Nehemiah 6</a:t>
            </a:r>
          </a:p>
        </p:txBody>
      </p:sp>
      <p:sp>
        <p:nvSpPr>
          <p:cNvPr id="3" name="Content Placeholder 2">
            <a:extLst>
              <a:ext uri="{FF2B5EF4-FFF2-40B4-BE49-F238E27FC236}">
                <a16:creationId xmlns:a16="http://schemas.microsoft.com/office/drawing/2014/main" id="{E7057B4B-EE21-E1A1-BE33-183117A2897C}"/>
              </a:ext>
            </a:extLst>
          </p:cNvPr>
          <p:cNvSpPr>
            <a:spLocks noGrp="1"/>
          </p:cNvSpPr>
          <p:nvPr>
            <p:ph idx="1"/>
          </p:nvPr>
        </p:nvSpPr>
        <p:spPr>
          <a:xfrm>
            <a:off x="838200" y="1476003"/>
            <a:ext cx="10515600" cy="4351338"/>
          </a:xfrm>
        </p:spPr>
        <p:txBody>
          <a:bodyPr/>
          <a:lstStyle/>
          <a:p>
            <a:r>
              <a:rPr lang="en-US" b="1" dirty="0"/>
              <a:t>Read Nehemiah 6!</a:t>
            </a:r>
          </a:p>
          <a:p>
            <a:pPr lvl="1"/>
            <a:r>
              <a:rPr lang="en-US" dirty="0"/>
              <a:t>Verses 1-9</a:t>
            </a:r>
          </a:p>
          <a:p>
            <a:pPr lvl="1"/>
            <a:r>
              <a:rPr lang="en-US" dirty="0"/>
              <a:t>Verses 10-14</a:t>
            </a:r>
          </a:p>
          <a:p>
            <a:pPr lvl="1"/>
            <a:r>
              <a:rPr lang="en-US" dirty="0"/>
              <a:t>Verses 15-19</a:t>
            </a:r>
          </a:p>
          <a:p>
            <a:r>
              <a:rPr lang="en-US" dirty="0"/>
              <a:t>In Nehemiah 4, there are troubles without and in Nehemiah 5 troubles within.</a:t>
            </a:r>
          </a:p>
          <a:p>
            <a:r>
              <a:rPr lang="en-US" dirty="0"/>
              <a:t>After internal troubles have been resolved, external troubles start all over again.</a:t>
            </a:r>
          </a:p>
          <a:p>
            <a:r>
              <a:rPr lang="en-US" dirty="0"/>
              <a:t>The devil, our enemy tries all methods in order to make us fall.</a:t>
            </a:r>
          </a:p>
          <a:p>
            <a:pPr lvl="1"/>
            <a:r>
              <a:rPr lang="en-US" dirty="0"/>
              <a:t>It is a constant battle that only ends when Christ comes again.</a:t>
            </a:r>
          </a:p>
        </p:txBody>
      </p:sp>
    </p:spTree>
    <p:extLst>
      <p:ext uri="{BB962C8B-B14F-4D97-AF65-F5344CB8AC3E}">
        <p14:creationId xmlns:p14="http://schemas.microsoft.com/office/powerpoint/2010/main" val="33751872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BC8C1C-F9B6-5B94-84BA-5F062A375336}"/>
              </a:ext>
            </a:extLst>
          </p:cNvPr>
          <p:cNvSpPr>
            <a:spLocks noGrp="1"/>
          </p:cNvSpPr>
          <p:nvPr>
            <p:ph type="title"/>
          </p:nvPr>
        </p:nvSpPr>
        <p:spPr/>
        <p:txBody>
          <a:bodyPr/>
          <a:lstStyle/>
          <a:p>
            <a:pPr algn="ctr"/>
            <a:r>
              <a:rPr lang="en-US" dirty="0"/>
              <a:t>The church versus the world</a:t>
            </a:r>
          </a:p>
        </p:txBody>
      </p:sp>
      <p:sp>
        <p:nvSpPr>
          <p:cNvPr id="3" name="Content Placeholder 2">
            <a:extLst>
              <a:ext uri="{FF2B5EF4-FFF2-40B4-BE49-F238E27FC236}">
                <a16:creationId xmlns:a16="http://schemas.microsoft.com/office/drawing/2014/main" id="{754A6479-B200-5D8E-275A-816A656D3649}"/>
              </a:ext>
            </a:extLst>
          </p:cNvPr>
          <p:cNvSpPr>
            <a:spLocks noGrp="1"/>
          </p:cNvSpPr>
          <p:nvPr>
            <p:ph idx="1"/>
          </p:nvPr>
        </p:nvSpPr>
        <p:spPr/>
        <p:txBody>
          <a:bodyPr/>
          <a:lstStyle/>
          <a:p>
            <a:r>
              <a:rPr lang="en-US" dirty="0"/>
              <a:t>Athanasius contra mundum: Athanasius against the world.</a:t>
            </a:r>
          </a:p>
          <a:p>
            <a:r>
              <a:rPr lang="en-US" dirty="0"/>
              <a:t>The church against the world.</a:t>
            </a:r>
          </a:p>
          <a:p>
            <a:r>
              <a:rPr lang="en-US" dirty="0"/>
              <a:t>The Jews against the outside world: Sanballat, </a:t>
            </a:r>
            <a:r>
              <a:rPr lang="en-US" dirty="0" err="1"/>
              <a:t>Tobiah</a:t>
            </a:r>
            <a:r>
              <a:rPr lang="en-US" dirty="0"/>
              <a:t>, Geshem the Arab, the Ammonites and the </a:t>
            </a:r>
            <a:r>
              <a:rPr lang="en-US" dirty="0" err="1"/>
              <a:t>Ashdodites</a:t>
            </a:r>
            <a:r>
              <a:rPr lang="en-US" dirty="0"/>
              <a:t>.</a:t>
            </a:r>
          </a:p>
          <a:p>
            <a:pPr lvl="1"/>
            <a:r>
              <a:rPr lang="en-US" dirty="0"/>
              <a:t>Many enemies from a number of surrounding people.</a:t>
            </a:r>
          </a:p>
          <a:p>
            <a:r>
              <a:rPr lang="en-US" b="1" dirty="0"/>
              <a:t>Q: In what ways is the world trying to undo the church?</a:t>
            </a:r>
          </a:p>
          <a:p>
            <a:pPr lvl="1"/>
            <a:r>
              <a:rPr lang="en-US" b="1" dirty="0"/>
              <a:t>Liberalism, Socialist Christianity, theistic evolution</a:t>
            </a:r>
          </a:p>
          <a:p>
            <a:r>
              <a:rPr lang="en-US" dirty="0"/>
              <a:t>Yet we walk by faith and not by sight (2 Corinthians 5:7)</a:t>
            </a:r>
          </a:p>
        </p:txBody>
      </p:sp>
    </p:spTree>
    <p:extLst>
      <p:ext uri="{BB962C8B-B14F-4D97-AF65-F5344CB8AC3E}">
        <p14:creationId xmlns:p14="http://schemas.microsoft.com/office/powerpoint/2010/main" val="15262551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1F1708A-52DE-0114-2AD2-C26E99EB10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2186787" cy="5822576"/>
          </a:xfrm>
          <a:prstGeom prst="rect">
            <a:avLst/>
          </a:prstGeom>
        </p:spPr>
      </p:pic>
      <p:sp>
        <p:nvSpPr>
          <p:cNvPr id="5" name="TextBox 4">
            <a:extLst>
              <a:ext uri="{FF2B5EF4-FFF2-40B4-BE49-F238E27FC236}">
                <a16:creationId xmlns:a16="http://schemas.microsoft.com/office/drawing/2014/main" id="{D82C4D96-CEC2-1B0A-F973-395CB4FD53E7}"/>
              </a:ext>
            </a:extLst>
          </p:cNvPr>
          <p:cNvSpPr txBox="1"/>
          <p:nvPr/>
        </p:nvSpPr>
        <p:spPr>
          <a:xfrm>
            <a:off x="-1" y="6118412"/>
            <a:ext cx="12192001" cy="430887"/>
          </a:xfrm>
          <a:prstGeom prst="rect">
            <a:avLst/>
          </a:prstGeom>
          <a:noFill/>
        </p:spPr>
        <p:txBody>
          <a:bodyPr wrap="square" rtlCol="0">
            <a:spAutoFit/>
          </a:bodyPr>
          <a:lstStyle/>
          <a:p>
            <a:pPr algn="ctr"/>
            <a:r>
              <a:rPr lang="en-US" sz="2200" dirty="0"/>
              <a:t>Sanballat = “hatred in secret” (the devil); Geshem = “has material substance/heavy rainfall” (the world)</a:t>
            </a:r>
          </a:p>
        </p:txBody>
      </p:sp>
    </p:spTree>
    <p:extLst>
      <p:ext uri="{BB962C8B-B14F-4D97-AF65-F5344CB8AC3E}">
        <p14:creationId xmlns:p14="http://schemas.microsoft.com/office/powerpoint/2010/main" val="300564974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753C3A-A1D8-935C-8516-3E752BB22A1B}"/>
              </a:ext>
            </a:extLst>
          </p:cNvPr>
          <p:cNvSpPr>
            <a:spLocks noGrp="1"/>
          </p:cNvSpPr>
          <p:nvPr>
            <p:ph type="title"/>
          </p:nvPr>
        </p:nvSpPr>
        <p:spPr>
          <a:xfrm>
            <a:off x="838200" y="365125"/>
            <a:ext cx="10515600" cy="1325563"/>
          </a:xfrm>
        </p:spPr>
        <p:txBody>
          <a:bodyPr/>
          <a:lstStyle/>
          <a:p>
            <a:pPr algn="ctr"/>
            <a:r>
              <a:rPr lang="en-US" dirty="0"/>
              <a:t>Sanballat’s messages</a:t>
            </a:r>
          </a:p>
        </p:txBody>
      </p:sp>
      <p:sp>
        <p:nvSpPr>
          <p:cNvPr id="3" name="Content Placeholder 2">
            <a:extLst>
              <a:ext uri="{FF2B5EF4-FFF2-40B4-BE49-F238E27FC236}">
                <a16:creationId xmlns:a16="http://schemas.microsoft.com/office/drawing/2014/main" id="{91AC74FF-9B2D-6F49-3FBF-6FEB447735CA}"/>
              </a:ext>
            </a:extLst>
          </p:cNvPr>
          <p:cNvSpPr>
            <a:spLocks noGrp="1"/>
          </p:cNvSpPr>
          <p:nvPr>
            <p:ph idx="1"/>
          </p:nvPr>
        </p:nvSpPr>
        <p:spPr>
          <a:xfrm>
            <a:off x="246530" y="1852519"/>
            <a:ext cx="11694458" cy="4351338"/>
          </a:xfrm>
        </p:spPr>
        <p:txBody>
          <a:bodyPr>
            <a:normAutofit fontScale="92500" lnSpcReduction="20000"/>
          </a:bodyPr>
          <a:lstStyle/>
          <a:p>
            <a:r>
              <a:rPr lang="en-US" dirty="0"/>
              <a:t>Sanballat and Geshem seek to lure Nehemiah away from finishing the wall.</a:t>
            </a:r>
          </a:p>
          <a:p>
            <a:pPr lvl="1"/>
            <a:r>
              <a:rPr lang="en-US" dirty="0"/>
              <a:t>He literally sees his ‘window’/’door’ of opportunity close as the gates are finished and closed.</a:t>
            </a:r>
          </a:p>
          <a:p>
            <a:pPr lvl="1"/>
            <a:r>
              <a:rPr lang="en-US" dirty="0"/>
              <a:t>Otherwise to destroy the Jews meant a military siege.</a:t>
            </a:r>
          </a:p>
          <a:p>
            <a:r>
              <a:rPr lang="en-US" dirty="0"/>
              <a:t>To a secluded spot in their own territory, the plains of Ono.</a:t>
            </a:r>
          </a:p>
          <a:p>
            <a:pPr lvl="1"/>
            <a:r>
              <a:rPr lang="en-US" dirty="0"/>
              <a:t>Home turf, they have the upper hand</a:t>
            </a:r>
          </a:p>
          <a:p>
            <a:pPr lvl="1"/>
            <a:r>
              <a:rPr lang="en-US" dirty="0"/>
              <a:t>In the walls of Jerusalem Nehemiah is strong</a:t>
            </a:r>
          </a:p>
          <a:p>
            <a:r>
              <a:rPr lang="en-US" dirty="0"/>
              <a:t>Sanballat is very persistent! He messages Nehemiah </a:t>
            </a:r>
            <a:r>
              <a:rPr lang="en-US" i="1" dirty="0"/>
              <a:t>five times</a:t>
            </a:r>
            <a:r>
              <a:rPr lang="en-US" dirty="0"/>
              <a:t>!!</a:t>
            </a:r>
          </a:p>
          <a:p>
            <a:r>
              <a:rPr lang="en-US" dirty="0"/>
              <a:t>They obviously want very strongly to get Nehemiah to come.</a:t>
            </a:r>
          </a:p>
          <a:p>
            <a:pPr lvl="1"/>
            <a:r>
              <a:rPr lang="en-US" dirty="0"/>
              <a:t>Goes contrary to etiquette</a:t>
            </a:r>
          </a:p>
          <a:p>
            <a:pPr lvl="1"/>
            <a:r>
              <a:rPr lang="en-US" dirty="0"/>
              <a:t>You cannot force people</a:t>
            </a:r>
          </a:p>
          <a:p>
            <a:r>
              <a:rPr lang="en-US" dirty="0"/>
              <a:t>There is nothing new under the sun: the devil recycles old tricks all the time. </a:t>
            </a:r>
          </a:p>
          <a:p>
            <a:pPr lvl="1"/>
            <a:r>
              <a:rPr lang="en-US" b="1" dirty="0"/>
              <a:t>Read Ezra 4:1-2!</a:t>
            </a:r>
            <a:endParaRPr lang="en-US" dirty="0"/>
          </a:p>
          <a:p>
            <a:endParaRPr lang="en-US" dirty="0"/>
          </a:p>
        </p:txBody>
      </p:sp>
    </p:spTree>
    <p:extLst>
      <p:ext uri="{BB962C8B-B14F-4D97-AF65-F5344CB8AC3E}">
        <p14:creationId xmlns:p14="http://schemas.microsoft.com/office/powerpoint/2010/main" val="25385473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4EF2FDB-4506-10C0-850E-4F6DC240C4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65972" y="0"/>
            <a:ext cx="8992376" cy="6858000"/>
          </a:xfrm>
          <a:prstGeom prst="rect">
            <a:avLst/>
          </a:prstGeom>
        </p:spPr>
      </p:pic>
    </p:spTree>
    <p:extLst>
      <p:ext uri="{BB962C8B-B14F-4D97-AF65-F5344CB8AC3E}">
        <p14:creationId xmlns:p14="http://schemas.microsoft.com/office/powerpoint/2010/main" val="18112828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E386E7-C2C2-6EAE-DEFC-DEF549D628D7}"/>
              </a:ext>
            </a:extLst>
          </p:cNvPr>
          <p:cNvSpPr>
            <a:spLocks noGrp="1"/>
          </p:cNvSpPr>
          <p:nvPr>
            <p:ph type="title"/>
          </p:nvPr>
        </p:nvSpPr>
        <p:spPr/>
        <p:txBody>
          <a:bodyPr/>
          <a:lstStyle/>
          <a:p>
            <a:pPr algn="ctr"/>
            <a:r>
              <a:rPr lang="en-US" dirty="0"/>
              <a:t>The final message</a:t>
            </a:r>
          </a:p>
        </p:txBody>
      </p:sp>
      <p:sp>
        <p:nvSpPr>
          <p:cNvPr id="3" name="Content Placeholder 2">
            <a:extLst>
              <a:ext uri="{FF2B5EF4-FFF2-40B4-BE49-F238E27FC236}">
                <a16:creationId xmlns:a16="http://schemas.microsoft.com/office/drawing/2014/main" id="{C22CB5D8-D236-6D15-7DA1-91F0212BF461}"/>
              </a:ext>
            </a:extLst>
          </p:cNvPr>
          <p:cNvSpPr>
            <a:spLocks noGrp="1"/>
          </p:cNvSpPr>
          <p:nvPr>
            <p:ph idx="1"/>
          </p:nvPr>
        </p:nvSpPr>
        <p:spPr/>
        <p:txBody>
          <a:bodyPr/>
          <a:lstStyle/>
          <a:p>
            <a:r>
              <a:rPr lang="en-US" dirty="0"/>
              <a:t>Just as in Ezra 4:2, Sanballat and his associates feign helpfulness.</a:t>
            </a:r>
          </a:p>
          <a:p>
            <a:r>
              <a:rPr lang="en-US" dirty="0"/>
              <a:t>But in the end, it is a concocted threat.</a:t>
            </a:r>
          </a:p>
          <a:p>
            <a:r>
              <a:rPr lang="en-US" dirty="0"/>
              <a:t>Verses 6 &amp; 7: the accusation and the threat:</a:t>
            </a:r>
          </a:p>
          <a:p>
            <a:pPr lvl="1"/>
            <a:r>
              <a:rPr lang="en-US" dirty="0"/>
              <a:t>Nehemiah is building the wall to break away from the king.</a:t>
            </a:r>
          </a:p>
          <a:p>
            <a:pPr lvl="1"/>
            <a:r>
              <a:rPr lang="en-US" dirty="0"/>
              <a:t>The prophets are to be sent to proclaim Nehemiah king.</a:t>
            </a:r>
          </a:p>
          <a:p>
            <a:pPr lvl="1"/>
            <a:r>
              <a:rPr lang="en-US" dirty="0"/>
              <a:t>The threat is that they will be reported to the king.</a:t>
            </a:r>
          </a:p>
          <a:p>
            <a:r>
              <a:rPr lang="en-US" dirty="0"/>
              <a:t>The world accuses us of trying to establish a theocracy.</a:t>
            </a:r>
          </a:p>
          <a:p>
            <a:pPr lvl="1"/>
            <a:r>
              <a:rPr lang="en-US" dirty="0"/>
              <a:t>Jesus builds His church according to His plan, not us according to our plan.</a:t>
            </a:r>
          </a:p>
        </p:txBody>
      </p:sp>
    </p:spTree>
    <p:extLst>
      <p:ext uri="{BB962C8B-B14F-4D97-AF65-F5344CB8AC3E}">
        <p14:creationId xmlns:p14="http://schemas.microsoft.com/office/powerpoint/2010/main" val="27562340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2142E9-35C0-2CB2-4F4A-9532C08264C8}"/>
              </a:ext>
            </a:extLst>
          </p:cNvPr>
          <p:cNvSpPr>
            <a:spLocks noGrp="1"/>
          </p:cNvSpPr>
          <p:nvPr>
            <p:ph type="title"/>
          </p:nvPr>
        </p:nvSpPr>
        <p:spPr/>
        <p:txBody>
          <a:bodyPr/>
          <a:lstStyle/>
          <a:p>
            <a:pPr algn="ctr"/>
            <a:r>
              <a:rPr lang="en-US" dirty="0"/>
              <a:t>Why does Nehemiah persist?</a:t>
            </a:r>
          </a:p>
        </p:txBody>
      </p:sp>
      <p:sp>
        <p:nvSpPr>
          <p:cNvPr id="3" name="Content Placeholder 2">
            <a:extLst>
              <a:ext uri="{FF2B5EF4-FFF2-40B4-BE49-F238E27FC236}">
                <a16:creationId xmlns:a16="http://schemas.microsoft.com/office/drawing/2014/main" id="{CB3939E1-1798-498D-AB75-8BF836F19AF2}"/>
              </a:ext>
            </a:extLst>
          </p:cNvPr>
          <p:cNvSpPr>
            <a:spLocks noGrp="1"/>
          </p:cNvSpPr>
          <p:nvPr>
            <p:ph idx="1"/>
          </p:nvPr>
        </p:nvSpPr>
        <p:spPr/>
        <p:txBody>
          <a:bodyPr/>
          <a:lstStyle/>
          <a:p>
            <a:r>
              <a:rPr lang="en-US" b="1" dirty="0"/>
              <a:t>Q: What would you do in Nehemiah’s place? Would you give in?</a:t>
            </a:r>
          </a:p>
          <a:p>
            <a:r>
              <a:rPr lang="en-US" dirty="0"/>
              <a:t>By all worldly accounts, building a wall to fortify a small city (compared to Babylon) makes </a:t>
            </a:r>
            <a:r>
              <a:rPr lang="en-US" i="1" dirty="0"/>
              <a:t>no sense at all</a:t>
            </a:r>
            <a:r>
              <a:rPr lang="en-US" dirty="0"/>
              <a:t>.</a:t>
            </a:r>
          </a:p>
          <a:p>
            <a:r>
              <a:rPr lang="en-US" dirty="0"/>
              <a:t>Sanballat, </a:t>
            </a:r>
            <a:r>
              <a:rPr lang="en-US" dirty="0" err="1"/>
              <a:t>Gershem</a:t>
            </a:r>
            <a:r>
              <a:rPr lang="en-US" dirty="0"/>
              <a:t>, and the others cannot understand it, because they are worldly.</a:t>
            </a:r>
          </a:p>
          <a:p>
            <a:r>
              <a:rPr lang="en-US" dirty="0"/>
              <a:t>So they suspect the Jews of some sort of trickery – they want to rebel against the king, even though the king of Persia sponsors this project.</a:t>
            </a:r>
          </a:p>
          <a:p>
            <a:r>
              <a:rPr lang="en-US" b="1" dirty="0"/>
              <a:t>Q: What do you think would have happened had Nehemiah not finished the wall?</a:t>
            </a:r>
          </a:p>
        </p:txBody>
      </p:sp>
    </p:spTree>
    <p:extLst>
      <p:ext uri="{BB962C8B-B14F-4D97-AF65-F5344CB8AC3E}">
        <p14:creationId xmlns:p14="http://schemas.microsoft.com/office/powerpoint/2010/main" val="23793102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28975-3947-AD0A-817E-A12C2CA92333}"/>
              </a:ext>
            </a:extLst>
          </p:cNvPr>
          <p:cNvSpPr>
            <a:spLocks noGrp="1"/>
          </p:cNvSpPr>
          <p:nvPr>
            <p:ph type="title"/>
          </p:nvPr>
        </p:nvSpPr>
        <p:spPr/>
        <p:txBody>
          <a:bodyPr/>
          <a:lstStyle/>
          <a:p>
            <a:pPr algn="ctr"/>
            <a:r>
              <a:rPr lang="en-US" dirty="0"/>
              <a:t>“I am doing a great work”</a:t>
            </a:r>
          </a:p>
        </p:txBody>
      </p:sp>
      <p:sp>
        <p:nvSpPr>
          <p:cNvPr id="3" name="Content Placeholder 2">
            <a:extLst>
              <a:ext uri="{FF2B5EF4-FFF2-40B4-BE49-F238E27FC236}">
                <a16:creationId xmlns:a16="http://schemas.microsoft.com/office/drawing/2014/main" id="{663A0A4D-B7C5-BEEE-9AF6-3783368EF839}"/>
              </a:ext>
            </a:extLst>
          </p:cNvPr>
          <p:cNvSpPr>
            <a:spLocks noGrp="1"/>
          </p:cNvSpPr>
          <p:nvPr>
            <p:ph idx="1"/>
          </p:nvPr>
        </p:nvSpPr>
        <p:spPr/>
        <p:txBody>
          <a:bodyPr/>
          <a:lstStyle/>
          <a:p>
            <a:r>
              <a:rPr lang="en-US" b="1" dirty="0"/>
              <a:t>Q: Why is Nehemiah’s work so great?</a:t>
            </a:r>
          </a:p>
          <a:p>
            <a:r>
              <a:rPr lang="en-US" dirty="0"/>
              <a:t>From a worldly perspective, Nehemiah had a better life in Babylon, why does he squander it just to build the wall around Jerusalem?</a:t>
            </a:r>
          </a:p>
          <a:p>
            <a:r>
              <a:rPr lang="en-US" dirty="0"/>
              <a:t>Not </a:t>
            </a:r>
            <a:r>
              <a:rPr lang="en-US" i="1" dirty="0"/>
              <a:t>what</a:t>
            </a:r>
            <a:r>
              <a:rPr lang="en-US" dirty="0"/>
              <a:t>, but </a:t>
            </a:r>
            <a:r>
              <a:rPr lang="en-US" i="1" dirty="0"/>
              <a:t>how</a:t>
            </a:r>
            <a:r>
              <a:rPr lang="en-US" dirty="0"/>
              <a:t>, and for </a:t>
            </a:r>
            <a:r>
              <a:rPr lang="en-US" i="1" dirty="0"/>
              <a:t>whom</a:t>
            </a:r>
            <a:r>
              <a:rPr lang="en-US" dirty="0"/>
              <a:t>!</a:t>
            </a:r>
          </a:p>
          <a:p>
            <a:r>
              <a:rPr lang="en-US" dirty="0"/>
              <a:t>Nehemiah was looking forward to the Messianic king who would come from David’s lineage.</a:t>
            </a:r>
          </a:p>
          <a:p>
            <a:r>
              <a:rPr lang="en-US" b="1" dirty="0"/>
              <a:t>Q: How are you working for God’s kingdom?</a:t>
            </a:r>
          </a:p>
          <a:p>
            <a:pPr lvl="1"/>
            <a:r>
              <a:rPr lang="en-US" b="1" dirty="0"/>
              <a:t>Are you easily distracted?</a:t>
            </a:r>
          </a:p>
          <a:p>
            <a:pPr lvl="1"/>
            <a:r>
              <a:rPr lang="en-US" b="1" dirty="0"/>
              <a:t>Do other things get in the way?</a:t>
            </a:r>
          </a:p>
          <a:p>
            <a:endParaRPr lang="en-US" dirty="0"/>
          </a:p>
        </p:txBody>
      </p:sp>
    </p:spTree>
    <p:extLst>
      <p:ext uri="{BB962C8B-B14F-4D97-AF65-F5344CB8AC3E}">
        <p14:creationId xmlns:p14="http://schemas.microsoft.com/office/powerpoint/2010/main" val="41557448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E50AE6-2DC6-4E9F-A8AA-1C43FBCC7516}"/>
              </a:ext>
            </a:extLst>
          </p:cNvPr>
          <p:cNvSpPr>
            <a:spLocks noGrp="1"/>
          </p:cNvSpPr>
          <p:nvPr>
            <p:ph type="title"/>
          </p:nvPr>
        </p:nvSpPr>
        <p:spPr>
          <a:xfrm>
            <a:off x="838200" y="365126"/>
            <a:ext cx="10515600" cy="1100604"/>
          </a:xfrm>
        </p:spPr>
        <p:txBody>
          <a:bodyPr/>
          <a:lstStyle/>
          <a:p>
            <a:pPr algn="ctr"/>
            <a:r>
              <a:rPr lang="en-US" dirty="0"/>
              <a:t>Introduction</a:t>
            </a:r>
          </a:p>
        </p:txBody>
      </p:sp>
      <p:sp>
        <p:nvSpPr>
          <p:cNvPr id="3" name="Content Placeholder 2">
            <a:extLst>
              <a:ext uri="{FF2B5EF4-FFF2-40B4-BE49-F238E27FC236}">
                <a16:creationId xmlns:a16="http://schemas.microsoft.com/office/drawing/2014/main" id="{51D7EF9D-7655-4801-B7E7-0C52C9E6DBE5}"/>
              </a:ext>
            </a:extLst>
          </p:cNvPr>
          <p:cNvSpPr>
            <a:spLocks noGrp="1"/>
          </p:cNvSpPr>
          <p:nvPr>
            <p:ph idx="1"/>
          </p:nvPr>
        </p:nvSpPr>
        <p:spPr>
          <a:xfrm>
            <a:off x="838200" y="1627094"/>
            <a:ext cx="10515600" cy="4549869"/>
          </a:xfrm>
        </p:spPr>
        <p:txBody>
          <a:bodyPr/>
          <a:lstStyle/>
          <a:p>
            <a:r>
              <a:rPr lang="en-US" b="1" dirty="0"/>
              <a:t>1-2: news from Jerusalem + commission from the king</a:t>
            </a:r>
          </a:p>
          <a:p>
            <a:r>
              <a:rPr lang="en-US" dirty="0"/>
              <a:t>3-4: building the wall and opposition</a:t>
            </a:r>
          </a:p>
          <a:p>
            <a:r>
              <a:rPr lang="en-US" dirty="0"/>
              <a:t>5: addressing grievances</a:t>
            </a:r>
          </a:p>
          <a:p>
            <a:r>
              <a:rPr lang="en-US" dirty="0"/>
              <a:t>6: finishing the wall</a:t>
            </a:r>
          </a:p>
          <a:p>
            <a:r>
              <a:rPr lang="en-US" dirty="0"/>
              <a:t>7: account of the people</a:t>
            </a:r>
          </a:p>
          <a:p>
            <a:r>
              <a:rPr lang="en-US" dirty="0"/>
              <a:t>8-10: renewing the covenant</a:t>
            </a:r>
          </a:p>
          <a:p>
            <a:r>
              <a:rPr lang="en-US" dirty="0"/>
              <a:t>11-12: replenishing Jerusalem</a:t>
            </a:r>
          </a:p>
          <a:p>
            <a:r>
              <a:rPr lang="en-US" dirty="0"/>
              <a:t>13: reforming abuses</a:t>
            </a:r>
          </a:p>
        </p:txBody>
      </p:sp>
    </p:spTree>
    <p:extLst>
      <p:ext uri="{BB962C8B-B14F-4D97-AF65-F5344CB8AC3E}">
        <p14:creationId xmlns:p14="http://schemas.microsoft.com/office/powerpoint/2010/main" val="185383298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A1ECF0-4AF1-F25A-2563-9AC622C2844F}"/>
              </a:ext>
            </a:extLst>
          </p:cNvPr>
          <p:cNvSpPr>
            <a:spLocks noGrp="1"/>
          </p:cNvSpPr>
          <p:nvPr>
            <p:ph type="title"/>
          </p:nvPr>
        </p:nvSpPr>
        <p:spPr>
          <a:xfrm>
            <a:off x="838200" y="365126"/>
            <a:ext cx="10515600" cy="912346"/>
          </a:xfrm>
        </p:spPr>
        <p:txBody>
          <a:bodyPr/>
          <a:lstStyle/>
          <a:p>
            <a:pPr algn="ctr"/>
            <a:r>
              <a:rPr lang="en-US" dirty="0"/>
              <a:t>How do we respond?</a:t>
            </a:r>
          </a:p>
        </p:txBody>
      </p:sp>
      <p:sp>
        <p:nvSpPr>
          <p:cNvPr id="3" name="Content Placeholder 2">
            <a:extLst>
              <a:ext uri="{FF2B5EF4-FFF2-40B4-BE49-F238E27FC236}">
                <a16:creationId xmlns:a16="http://schemas.microsoft.com/office/drawing/2014/main" id="{18744BE0-0A5C-9D08-5CA2-160013A75A02}"/>
              </a:ext>
            </a:extLst>
          </p:cNvPr>
          <p:cNvSpPr>
            <a:spLocks noGrp="1"/>
          </p:cNvSpPr>
          <p:nvPr>
            <p:ph idx="1"/>
          </p:nvPr>
        </p:nvSpPr>
        <p:spPr>
          <a:xfrm>
            <a:off x="838200" y="1492624"/>
            <a:ext cx="10515600" cy="4684339"/>
          </a:xfrm>
        </p:spPr>
        <p:txBody>
          <a:bodyPr>
            <a:normAutofit lnSpcReduction="10000"/>
          </a:bodyPr>
          <a:lstStyle/>
          <a:p>
            <a:r>
              <a:rPr lang="en-US" dirty="0"/>
              <a:t>When you do God’s work, do not stand down.</a:t>
            </a:r>
          </a:p>
          <a:p>
            <a:pPr lvl="1"/>
            <a:r>
              <a:rPr lang="en-US" dirty="0"/>
              <a:t>We ought to obey God rather than men. (Acts 5:29)</a:t>
            </a:r>
          </a:p>
          <a:p>
            <a:r>
              <a:rPr lang="en-US" b="1" dirty="0"/>
              <a:t>Q: how do we handle rumors about us?</a:t>
            </a:r>
          </a:p>
          <a:p>
            <a:pPr lvl="1"/>
            <a:r>
              <a:rPr lang="en-US" dirty="0"/>
              <a:t>Do not deal too much with rumors.</a:t>
            </a:r>
          </a:p>
          <a:p>
            <a:pPr lvl="1"/>
            <a:r>
              <a:rPr lang="en-US" dirty="0"/>
              <a:t>Deny what’s false, and state clearly what is true. (read verse 8)</a:t>
            </a:r>
          </a:p>
          <a:p>
            <a:r>
              <a:rPr lang="en-US" dirty="0"/>
              <a:t>Do not react too speedily.</a:t>
            </a:r>
          </a:p>
          <a:p>
            <a:r>
              <a:rPr lang="en-US" dirty="0"/>
              <a:t>If someone presents an alternative reality to you:</a:t>
            </a:r>
          </a:p>
          <a:p>
            <a:pPr lvl="1"/>
            <a:r>
              <a:rPr lang="en-US" dirty="0"/>
              <a:t>(As with evolutionary ideology)</a:t>
            </a:r>
          </a:p>
          <a:p>
            <a:pPr lvl="1"/>
            <a:r>
              <a:rPr lang="en-US" dirty="0"/>
              <a:t>Analyze the data and think carefully</a:t>
            </a:r>
          </a:p>
          <a:p>
            <a:pPr lvl="1"/>
            <a:r>
              <a:rPr lang="en-US" dirty="0"/>
              <a:t>Seek counsel from others</a:t>
            </a:r>
          </a:p>
          <a:p>
            <a:pPr lvl="1"/>
            <a:r>
              <a:rPr lang="en-US" dirty="0"/>
              <a:t>PRAY</a:t>
            </a:r>
          </a:p>
        </p:txBody>
      </p:sp>
    </p:spTree>
    <p:extLst>
      <p:ext uri="{BB962C8B-B14F-4D97-AF65-F5344CB8AC3E}">
        <p14:creationId xmlns:p14="http://schemas.microsoft.com/office/powerpoint/2010/main" val="36736758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FF9E3C-1609-AC2A-414E-9AC6FB019E99}"/>
              </a:ext>
            </a:extLst>
          </p:cNvPr>
          <p:cNvSpPr>
            <a:spLocks noGrp="1"/>
          </p:cNvSpPr>
          <p:nvPr>
            <p:ph type="title"/>
          </p:nvPr>
        </p:nvSpPr>
        <p:spPr/>
        <p:txBody>
          <a:bodyPr/>
          <a:lstStyle/>
          <a:p>
            <a:pPr algn="ctr"/>
            <a:r>
              <a:rPr lang="en-US" dirty="0"/>
              <a:t>Treachery within the walls</a:t>
            </a:r>
          </a:p>
        </p:txBody>
      </p:sp>
      <p:sp>
        <p:nvSpPr>
          <p:cNvPr id="3" name="Content Placeholder 2">
            <a:extLst>
              <a:ext uri="{FF2B5EF4-FFF2-40B4-BE49-F238E27FC236}">
                <a16:creationId xmlns:a16="http://schemas.microsoft.com/office/drawing/2014/main" id="{8A854B15-1B62-9C0F-3FB6-6B63BFDF956F}"/>
              </a:ext>
            </a:extLst>
          </p:cNvPr>
          <p:cNvSpPr>
            <a:spLocks noGrp="1"/>
          </p:cNvSpPr>
          <p:nvPr>
            <p:ph idx="1"/>
          </p:nvPr>
        </p:nvSpPr>
        <p:spPr/>
        <p:txBody>
          <a:bodyPr>
            <a:normAutofit fontScale="92500" lnSpcReduction="10000"/>
          </a:bodyPr>
          <a:lstStyle/>
          <a:p>
            <a:r>
              <a:rPr lang="en-US" dirty="0"/>
              <a:t>The devil is cunning and will invent anything to discredit, disable, or destroy God’s people.</a:t>
            </a:r>
          </a:p>
          <a:p>
            <a:r>
              <a:rPr lang="en-US" dirty="0"/>
              <a:t>An external, worldly threat, such as Sanballat and </a:t>
            </a:r>
            <a:r>
              <a:rPr lang="en-US" dirty="0" err="1"/>
              <a:t>Gershem</a:t>
            </a:r>
            <a:r>
              <a:rPr lang="en-US" dirty="0"/>
              <a:t> are more easy to spot and refute.</a:t>
            </a:r>
          </a:p>
          <a:p>
            <a:r>
              <a:rPr lang="en-US" dirty="0"/>
              <a:t>But an internal enemy is a much graver threat, since he appears to be harmless, one of us.</a:t>
            </a:r>
          </a:p>
          <a:p>
            <a:r>
              <a:rPr lang="en-US" dirty="0"/>
              <a:t>But: Satan himself transforms himself into an angel of light. (2Corinthians 11:14)</a:t>
            </a:r>
          </a:p>
          <a:p>
            <a:r>
              <a:rPr lang="en-US" dirty="0"/>
              <a:t>“For certain men have crept in unnoticed, who long ago were marked out for this condemnation, ungodly men, who turn the grace of our God into lewdness and deny the only Lord God and our Lord Jesus Christ.” (Jude 1:4)</a:t>
            </a:r>
          </a:p>
        </p:txBody>
      </p:sp>
    </p:spTree>
    <p:extLst>
      <p:ext uri="{BB962C8B-B14F-4D97-AF65-F5344CB8AC3E}">
        <p14:creationId xmlns:p14="http://schemas.microsoft.com/office/powerpoint/2010/main" val="29733530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2C7AD9-DCBC-74F1-DFA0-7941EAAF6FF5}"/>
              </a:ext>
            </a:extLst>
          </p:cNvPr>
          <p:cNvSpPr>
            <a:spLocks noGrp="1"/>
          </p:cNvSpPr>
          <p:nvPr>
            <p:ph type="title"/>
          </p:nvPr>
        </p:nvSpPr>
        <p:spPr/>
        <p:txBody>
          <a:bodyPr/>
          <a:lstStyle/>
          <a:p>
            <a:pPr algn="ctr"/>
            <a:r>
              <a:rPr lang="en-US" dirty="0"/>
              <a:t>Shemaiah, the false prophet</a:t>
            </a:r>
          </a:p>
        </p:txBody>
      </p:sp>
      <p:sp>
        <p:nvSpPr>
          <p:cNvPr id="3" name="Content Placeholder 2">
            <a:extLst>
              <a:ext uri="{FF2B5EF4-FFF2-40B4-BE49-F238E27FC236}">
                <a16:creationId xmlns:a16="http://schemas.microsoft.com/office/drawing/2014/main" id="{9C6255B6-79F7-6445-BAA6-5C43A7643411}"/>
              </a:ext>
            </a:extLst>
          </p:cNvPr>
          <p:cNvSpPr>
            <a:spLocks noGrp="1"/>
          </p:cNvSpPr>
          <p:nvPr>
            <p:ph idx="1"/>
          </p:nvPr>
        </p:nvSpPr>
        <p:spPr/>
        <p:txBody>
          <a:bodyPr>
            <a:normAutofit fontScale="92500"/>
          </a:bodyPr>
          <a:lstStyle/>
          <a:p>
            <a:r>
              <a:rPr lang="en-US" b="1" dirty="0"/>
              <a:t>Read verse 10!</a:t>
            </a:r>
            <a:r>
              <a:rPr lang="en-US" dirty="0"/>
              <a:t> “Afterward I came to the house of Shemaiah the son of </a:t>
            </a:r>
            <a:r>
              <a:rPr lang="en-US" dirty="0" err="1"/>
              <a:t>Delaiah</a:t>
            </a:r>
            <a:r>
              <a:rPr lang="en-US" dirty="0"/>
              <a:t>, the son of </a:t>
            </a:r>
            <a:r>
              <a:rPr lang="en-US" dirty="0" err="1"/>
              <a:t>Mehetabel</a:t>
            </a:r>
            <a:r>
              <a:rPr lang="en-US" dirty="0"/>
              <a:t>, who was a secret informer; and he said, ‘Let us meet together in the house of God, within the temple, and let us close the doors of the temple, for they are coming to kill you; indeed, at night they will come to kill you.’”</a:t>
            </a:r>
          </a:p>
          <a:p>
            <a:r>
              <a:rPr lang="en-US" b="1" dirty="0"/>
              <a:t>Q: How did Nehemiah realize that Shemaiah was a false prophet?</a:t>
            </a:r>
          </a:p>
          <a:p>
            <a:r>
              <a:rPr lang="en-US" b="1" dirty="0"/>
              <a:t>Read:</a:t>
            </a:r>
            <a:r>
              <a:rPr lang="en-US" dirty="0"/>
              <a:t> Numbers 18:7; Number 3:38</a:t>
            </a:r>
          </a:p>
          <a:p>
            <a:pPr lvl="1"/>
            <a:r>
              <a:rPr lang="en-US" dirty="0"/>
              <a:t>Nehemiah knew that Shemaiah was enticing him to do something forbidden in the law (he as a non-priest to go into the temple)</a:t>
            </a:r>
          </a:p>
          <a:p>
            <a:r>
              <a:rPr lang="en-US" dirty="0"/>
              <a:t>Just as the Pharisees and their henchmen didn’t know the law when accusing the sinful woman, so Shemaiah doesn’t know God’s law, either.</a:t>
            </a:r>
          </a:p>
        </p:txBody>
      </p:sp>
      <p:pic>
        <p:nvPicPr>
          <p:cNvPr id="5" name="Picture 4">
            <a:extLst>
              <a:ext uri="{FF2B5EF4-FFF2-40B4-BE49-F238E27FC236}">
                <a16:creationId xmlns:a16="http://schemas.microsoft.com/office/drawing/2014/main" id="{02D234A6-E5D3-8523-74ED-4F11A49F62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52747" y="-32543"/>
            <a:ext cx="2552700" cy="1790700"/>
          </a:xfrm>
          <a:prstGeom prst="rect">
            <a:avLst/>
          </a:prstGeom>
        </p:spPr>
      </p:pic>
    </p:spTree>
    <p:extLst>
      <p:ext uri="{BB962C8B-B14F-4D97-AF65-F5344CB8AC3E}">
        <p14:creationId xmlns:p14="http://schemas.microsoft.com/office/powerpoint/2010/main" val="40129899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C1D4C6-14D2-2A48-BAAD-21526D52246E}"/>
              </a:ext>
            </a:extLst>
          </p:cNvPr>
          <p:cNvSpPr>
            <a:spLocks noGrp="1"/>
          </p:cNvSpPr>
          <p:nvPr>
            <p:ph type="title"/>
          </p:nvPr>
        </p:nvSpPr>
        <p:spPr/>
        <p:txBody>
          <a:bodyPr/>
          <a:lstStyle/>
          <a:p>
            <a:pPr algn="ctr"/>
            <a:r>
              <a:rPr lang="en-US" dirty="0"/>
              <a:t>Who was </a:t>
            </a:r>
            <a:r>
              <a:rPr lang="en-US" dirty="0" err="1"/>
              <a:t>Noadiah</a:t>
            </a:r>
            <a:r>
              <a:rPr lang="en-US" dirty="0"/>
              <a:t> the prophetess?</a:t>
            </a:r>
          </a:p>
        </p:txBody>
      </p:sp>
      <p:sp>
        <p:nvSpPr>
          <p:cNvPr id="3" name="Content Placeholder 2">
            <a:extLst>
              <a:ext uri="{FF2B5EF4-FFF2-40B4-BE49-F238E27FC236}">
                <a16:creationId xmlns:a16="http://schemas.microsoft.com/office/drawing/2014/main" id="{5194E9B5-A256-C3EC-0BA6-9663A3011644}"/>
              </a:ext>
            </a:extLst>
          </p:cNvPr>
          <p:cNvSpPr>
            <a:spLocks noGrp="1"/>
          </p:cNvSpPr>
          <p:nvPr>
            <p:ph idx="1"/>
          </p:nvPr>
        </p:nvSpPr>
        <p:spPr>
          <a:xfrm>
            <a:off x="367553" y="1825625"/>
            <a:ext cx="10515600" cy="4351338"/>
          </a:xfrm>
        </p:spPr>
        <p:txBody>
          <a:bodyPr/>
          <a:lstStyle/>
          <a:p>
            <a:r>
              <a:rPr lang="en-US" dirty="0"/>
              <a:t>Named alongside Shemaiah and a group of prophets, she was a leader against Nehemiah.</a:t>
            </a:r>
          </a:p>
          <a:p>
            <a:r>
              <a:rPr lang="en-US" dirty="0"/>
              <a:t>She could have even been the head of the prophets in Jerusalem, and could have wielded power, since she tried to intimidate Nehemiah.</a:t>
            </a:r>
          </a:p>
          <a:p>
            <a:r>
              <a:rPr lang="en-US" dirty="0"/>
              <a:t>It is problematic that a woman would be taking over the role of a man in leadership.</a:t>
            </a:r>
          </a:p>
          <a:p>
            <a:pPr lvl="1"/>
            <a:r>
              <a:rPr lang="en-US" dirty="0"/>
              <a:t>1Tim. 3:2: bishop man of one wife.</a:t>
            </a:r>
          </a:p>
          <a:p>
            <a:pPr lvl="1"/>
            <a:r>
              <a:rPr lang="en-US" dirty="0"/>
              <a:t>If a woman leads the men who are supposed to truthfully speak forth God’s Word, it means that the priesthood was also in bad shape.</a:t>
            </a:r>
          </a:p>
          <a:p>
            <a:endParaRPr lang="en-US" dirty="0"/>
          </a:p>
        </p:txBody>
      </p:sp>
      <p:pic>
        <p:nvPicPr>
          <p:cNvPr id="5" name="Picture 4">
            <a:extLst>
              <a:ext uri="{FF2B5EF4-FFF2-40B4-BE49-F238E27FC236}">
                <a16:creationId xmlns:a16="http://schemas.microsoft.com/office/drawing/2014/main" id="{91813FB4-C708-FCB1-9F61-410F9BB334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79915" y="-1"/>
            <a:ext cx="2112085" cy="2554941"/>
          </a:xfrm>
          <a:prstGeom prst="rect">
            <a:avLst/>
          </a:prstGeom>
        </p:spPr>
      </p:pic>
    </p:spTree>
    <p:extLst>
      <p:ext uri="{BB962C8B-B14F-4D97-AF65-F5344CB8AC3E}">
        <p14:creationId xmlns:p14="http://schemas.microsoft.com/office/powerpoint/2010/main" val="4517324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C65F09-86D8-8FD7-5096-9A609F8FAC76}"/>
              </a:ext>
            </a:extLst>
          </p:cNvPr>
          <p:cNvSpPr>
            <a:spLocks noGrp="1"/>
          </p:cNvSpPr>
          <p:nvPr>
            <p:ph type="title"/>
          </p:nvPr>
        </p:nvSpPr>
        <p:spPr/>
        <p:txBody>
          <a:bodyPr/>
          <a:lstStyle/>
          <a:p>
            <a:pPr algn="ctr"/>
            <a:r>
              <a:rPr lang="en-US" dirty="0"/>
              <a:t>A real-life example</a:t>
            </a:r>
          </a:p>
        </p:txBody>
      </p:sp>
      <p:sp>
        <p:nvSpPr>
          <p:cNvPr id="3" name="Content Placeholder 2">
            <a:extLst>
              <a:ext uri="{FF2B5EF4-FFF2-40B4-BE49-F238E27FC236}">
                <a16:creationId xmlns:a16="http://schemas.microsoft.com/office/drawing/2014/main" id="{17E253DC-6FCB-F6B4-B860-B8A69C42F8E6}"/>
              </a:ext>
            </a:extLst>
          </p:cNvPr>
          <p:cNvSpPr>
            <a:spLocks noGrp="1"/>
          </p:cNvSpPr>
          <p:nvPr>
            <p:ph idx="1"/>
          </p:nvPr>
        </p:nvSpPr>
        <p:spPr/>
        <p:txBody>
          <a:bodyPr/>
          <a:lstStyle/>
          <a:p>
            <a:r>
              <a:rPr lang="en-US" dirty="0"/>
              <a:t>My dad, a physicist knew that I believed in six-day creation.</a:t>
            </a:r>
          </a:p>
          <a:p>
            <a:r>
              <a:rPr lang="en-US" dirty="0"/>
              <a:t>He thought I was literally insane, stupid, misguided, brainwashed.</a:t>
            </a:r>
          </a:p>
          <a:p>
            <a:r>
              <a:rPr lang="en-US" dirty="0"/>
              <a:t>“You can always deal with religion when you’re old”</a:t>
            </a:r>
          </a:p>
          <a:p>
            <a:r>
              <a:rPr lang="en-US" dirty="0"/>
              <a:t>Sent me “Christian” books espousing theistic evolutionism.</a:t>
            </a:r>
          </a:p>
          <a:p>
            <a:pPr lvl="1"/>
            <a:r>
              <a:rPr lang="en-US" dirty="0"/>
              <a:t>i.e. “The triumph of reason”</a:t>
            </a:r>
          </a:p>
          <a:p>
            <a:r>
              <a:rPr lang="en-US" dirty="0"/>
              <a:t>Became “religious” for a while. “Prayed” even, sang songs, etc. and whatnot.</a:t>
            </a:r>
          </a:p>
        </p:txBody>
      </p:sp>
    </p:spTree>
    <p:extLst>
      <p:ext uri="{BB962C8B-B14F-4D97-AF65-F5344CB8AC3E}">
        <p14:creationId xmlns:p14="http://schemas.microsoft.com/office/powerpoint/2010/main" val="2808171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C23E0-25CF-4F51-3C53-771E46EEE478}"/>
              </a:ext>
            </a:extLst>
          </p:cNvPr>
          <p:cNvSpPr>
            <a:spLocks noGrp="1"/>
          </p:cNvSpPr>
          <p:nvPr>
            <p:ph type="title"/>
          </p:nvPr>
        </p:nvSpPr>
        <p:spPr/>
        <p:txBody>
          <a:bodyPr/>
          <a:lstStyle/>
          <a:p>
            <a:pPr algn="ctr"/>
            <a:r>
              <a:rPr lang="en-US" dirty="0" err="1"/>
              <a:t>Tobiah</a:t>
            </a:r>
            <a:r>
              <a:rPr lang="en-US" dirty="0"/>
              <a:t>, the Ammonite</a:t>
            </a:r>
          </a:p>
        </p:txBody>
      </p:sp>
      <p:sp>
        <p:nvSpPr>
          <p:cNvPr id="3" name="Content Placeholder 2">
            <a:extLst>
              <a:ext uri="{FF2B5EF4-FFF2-40B4-BE49-F238E27FC236}">
                <a16:creationId xmlns:a16="http://schemas.microsoft.com/office/drawing/2014/main" id="{4C8F026C-2EE0-0C1A-805D-C73E1E547424}"/>
              </a:ext>
            </a:extLst>
          </p:cNvPr>
          <p:cNvSpPr>
            <a:spLocks noGrp="1"/>
          </p:cNvSpPr>
          <p:nvPr>
            <p:ph idx="1"/>
          </p:nvPr>
        </p:nvSpPr>
        <p:spPr/>
        <p:txBody>
          <a:bodyPr/>
          <a:lstStyle/>
          <a:p>
            <a:r>
              <a:rPr lang="en-US" dirty="0"/>
              <a:t>An external enemy, but related to several of the nobles through marriage.</a:t>
            </a:r>
          </a:p>
          <a:p>
            <a:pPr lvl="1"/>
            <a:r>
              <a:rPr lang="en-US" dirty="0"/>
              <a:t>Son-in-law to </a:t>
            </a:r>
            <a:r>
              <a:rPr lang="en-US" dirty="0" err="1"/>
              <a:t>Shechaniah</a:t>
            </a:r>
            <a:endParaRPr lang="en-US" dirty="0"/>
          </a:p>
          <a:p>
            <a:pPr lvl="1"/>
            <a:r>
              <a:rPr lang="en-US" dirty="0"/>
              <a:t>His son, </a:t>
            </a:r>
            <a:r>
              <a:rPr lang="en-US" dirty="0" err="1"/>
              <a:t>Jehohanan</a:t>
            </a:r>
            <a:r>
              <a:rPr lang="en-US" dirty="0"/>
              <a:t> married the daughter of </a:t>
            </a:r>
            <a:r>
              <a:rPr lang="en-US" dirty="0" err="1"/>
              <a:t>Meshullam</a:t>
            </a:r>
            <a:r>
              <a:rPr lang="en-US" dirty="0"/>
              <a:t>.</a:t>
            </a:r>
          </a:p>
          <a:p>
            <a:r>
              <a:rPr lang="en-US" dirty="0"/>
              <a:t>He also tries to discourage Nehemiah from building the wall also by sending letters.</a:t>
            </a:r>
          </a:p>
          <a:p>
            <a:r>
              <a:rPr lang="en-US" dirty="0"/>
              <a:t>Greater treachery than Shemaiah, the false prophet, since even more people are involved.</a:t>
            </a:r>
          </a:p>
        </p:txBody>
      </p:sp>
    </p:spTree>
    <p:extLst>
      <p:ext uri="{BB962C8B-B14F-4D97-AF65-F5344CB8AC3E}">
        <p14:creationId xmlns:p14="http://schemas.microsoft.com/office/powerpoint/2010/main" val="12558676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8B032-B518-FF36-E33E-34CCF2D33286}"/>
              </a:ext>
            </a:extLst>
          </p:cNvPr>
          <p:cNvSpPr>
            <a:spLocks noGrp="1"/>
          </p:cNvSpPr>
          <p:nvPr>
            <p:ph type="title"/>
          </p:nvPr>
        </p:nvSpPr>
        <p:spPr/>
        <p:txBody>
          <a:bodyPr/>
          <a:lstStyle/>
          <a:p>
            <a:pPr algn="ctr"/>
            <a:r>
              <a:rPr lang="en-US" dirty="0"/>
              <a:t>Triumph: the wall is completed</a:t>
            </a:r>
          </a:p>
        </p:txBody>
      </p:sp>
      <p:sp>
        <p:nvSpPr>
          <p:cNvPr id="3" name="Content Placeholder 2">
            <a:extLst>
              <a:ext uri="{FF2B5EF4-FFF2-40B4-BE49-F238E27FC236}">
                <a16:creationId xmlns:a16="http://schemas.microsoft.com/office/drawing/2014/main" id="{67CF43C1-B9AD-F761-F1BE-293A2D03D877}"/>
              </a:ext>
            </a:extLst>
          </p:cNvPr>
          <p:cNvSpPr>
            <a:spLocks noGrp="1"/>
          </p:cNvSpPr>
          <p:nvPr>
            <p:ph idx="1"/>
          </p:nvPr>
        </p:nvSpPr>
        <p:spPr>
          <a:xfrm>
            <a:off x="838200" y="1825625"/>
            <a:ext cx="10820400" cy="4351338"/>
          </a:xfrm>
        </p:spPr>
        <p:txBody>
          <a:bodyPr>
            <a:normAutofit/>
          </a:bodyPr>
          <a:lstStyle/>
          <a:p>
            <a:r>
              <a:rPr lang="en-US" dirty="0"/>
              <a:t>Verses 15 to 16 describe the finishing of the wall.</a:t>
            </a:r>
          </a:p>
          <a:p>
            <a:r>
              <a:rPr lang="en-US" dirty="0"/>
              <a:t>It is a small thing to pull off the building of a wall with much savvy.</a:t>
            </a:r>
          </a:p>
          <a:p>
            <a:r>
              <a:rPr lang="en-US" dirty="0"/>
              <a:t>But only God can move the hearts of sinners so that they can love one another in the face of adversity.</a:t>
            </a:r>
          </a:p>
          <a:p>
            <a:r>
              <a:rPr lang="en-US" dirty="0"/>
              <a:t>The surrounding nations perceived that this work was done by our God.</a:t>
            </a:r>
          </a:p>
          <a:p>
            <a:r>
              <a:rPr lang="en-US" b="1" dirty="0"/>
              <a:t>“A new commandment I give to you, that you love one another; as I have loved you, that you also love one another. By this all will know that you are My disciples, if you have love for one another.” (John 13:34-35)</a:t>
            </a:r>
          </a:p>
        </p:txBody>
      </p:sp>
    </p:spTree>
    <p:extLst>
      <p:ext uri="{BB962C8B-B14F-4D97-AF65-F5344CB8AC3E}">
        <p14:creationId xmlns:p14="http://schemas.microsoft.com/office/powerpoint/2010/main" val="947114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1CB771-83C8-8E50-D8E6-ACAD80227083}"/>
              </a:ext>
            </a:extLst>
          </p:cNvPr>
          <p:cNvSpPr>
            <a:spLocks noGrp="1"/>
          </p:cNvSpPr>
          <p:nvPr>
            <p:ph type="title"/>
          </p:nvPr>
        </p:nvSpPr>
        <p:spPr/>
        <p:txBody>
          <a:bodyPr/>
          <a:lstStyle/>
          <a:p>
            <a:pPr algn="ctr"/>
            <a:r>
              <a:rPr lang="en-US" dirty="0"/>
              <a:t>Hebrews 11:7</a:t>
            </a:r>
          </a:p>
        </p:txBody>
      </p:sp>
      <p:sp>
        <p:nvSpPr>
          <p:cNvPr id="3" name="Content Placeholder 2">
            <a:extLst>
              <a:ext uri="{FF2B5EF4-FFF2-40B4-BE49-F238E27FC236}">
                <a16:creationId xmlns:a16="http://schemas.microsoft.com/office/drawing/2014/main" id="{1D195CC5-1E14-37B1-5855-77509A6B5922}"/>
              </a:ext>
            </a:extLst>
          </p:cNvPr>
          <p:cNvSpPr>
            <a:spLocks noGrp="1"/>
          </p:cNvSpPr>
          <p:nvPr>
            <p:ph idx="1"/>
          </p:nvPr>
        </p:nvSpPr>
        <p:spPr/>
        <p:txBody>
          <a:bodyPr>
            <a:normAutofit lnSpcReduction="10000"/>
          </a:bodyPr>
          <a:lstStyle/>
          <a:p>
            <a:r>
              <a:rPr lang="en-US" dirty="0"/>
              <a:t>Faith takes God at His Word: Nehemiah came from Babylon to take on this difficult task</a:t>
            </a:r>
          </a:p>
          <a:p>
            <a:pPr lvl="1"/>
            <a:r>
              <a:rPr lang="en-US" dirty="0"/>
              <a:t>Like how Abraham left Ur at the word of God </a:t>
            </a:r>
          </a:p>
          <a:p>
            <a:r>
              <a:rPr lang="en-US" dirty="0"/>
              <a:t>Faith goes to work: Nehemiah keeps up the work and does not desist from it (verse 3)</a:t>
            </a:r>
          </a:p>
          <a:p>
            <a:r>
              <a:rPr lang="en-US" dirty="0"/>
              <a:t>Faith divides: Shemaiah, </a:t>
            </a:r>
            <a:r>
              <a:rPr lang="en-US" dirty="0" err="1"/>
              <a:t>Noadiah</a:t>
            </a:r>
            <a:r>
              <a:rPr lang="en-US" dirty="0"/>
              <a:t>, false prophets, unfaithful nobles were willing to side with the enemy, as opposed to Nehemiah’s faithfulness</a:t>
            </a:r>
          </a:p>
          <a:p>
            <a:r>
              <a:rPr lang="en-US" dirty="0"/>
              <a:t>Just like how the world during Noah’s time wanted to divert his attention from the task at hand, so did the surrounding nations try to divert the Israelites from building the wall.</a:t>
            </a:r>
          </a:p>
        </p:txBody>
      </p:sp>
    </p:spTree>
    <p:extLst>
      <p:ext uri="{BB962C8B-B14F-4D97-AF65-F5344CB8AC3E}">
        <p14:creationId xmlns:p14="http://schemas.microsoft.com/office/powerpoint/2010/main" val="39543851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F96AA-082C-FE54-7708-898CB5DE4ED7}"/>
              </a:ext>
            </a:extLst>
          </p:cNvPr>
          <p:cNvSpPr>
            <a:spLocks noGrp="1"/>
          </p:cNvSpPr>
          <p:nvPr>
            <p:ph type="title"/>
          </p:nvPr>
        </p:nvSpPr>
        <p:spPr/>
        <p:txBody>
          <a:bodyPr/>
          <a:lstStyle/>
          <a:p>
            <a:pPr algn="ctr"/>
            <a:r>
              <a:rPr lang="en-US" dirty="0"/>
              <a:t>Conclusions</a:t>
            </a:r>
          </a:p>
        </p:txBody>
      </p:sp>
      <p:sp>
        <p:nvSpPr>
          <p:cNvPr id="3" name="Content Placeholder 2">
            <a:extLst>
              <a:ext uri="{FF2B5EF4-FFF2-40B4-BE49-F238E27FC236}">
                <a16:creationId xmlns:a16="http://schemas.microsoft.com/office/drawing/2014/main" id="{F6CC2AC1-7BDB-8002-2FC3-8FF205E5CD41}"/>
              </a:ext>
            </a:extLst>
          </p:cNvPr>
          <p:cNvSpPr>
            <a:spLocks noGrp="1"/>
          </p:cNvSpPr>
          <p:nvPr>
            <p:ph idx="1"/>
          </p:nvPr>
        </p:nvSpPr>
        <p:spPr/>
        <p:txBody>
          <a:bodyPr/>
          <a:lstStyle/>
          <a:p>
            <a:r>
              <a:rPr lang="en-US" dirty="0"/>
              <a:t>Have faith and determination like Nehemiah did. God builds His church </a:t>
            </a:r>
            <a:r>
              <a:rPr lang="en-US"/>
              <a:t>and carries out His plan.</a:t>
            </a:r>
            <a:endParaRPr lang="en-US" dirty="0"/>
          </a:p>
          <a:p>
            <a:r>
              <a:rPr lang="en-US" dirty="0"/>
              <a:t>Always look towards God and not towards man.</a:t>
            </a:r>
          </a:p>
          <a:p>
            <a:r>
              <a:rPr lang="en-US" dirty="0"/>
              <a:t>Do not let the opponents discourage you from carrying out God’s Word.</a:t>
            </a:r>
          </a:p>
          <a:p>
            <a:r>
              <a:rPr lang="en-US" dirty="0"/>
              <a:t>Beware that there are also internal enemies as well as external ones.</a:t>
            </a:r>
          </a:p>
        </p:txBody>
      </p:sp>
    </p:spTree>
    <p:extLst>
      <p:ext uri="{BB962C8B-B14F-4D97-AF65-F5344CB8AC3E}">
        <p14:creationId xmlns:p14="http://schemas.microsoft.com/office/powerpoint/2010/main" val="39315717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44C2C-ED87-D5FE-D3F6-873351A10E1D}"/>
              </a:ext>
            </a:extLst>
          </p:cNvPr>
          <p:cNvSpPr>
            <a:spLocks noGrp="1"/>
          </p:cNvSpPr>
          <p:nvPr>
            <p:ph type="title"/>
          </p:nvPr>
        </p:nvSpPr>
        <p:spPr/>
        <p:txBody>
          <a:bodyPr/>
          <a:lstStyle/>
          <a:p>
            <a:pPr algn="ctr"/>
            <a:r>
              <a:rPr lang="en-US" dirty="0"/>
              <a:t>Nehemiah 9: context</a:t>
            </a:r>
          </a:p>
        </p:txBody>
      </p:sp>
      <p:sp>
        <p:nvSpPr>
          <p:cNvPr id="3" name="Content Placeholder 2">
            <a:extLst>
              <a:ext uri="{FF2B5EF4-FFF2-40B4-BE49-F238E27FC236}">
                <a16:creationId xmlns:a16="http://schemas.microsoft.com/office/drawing/2014/main" id="{89255A8C-F4C1-95D2-2C1D-E726A0EDE1F0}"/>
              </a:ext>
            </a:extLst>
          </p:cNvPr>
          <p:cNvSpPr>
            <a:spLocks noGrp="1"/>
          </p:cNvSpPr>
          <p:nvPr>
            <p:ph idx="1"/>
          </p:nvPr>
        </p:nvSpPr>
        <p:spPr/>
        <p:txBody>
          <a:bodyPr/>
          <a:lstStyle/>
          <a:p>
            <a:r>
              <a:rPr lang="en-US" b="1" dirty="0"/>
              <a:t>Nehemiah 7:</a:t>
            </a:r>
            <a:r>
              <a:rPr lang="en-US" dirty="0"/>
              <a:t> the returnees from Babylon are numbered.</a:t>
            </a:r>
          </a:p>
          <a:p>
            <a:r>
              <a:rPr lang="en-US" b="1" dirty="0"/>
              <a:t>Nehemiah 8:</a:t>
            </a:r>
            <a:r>
              <a:rPr lang="en-US" dirty="0"/>
              <a:t> The people review the Torah</a:t>
            </a:r>
          </a:p>
          <a:p>
            <a:pPr lvl="1"/>
            <a:r>
              <a:rPr lang="en-US" dirty="0"/>
              <a:t>Festival of Trumpets (Leviticus 23:24)</a:t>
            </a:r>
          </a:p>
          <a:p>
            <a:pPr lvl="1"/>
            <a:r>
              <a:rPr lang="en-US" dirty="0"/>
              <a:t>The Day of Atonement (Leviticus 23:26-28)</a:t>
            </a:r>
          </a:p>
          <a:p>
            <a:pPr lvl="1"/>
            <a:r>
              <a:rPr lang="en-US" dirty="0"/>
              <a:t>The Festival of Booths (Leviticus 23:33-36)</a:t>
            </a:r>
          </a:p>
          <a:p>
            <a:pPr lvl="1"/>
            <a:r>
              <a:rPr lang="en-US" dirty="0"/>
              <a:t>The Law was read for a lengthy period of time, as during the Reformation.</a:t>
            </a:r>
          </a:p>
          <a:p>
            <a:r>
              <a:rPr lang="en-US" b="1" u="sng" dirty="0"/>
              <a:t>Nehemiah 9:</a:t>
            </a:r>
            <a:r>
              <a:rPr lang="en-US" u="sng" dirty="0"/>
              <a:t> A Day of church/national repentance</a:t>
            </a:r>
          </a:p>
          <a:p>
            <a:pPr lvl="1"/>
            <a:r>
              <a:rPr lang="en-US" dirty="0"/>
              <a:t>A rebuilt people capable of covenantal renewal before God.</a:t>
            </a:r>
          </a:p>
          <a:p>
            <a:pPr lvl="1"/>
            <a:r>
              <a:rPr lang="en-US" dirty="0"/>
              <a:t>Just as the reading of the Torah was lengthy, so was their repentance.</a:t>
            </a:r>
          </a:p>
        </p:txBody>
      </p:sp>
      <p:pic>
        <p:nvPicPr>
          <p:cNvPr id="5" name="Picture 4">
            <a:extLst>
              <a:ext uri="{FF2B5EF4-FFF2-40B4-BE49-F238E27FC236}">
                <a16:creationId xmlns:a16="http://schemas.microsoft.com/office/drawing/2014/main" id="{4D48C1C3-E831-EE32-6797-300A03D4E6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25597" y="833718"/>
            <a:ext cx="2067358" cy="2857500"/>
          </a:xfrm>
          <a:prstGeom prst="rect">
            <a:avLst/>
          </a:prstGeom>
        </p:spPr>
      </p:pic>
    </p:spTree>
    <p:extLst>
      <p:ext uri="{BB962C8B-B14F-4D97-AF65-F5344CB8AC3E}">
        <p14:creationId xmlns:p14="http://schemas.microsoft.com/office/powerpoint/2010/main" val="33997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43F356-830E-63B3-87A0-BE7E22F0A818}"/>
              </a:ext>
            </a:extLst>
          </p:cNvPr>
          <p:cNvSpPr>
            <a:spLocks noGrp="1"/>
          </p:cNvSpPr>
          <p:nvPr>
            <p:ph type="title"/>
          </p:nvPr>
        </p:nvSpPr>
        <p:spPr/>
        <p:txBody>
          <a:bodyPr/>
          <a:lstStyle/>
          <a:p>
            <a:pPr algn="ctr"/>
            <a:r>
              <a:rPr lang="en-US" dirty="0"/>
              <a:t>Who was Nehemiah?</a:t>
            </a:r>
          </a:p>
        </p:txBody>
      </p:sp>
      <p:sp>
        <p:nvSpPr>
          <p:cNvPr id="3" name="Content Placeholder 2">
            <a:extLst>
              <a:ext uri="{FF2B5EF4-FFF2-40B4-BE49-F238E27FC236}">
                <a16:creationId xmlns:a16="http://schemas.microsoft.com/office/drawing/2014/main" id="{E3AAE99A-11FF-96F5-DE19-B391147EC285}"/>
              </a:ext>
            </a:extLst>
          </p:cNvPr>
          <p:cNvSpPr>
            <a:spLocks noGrp="1"/>
          </p:cNvSpPr>
          <p:nvPr>
            <p:ph idx="1"/>
          </p:nvPr>
        </p:nvSpPr>
        <p:spPr>
          <a:xfrm>
            <a:off x="838200" y="1825625"/>
            <a:ext cx="9470803" cy="4351338"/>
          </a:xfrm>
        </p:spPr>
        <p:txBody>
          <a:bodyPr/>
          <a:lstStyle/>
          <a:p>
            <a:r>
              <a:rPr lang="en-US" b="1" dirty="0"/>
              <a:t>Read Nehemiah 1:1-4!</a:t>
            </a:r>
          </a:p>
          <a:p>
            <a:r>
              <a:rPr lang="en-US" dirty="0"/>
              <a:t>His origin is unknown, but possibly a priest, because he offered sacrifices.</a:t>
            </a:r>
          </a:p>
          <a:p>
            <a:r>
              <a:rPr lang="en-US" dirty="0"/>
              <a:t>Still residing in Babylon, news comes to him concerning Jerusalem:</a:t>
            </a:r>
          </a:p>
          <a:p>
            <a:pPr lvl="1"/>
            <a:r>
              <a:rPr lang="en-US" dirty="0"/>
              <a:t>The survivors are in distress and reproach</a:t>
            </a:r>
          </a:p>
          <a:p>
            <a:pPr lvl="1"/>
            <a:r>
              <a:rPr lang="en-US" dirty="0"/>
              <a:t>The wall of Jerusalem is broken</a:t>
            </a:r>
          </a:p>
          <a:p>
            <a:pPr lvl="1"/>
            <a:r>
              <a:rPr lang="en-US" dirty="0"/>
              <a:t>The gates of the city are burnt</a:t>
            </a:r>
          </a:p>
          <a:p>
            <a:r>
              <a:rPr lang="en-US" dirty="0"/>
              <a:t>Nehemiah breaks down and weeps for several days.</a:t>
            </a:r>
          </a:p>
        </p:txBody>
      </p:sp>
      <p:pic>
        <p:nvPicPr>
          <p:cNvPr id="5" name="Picture 4">
            <a:extLst>
              <a:ext uri="{FF2B5EF4-FFF2-40B4-BE49-F238E27FC236}">
                <a16:creationId xmlns:a16="http://schemas.microsoft.com/office/drawing/2014/main" id="{303D2722-275C-1A4D-1A34-22DA251AC7C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345707" y="0"/>
            <a:ext cx="2846294" cy="3821336"/>
          </a:xfrm>
          <a:prstGeom prst="rect">
            <a:avLst/>
          </a:prstGeom>
        </p:spPr>
      </p:pic>
    </p:spTree>
    <p:extLst>
      <p:ext uri="{BB962C8B-B14F-4D97-AF65-F5344CB8AC3E}">
        <p14:creationId xmlns:p14="http://schemas.microsoft.com/office/powerpoint/2010/main" val="38448347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093818-FCDB-9E26-98D5-8DF7EAF8B4F7}"/>
              </a:ext>
            </a:extLst>
          </p:cNvPr>
          <p:cNvSpPr>
            <a:spLocks noGrp="1"/>
          </p:cNvSpPr>
          <p:nvPr>
            <p:ph type="title"/>
          </p:nvPr>
        </p:nvSpPr>
        <p:spPr/>
        <p:txBody>
          <a:bodyPr/>
          <a:lstStyle/>
          <a:p>
            <a:pPr algn="ctr"/>
            <a:r>
              <a:rPr lang="en-US" dirty="0"/>
              <a:t>Repentance</a:t>
            </a:r>
          </a:p>
        </p:txBody>
      </p:sp>
      <p:sp>
        <p:nvSpPr>
          <p:cNvPr id="3" name="Content Placeholder 2">
            <a:extLst>
              <a:ext uri="{FF2B5EF4-FFF2-40B4-BE49-F238E27FC236}">
                <a16:creationId xmlns:a16="http://schemas.microsoft.com/office/drawing/2014/main" id="{1FFD4280-57E5-D078-92BC-9950A0C71996}"/>
              </a:ext>
            </a:extLst>
          </p:cNvPr>
          <p:cNvSpPr>
            <a:spLocks noGrp="1"/>
          </p:cNvSpPr>
          <p:nvPr>
            <p:ph idx="1"/>
          </p:nvPr>
        </p:nvSpPr>
        <p:spPr/>
        <p:txBody>
          <a:bodyPr/>
          <a:lstStyle/>
          <a:p>
            <a:r>
              <a:rPr lang="en-US" b="1" dirty="0"/>
              <a:t>Q 87: What is repentance?</a:t>
            </a:r>
          </a:p>
          <a:p>
            <a:r>
              <a:rPr lang="en-US" dirty="0"/>
              <a:t>Repentance unto life is a saving grace, whereby a sinner, out of a true sense of his sin, and apprehension of the mercy of God in Christ, doth, with grief and hatred of his sin, turn from it unto God, with full purpose of, and </a:t>
            </a:r>
            <a:r>
              <a:rPr lang="en-US" dirty="0" err="1"/>
              <a:t>endeavour</a:t>
            </a:r>
            <a:r>
              <a:rPr lang="en-US" dirty="0"/>
              <a:t> after, new obedience.</a:t>
            </a:r>
          </a:p>
          <a:p>
            <a:r>
              <a:rPr lang="en-US" dirty="0"/>
              <a:t>Acts 2:37, Joel 2:13, Jeremiah 31:18-19</a:t>
            </a:r>
          </a:p>
          <a:p>
            <a:r>
              <a:rPr lang="en-US" b="1" dirty="0"/>
              <a:t>Read Nehemiah 9:1-21!</a:t>
            </a:r>
          </a:p>
          <a:p>
            <a:endParaRPr lang="en-US" dirty="0"/>
          </a:p>
        </p:txBody>
      </p:sp>
    </p:spTree>
    <p:extLst>
      <p:ext uri="{BB962C8B-B14F-4D97-AF65-F5344CB8AC3E}">
        <p14:creationId xmlns:p14="http://schemas.microsoft.com/office/powerpoint/2010/main" val="19848932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94C519-095C-55AB-B5F3-86BDCFBA240A}"/>
              </a:ext>
            </a:extLst>
          </p:cNvPr>
          <p:cNvSpPr>
            <a:spLocks noGrp="1"/>
          </p:cNvSpPr>
          <p:nvPr>
            <p:ph type="title"/>
          </p:nvPr>
        </p:nvSpPr>
        <p:spPr/>
        <p:txBody>
          <a:bodyPr/>
          <a:lstStyle/>
          <a:p>
            <a:pPr algn="ctr"/>
            <a:r>
              <a:rPr lang="en-US" dirty="0"/>
              <a:t>Repentance</a:t>
            </a:r>
          </a:p>
        </p:txBody>
      </p:sp>
      <p:sp>
        <p:nvSpPr>
          <p:cNvPr id="3" name="Content Placeholder 2">
            <a:extLst>
              <a:ext uri="{FF2B5EF4-FFF2-40B4-BE49-F238E27FC236}">
                <a16:creationId xmlns:a16="http://schemas.microsoft.com/office/drawing/2014/main" id="{29305CB8-4A37-34CF-0D7F-393A19285637}"/>
              </a:ext>
            </a:extLst>
          </p:cNvPr>
          <p:cNvSpPr>
            <a:spLocks noGrp="1"/>
          </p:cNvSpPr>
          <p:nvPr>
            <p:ph idx="1"/>
          </p:nvPr>
        </p:nvSpPr>
        <p:spPr/>
        <p:txBody>
          <a:bodyPr/>
          <a:lstStyle/>
          <a:p>
            <a:r>
              <a:rPr lang="en-US" dirty="0"/>
              <a:t>It is a saving grace: the Holy Spirit must go so far as to open our eyes to understand what sin is and to see our own sin.</a:t>
            </a:r>
          </a:p>
          <a:p>
            <a:pPr lvl="1"/>
            <a:r>
              <a:rPr lang="en-US" dirty="0"/>
              <a:t>Luke 24:31 (Disciples in Emmaus)</a:t>
            </a:r>
          </a:p>
          <a:p>
            <a:r>
              <a:rPr lang="en-US" dirty="0"/>
              <a:t> To repent: </a:t>
            </a:r>
            <a:r>
              <a:rPr lang="en-US" dirty="0" err="1"/>
              <a:t>shuv</a:t>
            </a:r>
            <a:r>
              <a:rPr lang="en-US" dirty="0"/>
              <a:t> (</a:t>
            </a:r>
            <a:r>
              <a:rPr lang="he-IL" dirty="0"/>
              <a:t>שׁוּב</a:t>
            </a:r>
            <a:r>
              <a:rPr lang="en-US" dirty="0"/>
              <a:t>): to turn, as in turning away from sin unto God.</a:t>
            </a:r>
          </a:p>
          <a:p>
            <a:r>
              <a:rPr lang="en-US" dirty="0"/>
              <a:t>We have been freed from sin to keep the law.</a:t>
            </a:r>
          </a:p>
          <a:p>
            <a:pPr lvl="1"/>
            <a:r>
              <a:rPr lang="en-US" dirty="0"/>
              <a:t>The “second half” of the Gospel.</a:t>
            </a:r>
          </a:p>
          <a:p>
            <a:pPr lvl="1"/>
            <a:r>
              <a:rPr lang="en-US" dirty="0"/>
              <a:t>“If you love me, keep my commandments.” (John 14:15)</a:t>
            </a:r>
          </a:p>
          <a:p>
            <a:pPr lvl="1"/>
            <a:r>
              <a:rPr lang="en-US" dirty="0"/>
              <a:t>“Neither do I condemn you; go and sin no more.” (John 8:11)</a:t>
            </a:r>
          </a:p>
          <a:p>
            <a:endParaRPr lang="en-US" dirty="0"/>
          </a:p>
        </p:txBody>
      </p:sp>
    </p:spTree>
    <p:extLst>
      <p:ext uri="{BB962C8B-B14F-4D97-AF65-F5344CB8AC3E}">
        <p14:creationId xmlns:p14="http://schemas.microsoft.com/office/powerpoint/2010/main" val="20388198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89AB87-48BD-2FFF-2411-AD7C606F5318}"/>
              </a:ext>
            </a:extLst>
          </p:cNvPr>
          <p:cNvSpPr>
            <a:spLocks noGrp="1"/>
          </p:cNvSpPr>
          <p:nvPr>
            <p:ph type="title"/>
          </p:nvPr>
        </p:nvSpPr>
        <p:spPr/>
        <p:txBody>
          <a:bodyPr/>
          <a:lstStyle/>
          <a:p>
            <a:pPr algn="ctr"/>
            <a:r>
              <a:rPr lang="en-US" dirty="0"/>
              <a:t>Calvin’s view</a:t>
            </a:r>
          </a:p>
        </p:txBody>
      </p:sp>
      <p:sp>
        <p:nvSpPr>
          <p:cNvPr id="3" name="Content Placeholder 2">
            <a:extLst>
              <a:ext uri="{FF2B5EF4-FFF2-40B4-BE49-F238E27FC236}">
                <a16:creationId xmlns:a16="http://schemas.microsoft.com/office/drawing/2014/main" id="{953EA9DE-6D77-DFE9-5DDB-8C0B3CE675A7}"/>
              </a:ext>
            </a:extLst>
          </p:cNvPr>
          <p:cNvSpPr>
            <a:spLocks noGrp="1"/>
          </p:cNvSpPr>
          <p:nvPr>
            <p:ph idx="1"/>
          </p:nvPr>
        </p:nvSpPr>
        <p:spPr/>
        <p:txBody>
          <a:bodyPr/>
          <a:lstStyle/>
          <a:p>
            <a:r>
              <a:rPr lang="en-US" dirty="0"/>
              <a:t>Without the Holy Spirit, the law can only condemn us in myriads of different ways.</a:t>
            </a:r>
          </a:p>
          <a:p>
            <a:pPr lvl="1"/>
            <a:r>
              <a:rPr lang="en-US" dirty="0"/>
              <a:t>It tells us what to do, however, we </a:t>
            </a:r>
            <a:r>
              <a:rPr lang="en-US" i="1" dirty="0"/>
              <a:t>cannot</a:t>
            </a:r>
            <a:r>
              <a:rPr lang="en-US" dirty="0"/>
              <a:t> keep it.</a:t>
            </a:r>
          </a:p>
          <a:p>
            <a:r>
              <a:rPr lang="en-US" dirty="0"/>
              <a:t>“who also made us sufficient as ministers of the new covenant, not of the letter but of the Spirit; </a:t>
            </a:r>
            <a:r>
              <a:rPr lang="en-US" i="1" dirty="0"/>
              <a:t>for the letter kills</a:t>
            </a:r>
            <a:r>
              <a:rPr lang="en-US" dirty="0"/>
              <a:t>, </a:t>
            </a:r>
            <a:r>
              <a:rPr lang="en-US" i="1" dirty="0"/>
              <a:t>but the Spirit gives life</a:t>
            </a:r>
            <a:r>
              <a:rPr lang="en-US" dirty="0"/>
              <a:t>.” (2 Corinthians 3:6)</a:t>
            </a:r>
          </a:p>
          <a:p>
            <a:r>
              <a:rPr lang="en-US" dirty="0"/>
              <a:t>The Gospel through the Holy Spirit enables us to keep the very same law once inscribed in our hearts.</a:t>
            </a:r>
          </a:p>
          <a:p>
            <a:r>
              <a:rPr lang="en-US" sz="1800" dirty="0"/>
              <a:t>(Jordan, Christianity and Civilization: Failure of the American Baptist Culture, 199-201)</a:t>
            </a:r>
          </a:p>
        </p:txBody>
      </p:sp>
    </p:spTree>
    <p:extLst>
      <p:ext uri="{BB962C8B-B14F-4D97-AF65-F5344CB8AC3E}">
        <p14:creationId xmlns:p14="http://schemas.microsoft.com/office/powerpoint/2010/main" val="37318782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B2C50-E6D0-0098-C97E-2420972ED884}"/>
              </a:ext>
            </a:extLst>
          </p:cNvPr>
          <p:cNvSpPr>
            <a:spLocks noGrp="1"/>
          </p:cNvSpPr>
          <p:nvPr>
            <p:ph type="title"/>
          </p:nvPr>
        </p:nvSpPr>
        <p:spPr/>
        <p:txBody>
          <a:bodyPr/>
          <a:lstStyle/>
          <a:p>
            <a:pPr algn="ctr"/>
            <a:r>
              <a:rPr lang="en-US" dirty="0"/>
              <a:t>Some Old Testament descriptions of the law</a:t>
            </a:r>
          </a:p>
        </p:txBody>
      </p:sp>
      <p:sp>
        <p:nvSpPr>
          <p:cNvPr id="3" name="Content Placeholder 2">
            <a:extLst>
              <a:ext uri="{FF2B5EF4-FFF2-40B4-BE49-F238E27FC236}">
                <a16:creationId xmlns:a16="http://schemas.microsoft.com/office/drawing/2014/main" id="{12058D29-9A41-98EC-EBB3-7E7F655C56D9}"/>
              </a:ext>
            </a:extLst>
          </p:cNvPr>
          <p:cNvSpPr>
            <a:spLocks noGrp="1"/>
          </p:cNvSpPr>
          <p:nvPr>
            <p:ph idx="1"/>
          </p:nvPr>
        </p:nvSpPr>
        <p:spPr/>
        <p:txBody>
          <a:bodyPr/>
          <a:lstStyle/>
          <a:p>
            <a:r>
              <a:rPr lang="en-US" dirty="0"/>
              <a:t>We maintain that the covenant was one and the same in the Old Testament and the New Testament.</a:t>
            </a:r>
          </a:p>
          <a:p>
            <a:r>
              <a:rPr lang="en-US" dirty="0"/>
              <a:t>The Mosaic law was given to direct the believer how he should live in obedience to God and do His will.</a:t>
            </a:r>
          </a:p>
          <a:p>
            <a:r>
              <a:rPr lang="en-US" dirty="0"/>
              <a:t>Repentance was the same in the Old Testament as well as the New.</a:t>
            </a:r>
          </a:p>
          <a:p>
            <a:pPr lvl="1"/>
            <a:r>
              <a:rPr lang="en-US" dirty="0"/>
              <a:t>Psalm 119 is an ode to the wonder of the law.</a:t>
            </a:r>
          </a:p>
          <a:p>
            <a:pPr lvl="1"/>
            <a:r>
              <a:rPr lang="en-US" dirty="0"/>
              <a:t>“Oh, how I love Your law! It is my meditation all the day.” (verse 97)</a:t>
            </a:r>
          </a:p>
          <a:p>
            <a:pPr lvl="1"/>
            <a:r>
              <a:rPr lang="en-US" b="1" dirty="0"/>
              <a:t>Read Psalm 19:7-10!</a:t>
            </a:r>
          </a:p>
          <a:p>
            <a:pPr lvl="1"/>
            <a:endParaRPr lang="en-US" dirty="0"/>
          </a:p>
        </p:txBody>
      </p:sp>
    </p:spTree>
    <p:extLst>
      <p:ext uri="{BB962C8B-B14F-4D97-AF65-F5344CB8AC3E}">
        <p14:creationId xmlns:p14="http://schemas.microsoft.com/office/powerpoint/2010/main" val="31974684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F245BA-2D18-59C3-36AE-A4D30853B085}"/>
              </a:ext>
            </a:extLst>
          </p:cNvPr>
          <p:cNvSpPr>
            <a:spLocks noGrp="1"/>
          </p:cNvSpPr>
          <p:nvPr>
            <p:ph type="title"/>
          </p:nvPr>
        </p:nvSpPr>
        <p:spPr/>
        <p:txBody>
          <a:bodyPr/>
          <a:lstStyle/>
          <a:p>
            <a:pPr algn="ctr"/>
            <a:r>
              <a:rPr lang="en-US" dirty="0"/>
              <a:t>Nehemiah 9:1-4</a:t>
            </a:r>
          </a:p>
        </p:txBody>
      </p:sp>
      <p:sp>
        <p:nvSpPr>
          <p:cNvPr id="3" name="Content Placeholder 2">
            <a:extLst>
              <a:ext uri="{FF2B5EF4-FFF2-40B4-BE49-F238E27FC236}">
                <a16:creationId xmlns:a16="http://schemas.microsoft.com/office/drawing/2014/main" id="{D9087AE7-1CE1-E639-5EC4-B1ED9EDE1D75}"/>
              </a:ext>
            </a:extLst>
          </p:cNvPr>
          <p:cNvSpPr>
            <a:spLocks noGrp="1"/>
          </p:cNvSpPr>
          <p:nvPr>
            <p:ph idx="1"/>
          </p:nvPr>
        </p:nvSpPr>
        <p:spPr/>
        <p:txBody>
          <a:bodyPr/>
          <a:lstStyle/>
          <a:p>
            <a:r>
              <a:rPr lang="en-US" dirty="0"/>
              <a:t>This day was a monumental day in Jewish history: they had returned from Babylon and had built the wall.</a:t>
            </a:r>
          </a:p>
          <a:p>
            <a:pPr lvl="1"/>
            <a:r>
              <a:rPr lang="en-US" dirty="0"/>
              <a:t>on the same level as the exodus from Egypt.</a:t>
            </a:r>
          </a:p>
          <a:p>
            <a:pPr lvl="1"/>
            <a:r>
              <a:rPr lang="en-US" dirty="0"/>
              <a:t>or receiving the law on Mount Sinai.</a:t>
            </a:r>
          </a:p>
          <a:p>
            <a:r>
              <a:rPr lang="en-US" dirty="0"/>
              <a:t>The Jews knew they were blessed by God to have come back from Babylon, to have survived the surrounding threats, and built the wall.</a:t>
            </a:r>
          </a:p>
          <a:p>
            <a:r>
              <a:rPr lang="en-US" dirty="0"/>
              <a:t>They also knew that their rebellion had caused them to be swept into exile, so they must repent of their sins so as not to suffer God’s wrath again.</a:t>
            </a:r>
          </a:p>
        </p:txBody>
      </p:sp>
    </p:spTree>
    <p:extLst>
      <p:ext uri="{BB962C8B-B14F-4D97-AF65-F5344CB8AC3E}">
        <p14:creationId xmlns:p14="http://schemas.microsoft.com/office/powerpoint/2010/main" val="42593042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AB22DA-4186-9252-143B-D22AD8BE4214}"/>
              </a:ext>
            </a:extLst>
          </p:cNvPr>
          <p:cNvSpPr>
            <a:spLocks noGrp="1"/>
          </p:cNvSpPr>
          <p:nvPr>
            <p:ph type="title"/>
          </p:nvPr>
        </p:nvSpPr>
        <p:spPr/>
        <p:txBody>
          <a:bodyPr/>
          <a:lstStyle/>
          <a:p>
            <a:pPr algn="ctr"/>
            <a:r>
              <a:rPr lang="en-US" dirty="0"/>
              <a:t>Separated from foreigners</a:t>
            </a:r>
          </a:p>
        </p:txBody>
      </p:sp>
      <p:sp>
        <p:nvSpPr>
          <p:cNvPr id="3" name="Content Placeholder 2">
            <a:extLst>
              <a:ext uri="{FF2B5EF4-FFF2-40B4-BE49-F238E27FC236}">
                <a16:creationId xmlns:a16="http://schemas.microsoft.com/office/drawing/2014/main" id="{03AF0ED6-C240-ADAD-1E18-C68A5D093071}"/>
              </a:ext>
            </a:extLst>
          </p:cNvPr>
          <p:cNvSpPr>
            <a:spLocks noGrp="1"/>
          </p:cNvSpPr>
          <p:nvPr>
            <p:ph idx="1"/>
          </p:nvPr>
        </p:nvSpPr>
        <p:spPr/>
        <p:txBody>
          <a:bodyPr>
            <a:normAutofit lnSpcReduction="10000"/>
          </a:bodyPr>
          <a:lstStyle/>
          <a:p>
            <a:r>
              <a:rPr lang="en-US" b="1" dirty="0"/>
              <a:t>Q: Why is this important?</a:t>
            </a:r>
          </a:p>
          <a:p>
            <a:r>
              <a:rPr lang="en-US" b="1" dirty="0"/>
              <a:t>Q: Where else does this appear as a problem for the Israelites?</a:t>
            </a:r>
          </a:p>
          <a:p>
            <a:r>
              <a:rPr lang="en-US" dirty="0"/>
              <a:t>In Ezra 9 we read how the Israelites had intermarried with many of the surrounding nations.</a:t>
            </a:r>
          </a:p>
          <a:p>
            <a:pPr lvl="1"/>
            <a:r>
              <a:rPr lang="en-US" dirty="0"/>
              <a:t>Even the priests and the Levites were guilty of this.</a:t>
            </a:r>
          </a:p>
          <a:p>
            <a:r>
              <a:rPr lang="en-US" dirty="0"/>
              <a:t>Israel was chosen by God to be His people.</a:t>
            </a:r>
          </a:p>
          <a:p>
            <a:r>
              <a:rPr lang="en-US" b="1" dirty="0"/>
              <a:t>Read 1Kings 1:1-4!</a:t>
            </a:r>
          </a:p>
          <a:p>
            <a:r>
              <a:rPr lang="en-US" dirty="0"/>
              <a:t>Just as David abstained from temptation, so now the Israelites also abstain.</a:t>
            </a:r>
          </a:p>
          <a:p>
            <a:pPr lvl="1"/>
            <a:r>
              <a:rPr lang="en-US" dirty="0"/>
              <a:t>As did Augustine who was chaste from age 31 to the rest of his life.</a:t>
            </a:r>
          </a:p>
        </p:txBody>
      </p:sp>
    </p:spTree>
    <p:extLst>
      <p:ext uri="{BB962C8B-B14F-4D97-AF65-F5344CB8AC3E}">
        <p14:creationId xmlns:p14="http://schemas.microsoft.com/office/powerpoint/2010/main" val="24337674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F245BA-2D18-59C3-36AE-A4D30853B085}"/>
              </a:ext>
            </a:extLst>
          </p:cNvPr>
          <p:cNvSpPr>
            <a:spLocks noGrp="1"/>
          </p:cNvSpPr>
          <p:nvPr>
            <p:ph type="title"/>
          </p:nvPr>
        </p:nvSpPr>
        <p:spPr/>
        <p:txBody>
          <a:bodyPr/>
          <a:lstStyle/>
          <a:p>
            <a:pPr algn="ctr"/>
            <a:r>
              <a:rPr lang="en-US" dirty="0"/>
              <a:t>Nehemiah 9:1-4</a:t>
            </a:r>
          </a:p>
        </p:txBody>
      </p:sp>
      <p:sp>
        <p:nvSpPr>
          <p:cNvPr id="3" name="Content Placeholder 2">
            <a:extLst>
              <a:ext uri="{FF2B5EF4-FFF2-40B4-BE49-F238E27FC236}">
                <a16:creationId xmlns:a16="http://schemas.microsoft.com/office/drawing/2014/main" id="{D9087AE7-1CE1-E639-5EC4-B1ED9EDE1D75}"/>
              </a:ext>
            </a:extLst>
          </p:cNvPr>
          <p:cNvSpPr>
            <a:spLocks noGrp="1"/>
          </p:cNvSpPr>
          <p:nvPr>
            <p:ph idx="1"/>
          </p:nvPr>
        </p:nvSpPr>
        <p:spPr/>
        <p:txBody>
          <a:bodyPr>
            <a:normAutofit lnSpcReduction="10000"/>
          </a:bodyPr>
          <a:lstStyle/>
          <a:p>
            <a:r>
              <a:rPr lang="en-US" dirty="0"/>
              <a:t>So therefore they put on sack clothes and put dust on their heads, and repent of their sins.</a:t>
            </a:r>
          </a:p>
          <a:p>
            <a:r>
              <a:rPr lang="en-US" dirty="0"/>
              <a:t>They </a:t>
            </a:r>
            <a:r>
              <a:rPr lang="en-US" i="1" dirty="0"/>
              <a:t>listened to the Torah</a:t>
            </a:r>
            <a:r>
              <a:rPr lang="en-US" dirty="0"/>
              <a:t> a fourth part of the day and </a:t>
            </a:r>
            <a:r>
              <a:rPr lang="en-US" i="1" dirty="0"/>
              <a:t>confessed and repented</a:t>
            </a:r>
            <a:r>
              <a:rPr lang="en-US" dirty="0"/>
              <a:t>, and then </a:t>
            </a:r>
            <a:r>
              <a:rPr lang="en-US" i="1" dirty="0"/>
              <a:t>worshiped</a:t>
            </a:r>
            <a:r>
              <a:rPr lang="en-US" dirty="0"/>
              <a:t> another fourth part of the day.</a:t>
            </a:r>
          </a:p>
          <a:p>
            <a:r>
              <a:rPr lang="en-US" dirty="0"/>
              <a:t>Hearing the law =&gt; confession of sins =&gt; rejoicing in forgiveness (worship)</a:t>
            </a:r>
          </a:p>
          <a:p>
            <a:r>
              <a:rPr lang="en-US" dirty="0"/>
              <a:t>That’s a long time!</a:t>
            </a:r>
          </a:p>
          <a:p>
            <a:r>
              <a:rPr lang="en-US" b="1" dirty="0"/>
              <a:t>Q: how long do you read the Bible? How much do you confess your sins? How long do you pray?</a:t>
            </a:r>
          </a:p>
          <a:p>
            <a:r>
              <a:rPr lang="en-US" b="1" dirty="0"/>
              <a:t>Q: When was the last time you repented?</a:t>
            </a:r>
          </a:p>
        </p:txBody>
      </p:sp>
    </p:spTree>
    <p:extLst>
      <p:ext uri="{BB962C8B-B14F-4D97-AF65-F5344CB8AC3E}">
        <p14:creationId xmlns:p14="http://schemas.microsoft.com/office/powerpoint/2010/main" val="37893895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922EF68-9075-BA53-9E92-CEE2EF4E5A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4582" y="-7567"/>
            <a:ext cx="10582835" cy="6865567"/>
          </a:xfrm>
          <a:prstGeom prst="rect">
            <a:avLst/>
          </a:prstGeom>
        </p:spPr>
      </p:pic>
    </p:spTree>
    <p:extLst>
      <p:ext uri="{BB962C8B-B14F-4D97-AF65-F5344CB8AC3E}">
        <p14:creationId xmlns:p14="http://schemas.microsoft.com/office/powerpoint/2010/main" val="2642744980"/>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6F97C1-1DE6-5575-EE8E-34C2F8F493A4}"/>
              </a:ext>
            </a:extLst>
          </p:cNvPr>
          <p:cNvSpPr>
            <a:spLocks noGrp="1"/>
          </p:cNvSpPr>
          <p:nvPr>
            <p:ph type="title"/>
          </p:nvPr>
        </p:nvSpPr>
        <p:spPr/>
        <p:txBody>
          <a:bodyPr/>
          <a:lstStyle/>
          <a:p>
            <a:pPr algn="ctr"/>
            <a:r>
              <a:rPr lang="en-US" dirty="0"/>
              <a:t>Nehemiah 9:5-21</a:t>
            </a:r>
          </a:p>
        </p:txBody>
      </p:sp>
      <p:sp>
        <p:nvSpPr>
          <p:cNvPr id="3" name="Content Placeholder 2">
            <a:extLst>
              <a:ext uri="{FF2B5EF4-FFF2-40B4-BE49-F238E27FC236}">
                <a16:creationId xmlns:a16="http://schemas.microsoft.com/office/drawing/2014/main" id="{AE07A2DC-9D14-1EB1-A154-E4B5BED9225F}"/>
              </a:ext>
            </a:extLst>
          </p:cNvPr>
          <p:cNvSpPr>
            <a:spLocks noGrp="1"/>
          </p:cNvSpPr>
          <p:nvPr>
            <p:ph idx="1"/>
          </p:nvPr>
        </p:nvSpPr>
        <p:spPr/>
        <p:txBody>
          <a:bodyPr/>
          <a:lstStyle/>
          <a:p>
            <a:r>
              <a:rPr lang="en-US" dirty="0"/>
              <a:t>Next follows a long description of God’s faithfulness to His covenant people in the Old Testament.</a:t>
            </a:r>
          </a:p>
          <a:p>
            <a:r>
              <a:rPr lang="en-US" i="1" dirty="0"/>
              <a:t>The Old Testament interprets itself.</a:t>
            </a:r>
          </a:p>
          <a:p>
            <a:r>
              <a:rPr lang="en-US" dirty="0"/>
              <a:t>Remember John 16:29-33: though we may be sinners, we must always look to God, not ourselves, otherwise we will be discouraged.</a:t>
            </a:r>
          </a:p>
          <a:p>
            <a:r>
              <a:rPr lang="en-US" dirty="0"/>
              <a:t>Creation, calling of Abraham, servitude in Egypt, signs and wonders, crossing the Red Sea, giving of the law, sustenance in the wilderness.</a:t>
            </a:r>
          </a:p>
        </p:txBody>
      </p:sp>
    </p:spTree>
    <p:extLst>
      <p:ext uri="{BB962C8B-B14F-4D97-AF65-F5344CB8AC3E}">
        <p14:creationId xmlns:p14="http://schemas.microsoft.com/office/powerpoint/2010/main" val="39660446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03661D-BED1-0D5D-5CF8-C2FC4F94DB8A}"/>
              </a:ext>
            </a:extLst>
          </p:cNvPr>
          <p:cNvSpPr>
            <a:spLocks noGrp="1"/>
          </p:cNvSpPr>
          <p:nvPr>
            <p:ph type="title"/>
          </p:nvPr>
        </p:nvSpPr>
        <p:spPr/>
        <p:txBody>
          <a:bodyPr/>
          <a:lstStyle/>
          <a:p>
            <a:pPr algn="ctr"/>
            <a:r>
              <a:rPr lang="en-US" dirty="0"/>
              <a:t>Verse 6: creation</a:t>
            </a:r>
          </a:p>
        </p:txBody>
      </p:sp>
      <p:sp>
        <p:nvSpPr>
          <p:cNvPr id="3" name="Content Placeholder 2">
            <a:extLst>
              <a:ext uri="{FF2B5EF4-FFF2-40B4-BE49-F238E27FC236}">
                <a16:creationId xmlns:a16="http://schemas.microsoft.com/office/drawing/2014/main" id="{F2A4B250-A462-5E71-0455-CED215BB0C84}"/>
              </a:ext>
            </a:extLst>
          </p:cNvPr>
          <p:cNvSpPr>
            <a:spLocks noGrp="1"/>
          </p:cNvSpPr>
          <p:nvPr>
            <p:ph idx="1"/>
          </p:nvPr>
        </p:nvSpPr>
        <p:spPr/>
        <p:txBody>
          <a:bodyPr/>
          <a:lstStyle/>
          <a:p>
            <a:r>
              <a:rPr lang="en-US" dirty="0"/>
              <a:t>God creates the heavens and its host, and the earth and all that is upon it.</a:t>
            </a:r>
          </a:p>
          <a:p>
            <a:r>
              <a:rPr lang="en-US" dirty="0"/>
              <a:t>Heavens, skies, land, seas: all and everything in the universe. Down to the tiniest ant.</a:t>
            </a:r>
          </a:p>
          <a:p>
            <a:r>
              <a:rPr lang="en-US" b="1" dirty="0"/>
              <a:t>Q: What would happen if God were to annul the natural laws?</a:t>
            </a:r>
          </a:p>
          <a:p>
            <a:r>
              <a:rPr lang="en-US" dirty="0"/>
              <a:t>God preserves and upholds all creatures and living beings; in this God is shown to continuously be faithful without cease.</a:t>
            </a:r>
          </a:p>
          <a:p>
            <a:r>
              <a:rPr lang="en-US" b="1" dirty="0"/>
              <a:t>Read Job 27:3!</a:t>
            </a:r>
          </a:p>
          <a:p>
            <a:r>
              <a:rPr lang="en-US" b="1" dirty="0"/>
              <a:t>Read Isaiah 42:5!</a:t>
            </a:r>
          </a:p>
        </p:txBody>
      </p:sp>
    </p:spTree>
    <p:extLst>
      <p:ext uri="{BB962C8B-B14F-4D97-AF65-F5344CB8AC3E}">
        <p14:creationId xmlns:p14="http://schemas.microsoft.com/office/powerpoint/2010/main" val="28283118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A66CF9-51D7-7DD2-60F8-B5F27B69D1ED}"/>
              </a:ext>
            </a:extLst>
          </p:cNvPr>
          <p:cNvSpPr>
            <a:spLocks noGrp="1"/>
          </p:cNvSpPr>
          <p:nvPr>
            <p:ph type="title"/>
          </p:nvPr>
        </p:nvSpPr>
        <p:spPr/>
        <p:txBody>
          <a:bodyPr/>
          <a:lstStyle/>
          <a:p>
            <a:pPr algn="ctr"/>
            <a:r>
              <a:rPr lang="en-US" dirty="0"/>
              <a:t>The walls lie in ruin</a:t>
            </a:r>
          </a:p>
        </p:txBody>
      </p:sp>
      <p:sp>
        <p:nvSpPr>
          <p:cNvPr id="3" name="Content Placeholder 2">
            <a:extLst>
              <a:ext uri="{FF2B5EF4-FFF2-40B4-BE49-F238E27FC236}">
                <a16:creationId xmlns:a16="http://schemas.microsoft.com/office/drawing/2014/main" id="{76F38EBA-BBF5-8499-93E2-B501D0934531}"/>
              </a:ext>
            </a:extLst>
          </p:cNvPr>
          <p:cNvSpPr>
            <a:spLocks noGrp="1"/>
          </p:cNvSpPr>
          <p:nvPr>
            <p:ph idx="1"/>
          </p:nvPr>
        </p:nvSpPr>
        <p:spPr>
          <a:xfrm>
            <a:off x="838200" y="1532965"/>
            <a:ext cx="10515600" cy="4643998"/>
          </a:xfrm>
        </p:spPr>
        <p:txBody>
          <a:bodyPr>
            <a:normAutofit/>
          </a:bodyPr>
          <a:lstStyle/>
          <a:p>
            <a:r>
              <a:rPr lang="en-US" dirty="0"/>
              <a:t>Why were the walls in ruin?</a:t>
            </a:r>
          </a:p>
          <a:p>
            <a:r>
              <a:rPr lang="en-US" dirty="0"/>
              <a:t>Refresher: Re-read Ezra 4:12-23</a:t>
            </a:r>
          </a:p>
          <a:p>
            <a:pPr lvl="1"/>
            <a:r>
              <a:rPr lang="en-US" dirty="0"/>
              <a:t>12. Let it be known to the king that the Jews who came up from you have come to us at Jerusalem, and are building the rebellious and evil city, and are finishing its walls and repairing the foundations. 13. Let it now be known to the king that, if this city is built and the walls completed, they will not pay tax, tribute, or custom, and the king’s treasury will be diminished. …</a:t>
            </a:r>
          </a:p>
          <a:p>
            <a:pPr lvl="1"/>
            <a:r>
              <a:rPr lang="en-US" dirty="0"/>
              <a:t>23. Now when the copy of King Artaxerxes’ letter was read before </a:t>
            </a:r>
            <a:r>
              <a:rPr lang="en-US" dirty="0" err="1"/>
              <a:t>Rehum</a:t>
            </a:r>
            <a:r>
              <a:rPr lang="en-US" dirty="0"/>
              <a:t>, </a:t>
            </a:r>
            <a:r>
              <a:rPr lang="en-US" dirty="0" err="1"/>
              <a:t>Shimshai</a:t>
            </a:r>
            <a:r>
              <a:rPr lang="en-US" dirty="0"/>
              <a:t> the scribe, and their companions, they went up in haste to Jerusalem against the Jews, </a:t>
            </a:r>
            <a:r>
              <a:rPr lang="en-US" i="1" dirty="0"/>
              <a:t>and by force of arms made them cease</a:t>
            </a:r>
            <a:r>
              <a:rPr lang="en-US" dirty="0"/>
              <a:t>. 24. Thus the work of the house of God which is at Jerusalem ceased, </a:t>
            </a:r>
            <a:r>
              <a:rPr lang="en-US" i="1" dirty="0"/>
              <a:t>and it was discontinued until the second year of the reign of Darius king of Persia</a:t>
            </a:r>
            <a:r>
              <a:rPr lang="en-US" dirty="0"/>
              <a:t>.</a:t>
            </a:r>
          </a:p>
        </p:txBody>
      </p:sp>
    </p:spTree>
    <p:extLst>
      <p:ext uri="{BB962C8B-B14F-4D97-AF65-F5344CB8AC3E}">
        <p14:creationId xmlns:p14="http://schemas.microsoft.com/office/powerpoint/2010/main" val="4612741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DE9129-729B-A095-E761-5FFA817B1D2D}"/>
              </a:ext>
            </a:extLst>
          </p:cNvPr>
          <p:cNvSpPr>
            <a:spLocks noGrp="1"/>
          </p:cNvSpPr>
          <p:nvPr>
            <p:ph type="title"/>
          </p:nvPr>
        </p:nvSpPr>
        <p:spPr/>
        <p:txBody>
          <a:bodyPr/>
          <a:lstStyle/>
          <a:p>
            <a:pPr algn="ctr"/>
            <a:r>
              <a:rPr lang="en-US" dirty="0"/>
              <a:t>Verses 7-8: The call of Abraham</a:t>
            </a:r>
          </a:p>
        </p:txBody>
      </p:sp>
      <p:sp>
        <p:nvSpPr>
          <p:cNvPr id="3" name="Content Placeholder 2">
            <a:extLst>
              <a:ext uri="{FF2B5EF4-FFF2-40B4-BE49-F238E27FC236}">
                <a16:creationId xmlns:a16="http://schemas.microsoft.com/office/drawing/2014/main" id="{7FE813D3-5C17-458E-016E-61E45C67CD7A}"/>
              </a:ext>
            </a:extLst>
          </p:cNvPr>
          <p:cNvSpPr>
            <a:spLocks noGrp="1"/>
          </p:cNvSpPr>
          <p:nvPr>
            <p:ph idx="1"/>
          </p:nvPr>
        </p:nvSpPr>
        <p:spPr/>
        <p:txBody>
          <a:bodyPr/>
          <a:lstStyle/>
          <a:p>
            <a:r>
              <a:rPr lang="en-US" b="1" dirty="0"/>
              <a:t>Q: What does Abraham’s name mean? </a:t>
            </a:r>
          </a:p>
          <a:p>
            <a:r>
              <a:rPr lang="en-US" b="1" dirty="0"/>
              <a:t>Extra credit: explain it in Hebrew </a:t>
            </a:r>
            <a:r>
              <a:rPr lang="en-US" b="1" dirty="0">
                <a:sym typeface="Wingdings" panose="05000000000000000000" pitchFamily="2" charset="2"/>
              </a:rPr>
              <a:t></a:t>
            </a:r>
          </a:p>
          <a:p>
            <a:r>
              <a:rPr lang="en-US" b="1" dirty="0">
                <a:sym typeface="Wingdings" panose="05000000000000000000" pitchFamily="2" charset="2"/>
              </a:rPr>
              <a:t>Av-rah-am: father-many-nation</a:t>
            </a:r>
            <a:endParaRPr lang="en-US" dirty="0"/>
          </a:p>
          <a:p>
            <a:r>
              <a:rPr lang="en-US" dirty="0"/>
              <a:t>God made a covenant with Abraham, to be the father of many nations, and to give his descendants a land to dwell in.</a:t>
            </a:r>
          </a:p>
          <a:p>
            <a:r>
              <a:rPr lang="en-US" dirty="0"/>
              <a:t>This, even though he told Abraham to sacrifice Isaac, still in a miraculous way he would have a seed.</a:t>
            </a:r>
          </a:p>
          <a:p>
            <a:r>
              <a:rPr lang="en-US" dirty="0"/>
              <a:t>The Israelites now lived in that land, showing how faithful God had been over </a:t>
            </a:r>
            <a:r>
              <a:rPr lang="en-US" i="1" dirty="0"/>
              <a:t>millennia</a:t>
            </a:r>
            <a:r>
              <a:rPr lang="en-US" dirty="0"/>
              <a:t>!</a:t>
            </a:r>
          </a:p>
        </p:txBody>
      </p:sp>
    </p:spTree>
    <p:extLst>
      <p:ext uri="{BB962C8B-B14F-4D97-AF65-F5344CB8AC3E}">
        <p14:creationId xmlns:p14="http://schemas.microsoft.com/office/powerpoint/2010/main" val="28898328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3EC958-63F4-FB2B-205C-1A2303A8B692}"/>
              </a:ext>
            </a:extLst>
          </p:cNvPr>
          <p:cNvSpPr>
            <a:spLocks noGrp="1"/>
          </p:cNvSpPr>
          <p:nvPr>
            <p:ph type="title"/>
          </p:nvPr>
        </p:nvSpPr>
        <p:spPr/>
        <p:txBody>
          <a:bodyPr/>
          <a:lstStyle/>
          <a:p>
            <a:pPr algn="ctr"/>
            <a:r>
              <a:rPr lang="en-US" dirty="0"/>
              <a:t>Verses 9-11: servitude in Egypt</a:t>
            </a:r>
          </a:p>
        </p:txBody>
      </p:sp>
      <p:sp>
        <p:nvSpPr>
          <p:cNvPr id="3" name="Content Placeholder 2">
            <a:extLst>
              <a:ext uri="{FF2B5EF4-FFF2-40B4-BE49-F238E27FC236}">
                <a16:creationId xmlns:a16="http://schemas.microsoft.com/office/drawing/2014/main" id="{85CD1F1E-4166-C20A-7541-CBFB232C48C2}"/>
              </a:ext>
            </a:extLst>
          </p:cNvPr>
          <p:cNvSpPr>
            <a:spLocks noGrp="1"/>
          </p:cNvSpPr>
          <p:nvPr>
            <p:ph idx="1"/>
          </p:nvPr>
        </p:nvSpPr>
        <p:spPr/>
        <p:txBody>
          <a:bodyPr/>
          <a:lstStyle/>
          <a:p>
            <a:r>
              <a:rPr lang="en-US" dirty="0"/>
              <a:t>God’s greatest act of freeing His people, a historical event, to be forever recounted by the Israelites.</a:t>
            </a:r>
          </a:p>
          <a:p>
            <a:r>
              <a:rPr lang="en-US" dirty="0"/>
              <a:t>Signs, wonders, miracles, supernatural parting of the Red Sea so that the people could cross, whereas their enemies drowned in the waves.</a:t>
            </a:r>
          </a:p>
          <a:p>
            <a:r>
              <a:rPr lang="en-US" dirty="0"/>
              <a:t>Ezra/Nehemiah is a second homecoming, like that </a:t>
            </a:r>
            <a:r>
              <a:rPr lang="en-US"/>
              <a:t>of Egypt:</a:t>
            </a:r>
            <a:endParaRPr lang="en-US" dirty="0"/>
          </a:p>
          <a:p>
            <a:pPr lvl="1"/>
            <a:r>
              <a:rPr lang="en-US" dirty="0"/>
              <a:t>Provisions by the king of Babylon</a:t>
            </a:r>
          </a:p>
          <a:p>
            <a:pPr lvl="1"/>
            <a:r>
              <a:rPr lang="en-US" dirty="0"/>
              <a:t>Protection from the surrounding enemies (Sanballat, Geshem, </a:t>
            </a:r>
            <a:r>
              <a:rPr lang="en-US" dirty="0" err="1"/>
              <a:t>Tobiah</a:t>
            </a:r>
            <a:r>
              <a:rPr lang="en-US" dirty="0"/>
              <a:t>, etc.)</a:t>
            </a:r>
          </a:p>
          <a:p>
            <a:pPr lvl="1"/>
            <a:r>
              <a:rPr lang="en-US" dirty="0"/>
              <a:t>Building the temple and the walls.</a:t>
            </a:r>
          </a:p>
        </p:txBody>
      </p:sp>
    </p:spTree>
    <p:extLst>
      <p:ext uri="{BB962C8B-B14F-4D97-AF65-F5344CB8AC3E}">
        <p14:creationId xmlns:p14="http://schemas.microsoft.com/office/powerpoint/2010/main" val="21663376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6FFBC3-AC80-5944-FF03-5F0BC2043CC5}"/>
              </a:ext>
            </a:extLst>
          </p:cNvPr>
          <p:cNvSpPr>
            <a:spLocks noGrp="1"/>
          </p:cNvSpPr>
          <p:nvPr>
            <p:ph type="title"/>
          </p:nvPr>
        </p:nvSpPr>
        <p:spPr/>
        <p:txBody>
          <a:bodyPr/>
          <a:lstStyle/>
          <a:p>
            <a:pPr algn="ctr"/>
            <a:r>
              <a:rPr lang="en-US" dirty="0"/>
              <a:t>The wilderness to Mt. Sinai: verses 12-15</a:t>
            </a:r>
          </a:p>
        </p:txBody>
      </p:sp>
      <p:sp>
        <p:nvSpPr>
          <p:cNvPr id="3" name="Content Placeholder 2">
            <a:extLst>
              <a:ext uri="{FF2B5EF4-FFF2-40B4-BE49-F238E27FC236}">
                <a16:creationId xmlns:a16="http://schemas.microsoft.com/office/drawing/2014/main" id="{EC0C98B5-0D36-6E55-6D5E-AC58E02F9D9F}"/>
              </a:ext>
            </a:extLst>
          </p:cNvPr>
          <p:cNvSpPr>
            <a:spLocks noGrp="1"/>
          </p:cNvSpPr>
          <p:nvPr>
            <p:ph idx="1"/>
          </p:nvPr>
        </p:nvSpPr>
        <p:spPr/>
        <p:txBody>
          <a:bodyPr/>
          <a:lstStyle/>
          <a:p>
            <a:r>
              <a:rPr lang="en-US" dirty="0"/>
              <a:t>Verse 12: a pillar of smoke by day, a pillar of fire </a:t>
            </a:r>
            <a:r>
              <a:rPr lang="en-US"/>
              <a:t>by night</a:t>
            </a:r>
            <a:endParaRPr lang="en-US" dirty="0"/>
          </a:p>
          <a:p>
            <a:r>
              <a:rPr lang="en-US" dirty="0"/>
              <a:t>Verse 15: God provided them bread (manna), and water on a daily basis, so that they would look to God and not to what they had stored up for themselves.</a:t>
            </a:r>
          </a:p>
          <a:p>
            <a:pPr lvl="1"/>
            <a:r>
              <a:rPr lang="en-US" b="1" dirty="0"/>
              <a:t>Read Numbers 20:7-11!</a:t>
            </a:r>
          </a:p>
          <a:p>
            <a:r>
              <a:rPr lang="en-US" dirty="0"/>
              <a:t>Their shows did not wear out (Deut. 8:4; 29:5)</a:t>
            </a:r>
          </a:p>
          <a:p>
            <a:r>
              <a:rPr lang="en-US" dirty="0"/>
              <a:t>God prepared beforehand their route into the Promised Land.</a:t>
            </a:r>
          </a:p>
        </p:txBody>
      </p:sp>
    </p:spTree>
    <p:extLst>
      <p:ext uri="{BB962C8B-B14F-4D97-AF65-F5344CB8AC3E}">
        <p14:creationId xmlns:p14="http://schemas.microsoft.com/office/powerpoint/2010/main" val="39091948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3406BD2-844F-95FC-49F3-B3FE60B709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6085904" cy="4558553"/>
          </a:xfrm>
          <a:prstGeom prst="rect">
            <a:avLst/>
          </a:prstGeom>
        </p:spPr>
      </p:pic>
      <p:pic>
        <p:nvPicPr>
          <p:cNvPr id="5" name="Picture 4">
            <a:extLst>
              <a:ext uri="{FF2B5EF4-FFF2-40B4-BE49-F238E27FC236}">
                <a16:creationId xmlns:a16="http://schemas.microsoft.com/office/drawing/2014/main" id="{2C6B80D6-F450-C5A6-5E82-9454B26EFB1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1" y="2430867"/>
            <a:ext cx="6096000" cy="4427133"/>
          </a:xfrm>
          <a:prstGeom prst="rect">
            <a:avLst/>
          </a:prstGeom>
        </p:spPr>
      </p:pic>
    </p:spTree>
    <p:extLst>
      <p:ext uri="{BB962C8B-B14F-4D97-AF65-F5344CB8AC3E}">
        <p14:creationId xmlns:p14="http://schemas.microsoft.com/office/powerpoint/2010/main" val="556007547"/>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58162-4667-CAA6-FC22-1A34E30F3013}"/>
              </a:ext>
            </a:extLst>
          </p:cNvPr>
          <p:cNvSpPr>
            <a:spLocks noGrp="1"/>
          </p:cNvSpPr>
          <p:nvPr>
            <p:ph type="title"/>
          </p:nvPr>
        </p:nvSpPr>
        <p:spPr/>
        <p:txBody>
          <a:bodyPr/>
          <a:lstStyle/>
          <a:p>
            <a:pPr algn="ctr"/>
            <a:r>
              <a:rPr lang="en-US" dirty="0"/>
              <a:t>Giving of the Law</a:t>
            </a:r>
          </a:p>
        </p:txBody>
      </p:sp>
      <p:sp>
        <p:nvSpPr>
          <p:cNvPr id="3" name="Content Placeholder 2">
            <a:extLst>
              <a:ext uri="{FF2B5EF4-FFF2-40B4-BE49-F238E27FC236}">
                <a16:creationId xmlns:a16="http://schemas.microsoft.com/office/drawing/2014/main" id="{6A5E5058-1BBA-D2CF-6D12-9CE9E9AB6C95}"/>
              </a:ext>
            </a:extLst>
          </p:cNvPr>
          <p:cNvSpPr>
            <a:spLocks noGrp="1"/>
          </p:cNvSpPr>
          <p:nvPr>
            <p:ph idx="1"/>
          </p:nvPr>
        </p:nvSpPr>
        <p:spPr/>
        <p:txBody>
          <a:bodyPr/>
          <a:lstStyle/>
          <a:p>
            <a:r>
              <a:rPr lang="en-US" dirty="0"/>
              <a:t>Israel becomes a nation with her own laws, ordinances, statutes, and commandments.</a:t>
            </a:r>
          </a:p>
          <a:p>
            <a:r>
              <a:rPr lang="en-US" dirty="0"/>
              <a:t>The law is good and provides order and structure for a nation.</a:t>
            </a:r>
          </a:p>
          <a:p>
            <a:r>
              <a:rPr lang="en-US" dirty="0"/>
              <a:t>Also the Sabbath, whereby the Israelites could regularly come and meet with God and worship Him.</a:t>
            </a:r>
          </a:p>
        </p:txBody>
      </p:sp>
    </p:spTree>
    <p:extLst>
      <p:ext uri="{BB962C8B-B14F-4D97-AF65-F5344CB8AC3E}">
        <p14:creationId xmlns:p14="http://schemas.microsoft.com/office/powerpoint/2010/main" val="8246577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AC03220-1A9D-0223-A93F-189A6CC342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2317" y="0"/>
            <a:ext cx="9628095" cy="6841015"/>
          </a:xfrm>
          <a:prstGeom prst="rect">
            <a:avLst/>
          </a:prstGeom>
        </p:spPr>
      </p:pic>
    </p:spTree>
    <p:extLst>
      <p:ext uri="{BB962C8B-B14F-4D97-AF65-F5344CB8AC3E}">
        <p14:creationId xmlns:p14="http://schemas.microsoft.com/office/powerpoint/2010/main" val="1301598991"/>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7CC844-CD1A-E5CC-53AC-B6B096761D29}"/>
              </a:ext>
            </a:extLst>
          </p:cNvPr>
          <p:cNvSpPr>
            <a:spLocks noGrp="1"/>
          </p:cNvSpPr>
          <p:nvPr>
            <p:ph type="title"/>
          </p:nvPr>
        </p:nvSpPr>
        <p:spPr/>
        <p:txBody>
          <a:bodyPr/>
          <a:lstStyle/>
          <a:p>
            <a:pPr algn="ctr"/>
            <a:r>
              <a:rPr lang="en-US" dirty="0"/>
              <a:t>Rebellion of the Israelites: verses 16-18</a:t>
            </a:r>
          </a:p>
        </p:txBody>
      </p:sp>
      <p:sp>
        <p:nvSpPr>
          <p:cNvPr id="3" name="Content Placeholder 2">
            <a:extLst>
              <a:ext uri="{FF2B5EF4-FFF2-40B4-BE49-F238E27FC236}">
                <a16:creationId xmlns:a16="http://schemas.microsoft.com/office/drawing/2014/main" id="{A92DF59E-3AAE-810F-4142-C847C955DEAC}"/>
              </a:ext>
            </a:extLst>
          </p:cNvPr>
          <p:cNvSpPr>
            <a:spLocks noGrp="1"/>
          </p:cNvSpPr>
          <p:nvPr>
            <p:ph idx="1"/>
          </p:nvPr>
        </p:nvSpPr>
        <p:spPr/>
        <p:txBody>
          <a:bodyPr/>
          <a:lstStyle/>
          <a:p>
            <a:r>
              <a:rPr lang="en-US" dirty="0"/>
              <a:t>The Jews were proud, stiff-necked, disobedient, heedless of God’s laws, and unmindful of the miracles that were displayed before them.</a:t>
            </a:r>
          </a:p>
          <a:p>
            <a:pPr lvl="1"/>
            <a:r>
              <a:rPr lang="en-US" dirty="0"/>
              <a:t>Miracle faith does not last for long.</a:t>
            </a:r>
          </a:p>
          <a:p>
            <a:r>
              <a:rPr lang="en-US" dirty="0"/>
              <a:t>God still tolerated and provided for the Jews despite their rebellion.</a:t>
            </a:r>
          </a:p>
          <a:p>
            <a:pPr lvl="1"/>
            <a:r>
              <a:rPr lang="en-US" dirty="0"/>
              <a:t>Ready to pardon</a:t>
            </a:r>
          </a:p>
          <a:p>
            <a:pPr lvl="1"/>
            <a:r>
              <a:rPr lang="en-US" dirty="0"/>
              <a:t>Gracious and merciful</a:t>
            </a:r>
          </a:p>
          <a:p>
            <a:pPr lvl="1"/>
            <a:r>
              <a:rPr lang="en-US" dirty="0"/>
              <a:t>Slow to anger</a:t>
            </a:r>
          </a:p>
          <a:p>
            <a:pPr lvl="1"/>
            <a:r>
              <a:rPr lang="en-US" dirty="0"/>
              <a:t>Abundant in kindness</a:t>
            </a:r>
          </a:p>
        </p:txBody>
      </p:sp>
    </p:spTree>
    <p:extLst>
      <p:ext uri="{BB962C8B-B14F-4D97-AF65-F5344CB8AC3E}">
        <p14:creationId xmlns:p14="http://schemas.microsoft.com/office/powerpoint/2010/main" val="3536551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DF86C3-93A7-8A55-C096-31FA41635625}"/>
              </a:ext>
            </a:extLst>
          </p:cNvPr>
          <p:cNvSpPr>
            <a:spLocks noGrp="1"/>
          </p:cNvSpPr>
          <p:nvPr>
            <p:ph type="title"/>
          </p:nvPr>
        </p:nvSpPr>
        <p:spPr/>
        <p:txBody>
          <a:bodyPr/>
          <a:lstStyle/>
          <a:p>
            <a:pPr algn="ctr"/>
            <a:r>
              <a:rPr lang="en-US" dirty="0"/>
              <a:t>Summary</a:t>
            </a:r>
          </a:p>
        </p:txBody>
      </p:sp>
      <p:sp>
        <p:nvSpPr>
          <p:cNvPr id="3" name="Content Placeholder 2">
            <a:extLst>
              <a:ext uri="{FF2B5EF4-FFF2-40B4-BE49-F238E27FC236}">
                <a16:creationId xmlns:a16="http://schemas.microsoft.com/office/drawing/2014/main" id="{78A3B4E6-A89F-2776-E0B9-E80FA9D38E3B}"/>
              </a:ext>
            </a:extLst>
          </p:cNvPr>
          <p:cNvSpPr>
            <a:spLocks noGrp="1"/>
          </p:cNvSpPr>
          <p:nvPr>
            <p:ph idx="1"/>
          </p:nvPr>
        </p:nvSpPr>
        <p:spPr/>
        <p:txBody>
          <a:bodyPr/>
          <a:lstStyle/>
          <a:p>
            <a:r>
              <a:rPr lang="en-US" dirty="0"/>
              <a:t>The Israelites continuously sinned and rebelled against God, just like we ourselves do.</a:t>
            </a:r>
          </a:p>
          <a:p>
            <a:r>
              <a:rPr lang="en-US" dirty="0"/>
              <a:t>But God is long-suffering and merciful, quick to forgive.</a:t>
            </a:r>
          </a:p>
          <a:p>
            <a:r>
              <a:rPr lang="en-US" dirty="0"/>
              <a:t>Though we sin, we do not remain in our sinful state.</a:t>
            </a:r>
          </a:p>
          <a:p>
            <a:r>
              <a:rPr lang="en-US" dirty="0"/>
              <a:t>We should not look to ourselves or to our sins, but rather </a:t>
            </a:r>
            <a:r>
              <a:rPr lang="en-US" b="1" dirty="0"/>
              <a:t>fix our sight always upon Jesus</a:t>
            </a:r>
            <a:r>
              <a:rPr lang="en-US" dirty="0"/>
              <a:t>.</a:t>
            </a:r>
          </a:p>
          <a:p>
            <a:r>
              <a:rPr lang="en-US" dirty="0"/>
              <a:t>May our nation also experience national repentance just like the Israelites did </a:t>
            </a:r>
            <a:r>
              <a:rPr lang="en-US"/>
              <a:t>in Nehemiah 9.</a:t>
            </a:r>
            <a:endParaRPr lang="en-US" dirty="0"/>
          </a:p>
        </p:txBody>
      </p:sp>
    </p:spTree>
    <p:extLst>
      <p:ext uri="{BB962C8B-B14F-4D97-AF65-F5344CB8AC3E}">
        <p14:creationId xmlns:p14="http://schemas.microsoft.com/office/powerpoint/2010/main" val="28605703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991D40-FF68-6FD0-52B1-D6947AA09BEE}"/>
              </a:ext>
            </a:extLst>
          </p:cNvPr>
          <p:cNvSpPr>
            <a:spLocks noGrp="1"/>
          </p:cNvSpPr>
          <p:nvPr>
            <p:ph type="title"/>
          </p:nvPr>
        </p:nvSpPr>
        <p:spPr/>
        <p:txBody>
          <a:bodyPr/>
          <a:lstStyle/>
          <a:p>
            <a:pPr algn="ctr"/>
            <a:r>
              <a:rPr lang="en-US" dirty="0"/>
              <a:t>Nehemiah 9, second half</a:t>
            </a:r>
          </a:p>
        </p:txBody>
      </p:sp>
      <p:sp>
        <p:nvSpPr>
          <p:cNvPr id="3" name="Content Placeholder 2">
            <a:extLst>
              <a:ext uri="{FF2B5EF4-FFF2-40B4-BE49-F238E27FC236}">
                <a16:creationId xmlns:a16="http://schemas.microsoft.com/office/drawing/2014/main" id="{4E0D7ECC-1195-7F81-822E-834B4D77FF43}"/>
              </a:ext>
            </a:extLst>
          </p:cNvPr>
          <p:cNvSpPr>
            <a:spLocks noGrp="1"/>
          </p:cNvSpPr>
          <p:nvPr>
            <p:ph idx="1"/>
          </p:nvPr>
        </p:nvSpPr>
        <p:spPr/>
        <p:txBody>
          <a:bodyPr/>
          <a:lstStyle/>
          <a:p>
            <a:r>
              <a:rPr lang="en-US" b="1" u="sng" dirty="0"/>
              <a:t>Nehemiah 9:</a:t>
            </a:r>
            <a:r>
              <a:rPr lang="en-US" u="sng" dirty="0"/>
              <a:t> A Day of church/national repentance</a:t>
            </a:r>
          </a:p>
          <a:p>
            <a:r>
              <a:rPr lang="en-US" dirty="0"/>
              <a:t>A rebuilt people capable of covenantal renewal before God.</a:t>
            </a:r>
          </a:p>
          <a:p>
            <a:r>
              <a:rPr lang="en-US" dirty="0"/>
              <a:t>Just as the reading of the Torah was lengthy, so was their repentance.</a:t>
            </a:r>
          </a:p>
          <a:p>
            <a:r>
              <a:rPr lang="en-US" dirty="0"/>
              <a:t>Reviewing the providence of God:</a:t>
            </a:r>
          </a:p>
          <a:p>
            <a:pPr lvl="1"/>
            <a:r>
              <a:rPr lang="en-US" dirty="0"/>
              <a:t>Creation</a:t>
            </a:r>
          </a:p>
          <a:p>
            <a:pPr lvl="1"/>
            <a:r>
              <a:rPr lang="en-US" dirty="0"/>
              <a:t>Call of Abraham</a:t>
            </a:r>
          </a:p>
          <a:p>
            <a:pPr lvl="1"/>
            <a:r>
              <a:rPr lang="en-US" dirty="0"/>
              <a:t>Freedom from Egypt</a:t>
            </a:r>
          </a:p>
          <a:p>
            <a:pPr lvl="1"/>
            <a:r>
              <a:rPr lang="en-US" dirty="0"/>
              <a:t>Giving of the Law</a:t>
            </a:r>
          </a:p>
          <a:p>
            <a:r>
              <a:rPr lang="en-US" b="1" dirty="0"/>
              <a:t>Read Nehemiah 9:22-30 </a:t>
            </a:r>
            <a:r>
              <a:rPr lang="en-US" b="1"/>
              <a:t>and 31-38</a:t>
            </a:r>
            <a:r>
              <a:rPr lang="en-US" b="1" dirty="0"/>
              <a:t>!</a:t>
            </a:r>
          </a:p>
          <a:p>
            <a:pPr lvl="1"/>
            <a:endParaRPr lang="en-US" dirty="0"/>
          </a:p>
        </p:txBody>
      </p:sp>
    </p:spTree>
    <p:extLst>
      <p:ext uri="{BB962C8B-B14F-4D97-AF65-F5344CB8AC3E}">
        <p14:creationId xmlns:p14="http://schemas.microsoft.com/office/powerpoint/2010/main" val="12123600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6E8AC7-0721-4D37-1BDF-3B258D4BC9F4}"/>
              </a:ext>
            </a:extLst>
          </p:cNvPr>
          <p:cNvSpPr>
            <a:spLocks noGrp="1"/>
          </p:cNvSpPr>
          <p:nvPr>
            <p:ph type="title"/>
          </p:nvPr>
        </p:nvSpPr>
        <p:spPr/>
        <p:txBody>
          <a:bodyPr>
            <a:normAutofit/>
          </a:bodyPr>
          <a:lstStyle/>
          <a:p>
            <a:pPr algn="ctr"/>
            <a:r>
              <a:rPr lang="en-US" sz="4200" dirty="0"/>
              <a:t>Verses 22-25: possession of the Promised Land</a:t>
            </a:r>
          </a:p>
        </p:txBody>
      </p:sp>
      <p:sp>
        <p:nvSpPr>
          <p:cNvPr id="3" name="Content Placeholder 2">
            <a:extLst>
              <a:ext uri="{FF2B5EF4-FFF2-40B4-BE49-F238E27FC236}">
                <a16:creationId xmlns:a16="http://schemas.microsoft.com/office/drawing/2014/main" id="{AF2B6F20-0918-CCCC-1A63-7C0B7F23CACA}"/>
              </a:ext>
            </a:extLst>
          </p:cNvPr>
          <p:cNvSpPr>
            <a:spLocks noGrp="1"/>
          </p:cNvSpPr>
          <p:nvPr>
            <p:ph idx="1"/>
          </p:nvPr>
        </p:nvSpPr>
        <p:spPr/>
        <p:txBody>
          <a:bodyPr>
            <a:normAutofit lnSpcReduction="10000"/>
          </a:bodyPr>
          <a:lstStyle/>
          <a:p>
            <a:r>
              <a:rPr lang="en-US" dirty="0"/>
              <a:t>God also led the Israelites into their land to own and possess it, driving out larger peoples and taking in larger cities.</a:t>
            </a:r>
          </a:p>
          <a:p>
            <a:r>
              <a:rPr lang="en-US" dirty="0"/>
              <a:t>The fall of Jericho (Joshua 6)</a:t>
            </a:r>
          </a:p>
          <a:p>
            <a:pPr lvl="1"/>
            <a:r>
              <a:rPr lang="en-US" dirty="0"/>
              <a:t>Just like the Red Sea parting, the wilderness wandering, the pillar of smoke/fire, Mt. Sinai, this was also a miraculous event.</a:t>
            </a:r>
          </a:p>
          <a:p>
            <a:r>
              <a:rPr lang="en-US" dirty="0"/>
              <a:t>The fall of Ai (Joshua 8)</a:t>
            </a:r>
          </a:p>
          <a:p>
            <a:r>
              <a:rPr lang="en-US" dirty="0"/>
              <a:t>God had fought for His people and had conquered these foreign nations and given to the Israelites vineyards, olive groves, fruit trees (verse 25).</a:t>
            </a:r>
          </a:p>
          <a:p>
            <a:r>
              <a:rPr lang="en-US" dirty="0"/>
              <a:t>So now also God protects and preserves His people among hardships.</a:t>
            </a:r>
          </a:p>
        </p:txBody>
      </p:sp>
    </p:spTree>
    <p:extLst>
      <p:ext uri="{BB962C8B-B14F-4D97-AF65-F5344CB8AC3E}">
        <p14:creationId xmlns:p14="http://schemas.microsoft.com/office/powerpoint/2010/main" val="17967543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58837</TotalTime>
  <Words>11268</Words>
  <Application>Microsoft Office PowerPoint</Application>
  <PresentationFormat>Widescreen</PresentationFormat>
  <Paragraphs>861</Paragraphs>
  <Slides>126</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126</vt:i4>
      </vt:variant>
    </vt:vector>
  </HeadingPairs>
  <TitlesOfParts>
    <vt:vector size="130" baseType="lpstr">
      <vt:lpstr>Arial</vt:lpstr>
      <vt:lpstr>Calibri</vt:lpstr>
      <vt:lpstr>Calibri Light</vt:lpstr>
      <vt:lpstr>office theme</vt:lpstr>
      <vt:lpstr>Nehemiah</vt:lpstr>
      <vt:lpstr>PowerPoint Presentation</vt:lpstr>
      <vt:lpstr>Nehemiah</vt:lpstr>
      <vt:lpstr>General trends</vt:lpstr>
      <vt:lpstr>The significance of the wall</vt:lpstr>
      <vt:lpstr>The New Jerusalem</vt:lpstr>
      <vt:lpstr>Introduction</vt:lpstr>
      <vt:lpstr>Who was Nehemiah?</vt:lpstr>
      <vt:lpstr>The walls lie in ruin</vt:lpstr>
      <vt:lpstr>Nehemiah’s sorrow</vt:lpstr>
      <vt:lpstr>A type of Christ</vt:lpstr>
      <vt:lpstr>The unfaithfulness of the people</vt:lpstr>
      <vt:lpstr>A constant back and forth</vt:lpstr>
      <vt:lpstr>Examples of rebellion and repentance</vt:lpstr>
      <vt:lpstr>Examples of rebellion and repentance</vt:lpstr>
      <vt:lpstr>Rebellion and repentance</vt:lpstr>
      <vt:lpstr>Nehemiah’s prayer: 1:5-11</vt:lpstr>
      <vt:lpstr>Ezra’s and Nehemiah’s Prayers</vt:lpstr>
      <vt:lpstr>The next step: audience with the king</vt:lpstr>
      <vt:lpstr>PowerPoint Presentation</vt:lpstr>
      <vt:lpstr>Nehemiah 2: audience with the king</vt:lpstr>
      <vt:lpstr>Why is this so dangerous?</vt:lpstr>
      <vt:lpstr>In the book of Daniel</vt:lpstr>
      <vt:lpstr>The believer’s joy</vt:lpstr>
      <vt:lpstr>The positive response</vt:lpstr>
      <vt:lpstr>Larger Catechism, Q 129</vt:lpstr>
      <vt:lpstr>The trek to Jerusalem</vt:lpstr>
      <vt:lpstr>PowerPoint Presentation</vt:lpstr>
      <vt:lpstr>Notifying the Jewish leaders</vt:lpstr>
      <vt:lpstr>How much can a wall help?</vt:lpstr>
      <vt:lpstr>The walls in your life…</vt:lpstr>
      <vt:lpstr>How can we build Calvary OPC?</vt:lpstr>
      <vt:lpstr>New enemies</vt:lpstr>
      <vt:lpstr>New enemies</vt:lpstr>
      <vt:lpstr>The duel of words</vt:lpstr>
      <vt:lpstr>Nehemiah 3: let the building begin!</vt:lpstr>
      <vt:lpstr>PowerPoint Presentation</vt:lpstr>
      <vt:lpstr>The priests and the sheep gate</vt:lpstr>
      <vt:lpstr>The nobles</vt:lpstr>
      <vt:lpstr>Larger Catechism, Q 129</vt:lpstr>
      <vt:lpstr>The artisans</vt:lpstr>
      <vt:lpstr>Women in ministry?</vt:lpstr>
      <vt:lpstr>Those who repaired their own houses</vt:lpstr>
      <vt:lpstr>Hananiah and the Tekoites</vt:lpstr>
      <vt:lpstr>Miscellaneous notes</vt:lpstr>
      <vt:lpstr>Nehemiah’s part</vt:lpstr>
      <vt:lpstr>The big picture</vt:lpstr>
      <vt:lpstr>PowerPoint Presentation</vt:lpstr>
      <vt:lpstr>Nehemiah 5: trials from within</vt:lpstr>
      <vt:lpstr>Famine (verses 3-4)</vt:lpstr>
      <vt:lpstr>Poverty (verses 4-5)</vt:lpstr>
      <vt:lpstr>Historical documents</vt:lpstr>
      <vt:lpstr>Debt slavery</vt:lpstr>
      <vt:lpstr>Lessons on handling wealth</vt:lpstr>
      <vt:lpstr>Why?</vt:lpstr>
      <vt:lpstr>Nehemiah’s response (verses 6-11)</vt:lpstr>
      <vt:lpstr>The oath (verses 12-13)</vt:lpstr>
      <vt:lpstr>PowerPoint Presentation</vt:lpstr>
      <vt:lpstr>Nehemiah’s generosity (verses 14-19)</vt:lpstr>
      <vt:lpstr>Nehemiah’s wealth</vt:lpstr>
      <vt:lpstr>Nehemiah’s generosity</vt:lpstr>
      <vt:lpstr>Nehemiah 6</vt:lpstr>
      <vt:lpstr>The church versus the world</vt:lpstr>
      <vt:lpstr>PowerPoint Presentation</vt:lpstr>
      <vt:lpstr>Sanballat’s messages</vt:lpstr>
      <vt:lpstr>PowerPoint Presentation</vt:lpstr>
      <vt:lpstr>The final message</vt:lpstr>
      <vt:lpstr>Why does Nehemiah persist?</vt:lpstr>
      <vt:lpstr>“I am doing a great work”</vt:lpstr>
      <vt:lpstr>How do we respond?</vt:lpstr>
      <vt:lpstr>Treachery within the walls</vt:lpstr>
      <vt:lpstr>Shemaiah, the false prophet</vt:lpstr>
      <vt:lpstr>Who was Noadiah the prophetess?</vt:lpstr>
      <vt:lpstr>A real-life example</vt:lpstr>
      <vt:lpstr>Tobiah, the Ammonite</vt:lpstr>
      <vt:lpstr>Triumph: the wall is completed</vt:lpstr>
      <vt:lpstr>Hebrews 11:7</vt:lpstr>
      <vt:lpstr>Conclusions</vt:lpstr>
      <vt:lpstr>Nehemiah 9: context</vt:lpstr>
      <vt:lpstr>Repentance</vt:lpstr>
      <vt:lpstr>Repentance</vt:lpstr>
      <vt:lpstr>Calvin’s view</vt:lpstr>
      <vt:lpstr>Some Old Testament descriptions of the law</vt:lpstr>
      <vt:lpstr>Nehemiah 9:1-4</vt:lpstr>
      <vt:lpstr>Separated from foreigners</vt:lpstr>
      <vt:lpstr>Nehemiah 9:1-4</vt:lpstr>
      <vt:lpstr>PowerPoint Presentation</vt:lpstr>
      <vt:lpstr>Nehemiah 9:5-21</vt:lpstr>
      <vt:lpstr>Verse 6: creation</vt:lpstr>
      <vt:lpstr>Verses 7-8: The call of Abraham</vt:lpstr>
      <vt:lpstr>Verses 9-11: servitude in Egypt</vt:lpstr>
      <vt:lpstr>The wilderness to Mt. Sinai: verses 12-15</vt:lpstr>
      <vt:lpstr>PowerPoint Presentation</vt:lpstr>
      <vt:lpstr>Giving of the Law</vt:lpstr>
      <vt:lpstr>PowerPoint Presentation</vt:lpstr>
      <vt:lpstr>Rebellion of the Israelites: verses 16-18</vt:lpstr>
      <vt:lpstr>Summary</vt:lpstr>
      <vt:lpstr>Nehemiah 9, second half</vt:lpstr>
      <vt:lpstr>Verses 22-25: possession of the Promised Land</vt:lpstr>
      <vt:lpstr>Joshua 21:11-13 – a solemn warning</vt:lpstr>
      <vt:lpstr>The time of the judges (verses 26-31)</vt:lpstr>
      <vt:lpstr>The prophets</vt:lpstr>
      <vt:lpstr>God’s mercy (verse 31)</vt:lpstr>
      <vt:lpstr>A picture of paternal forgiveness</vt:lpstr>
      <vt:lpstr>Total depravity</vt:lpstr>
      <vt:lpstr>Total depravity</vt:lpstr>
      <vt:lpstr>Total depravity</vt:lpstr>
      <vt:lpstr>To forgive as God forgives</vt:lpstr>
      <vt:lpstr>Servitude (verses 36-37)</vt:lpstr>
      <vt:lpstr>The signing of the covenant (verse 38)</vt:lpstr>
      <vt:lpstr>Nehemiah 10: signing on the dotted line…</vt:lpstr>
      <vt:lpstr>No formal church membership?</vt:lpstr>
      <vt:lpstr>Jesus kept formalities!</vt:lpstr>
      <vt:lpstr>You must commit to attending a church</vt:lpstr>
      <vt:lpstr>If you can go out, you can also go in</vt:lpstr>
      <vt:lpstr>PowerPoint Presentation</vt:lpstr>
      <vt:lpstr>Oaths and vows</vt:lpstr>
      <vt:lpstr>Are all oaths bad?</vt:lpstr>
      <vt:lpstr>False oaths</vt:lpstr>
      <vt:lpstr>Matthew Henry on oaths</vt:lpstr>
      <vt:lpstr>Parts of the oath</vt:lpstr>
      <vt:lpstr>Marry only in the Lord (1 Cor. 7:39) </vt:lpstr>
      <vt:lpstr>Keeping the Sabbath</vt:lpstr>
      <vt:lpstr>The upkeep of the temple</vt:lpstr>
      <vt:lpstr>The upkeep of the temple</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Matthew Cserhati</dc:creator>
  <cp:lastModifiedBy>Matyas Cserhati</cp:lastModifiedBy>
  <cp:revision>1892</cp:revision>
  <dcterms:created xsi:type="dcterms:W3CDTF">2013-07-15T20:26:40Z</dcterms:created>
  <dcterms:modified xsi:type="dcterms:W3CDTF">2022-10-23T16:28:39Z</dcterms:modified>
</cp:coreProperties>
</file>