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71" r:id="rId3"/>
    <p:sldId id="392" r:id="rId4"/>
    <p:sldId id="395" r:id="rId5"/>
    <p:sldId id="396" r:id="rId6"/>
    <p:sldId id="404" r:id="rId7"/>
    <p:sldId id="405" r:id="rId8"/>
    <p:sldId id="397" r:id="rId9"/>
    <p:sldId id="398" r:id="rId10"/>
    <p:sldId id="399" r:id="rId11"/>
    <p:sldId id="400" r:id="rId12"/>
    <p:sldId id="401" r:id="rId13"/>
    <p:sldId id="402" r:id="rId14"/>
    <p:sldId id="403" r:id="rId15"/>
    <p:sldId id="406" r:id="rId16"/>
    <p:sldId id="407" r:id="rId17"/>
    <p:sldId id="408" r:id="rId18"/>
    <p:sldId id="393" r:id="rId19"/>
    <p:sldId id="409" r:id="rId20"/>
    <p:sldId id="41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2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10/24/2021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4</a:t>
            </a:fld>
            <a:endParaRPr lang="en-US"/>
          </a:p>
        </p:txBody>
      </p:sp>
    </p:spTree>
    <p:extLst>
      <p:ext uri="{BB962C8B-B14F-4D97-AF65-F5344CB8AC3E}">
        <p14:creationId xmlns:p14="http://schemas.microsoft.com/office/powerpoint/2010/main" val="17751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10/24/2021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10/24/2021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73-75</a:t>
            </a:r>
          </a:p>
          <a:p>
            <a:pPr algn="l"/>
            <a:r>
              <a:rPr lang="en-US" dirty="0">
                <a:cs typeface="Calibri" panose="020F0502020204030204"/>
              </a:rPr>
              <a:t>October 31,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46BD-287C-478C-BDFE-3890D18D1B3E}"/>
              </a:ext>
            </a:extLst>
          </p:cNvPr>
          <p:cNvSpPr>
            <a:spLocks noGrp="1"/>
          </p:cNvSpPr>
          <p:nvPr>
            <p:ph type="title"/>
          </p:nvPr>
        </p:nvSpPr>
        <p:spPr>
          <a:xfrm>
            <a:off x="838200" y="365126"/>
            <a:ext cx="10515600" cy="1154186"/>
          </a:xfrm>
        </p:spPr>
        <p:txBody>
          <a:bodyPr/>
          <a:lstStyle/>
          <a:p>
            <a:pPr algn="ctr"/>
            <a:r>
              <a:rPr lang="en-US" dirty="0"/>
              <a:t>What really is Socialism?</a:t>
            </a:r>
          </a:p>
        </p:txBody>
      </p:sp>
      <p:sp>
        <p:nvSpPr>
          <p:cNvPr id="3" name="Content Placeholder 2">
            <a:extLst>
              <a:ext uri="{FF2B5EF4-FFF2-40B4-BE49-F238E27FC236}">
                <a16:creationId xmlns:a16="http://schemas.microsoft.com/office/drawing/2014/main" id="{0E60133A-B6E6-48D4-A4A7-39B0C03F788D}"/>
              </a:ext>
            </a:extLst>
          </p:cNvPr>
          <p:cNvSpPr>
            <a:spLocks noGrp="1"/>
          </p:cNvSpPr>
          <p:nvPr>
            <p:ph idx="1"/>
          </p:nvPr>
        </p:nvSpPr>
        <p:spPr>
          <a:xfrm>
            <a:off x="838199" y="1702191"/>
            <a:ext cx="10515601" cy="4474772"/>
          </a:xfrm>
        </p:spPr>
        <p:txBody>
          <a:bodyPr>
            <a:normAutofit lnSpcReduction="10000"/>
          </a:bodyPr>
          <a:lstStyle/>
          <a:p>
            <a:r>
              <a:rPr lang="en-US" sz="3000" dirty="0"/>
              <a:t>Big government ownership and administration of the means of production</a:t>
            </a:r>
          </a:p>
          <a:p>
            <a:pPr lvl="1"/>
            <a:r>
              <a:rPr lang="en-US" sz="2600" dirty="0"/>
              <a:t>The government becomes God</a:t>
            </a:r>
          </a:p>
          <a:p>
            <a:r>
              <a:rPr lang="en-US" sz="3000" dirty="0"/>
              <a:t>No private property, wage redistribution</a:t>
            </a:r>
          </a:p>
          <a:p>
            <a:r>
              <a:rPr lang="en-US" sz="3000" dirty="0"/>
              <a:t>Confiscation of inheritance</a:t>
            </a:r>
          </a:p>
          <a:p>
            <a:r>
              <a:rPr lang="en-US" sz="3000" dirty="0"/>
              <a:t>Forced equality of economic output</a:t>
            </a:r>
          </a:p>
          <a:p>
            <a:pPr lvl="1"/>
            <a:r>
              <a:rPr lang="en-US" sz="2600" dirty="0"/>
              <a:t>Theft and intimidation of rich people</a:t>
            </a:r>
          </a:p>
          <a:p>
            <a:pPr lvl="1"/>
            <a:r>
              <a:rPr lang="en-US" sz="2600" dirty="0"/>
              <a:t>persecution of the intelligentsia</a:t>
            </a:r>
          </a:p>
          <a:p>
            <a:r>
              <a:rPr lang="en-US" sz="3000" dirty="0"/>
              <a:t>Price regulation and abolishment of the market economy</a:t>
            </a:r>
          </a:p>
          <a:p>
            <a:pPr lvl="1"/>
            <a:r>
              <a:rPr lang="en-US" sz="2600" dirty="0"/>
              <a:t>Hi taxes</a:t>
            </a:r>
          </a:p>
          <a:p>
            <a:endParaRPr lang="en-US" sz="3000" dirty="0"/>
          </a:p>
          <a:p>
            <a:endParaRPr lang="en-US" sz="3000" dirty="0"/>
          </a:p>
        </p:txBody>
      </p:sp>
    </p:spTree>
    <p:extLst>
      <p:ext uri="{BB962C8B-B14F-4D97-AF65-F5344CB8AC3E}">
        <p14:creationId xmlns:p14="http://schemas.microsoft.com/office/powerpoint/2010/main" val="722503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5837-72A4-44A7-B86B-518E903B1A53}"/>
              </a:ext>
            </a:extLst>
          </p:cNvPr>
          <p:cNvSpPr>
            <a:spLocks noGrp="1"/>
          </p:cNvSpPr>
          <p:nvPr>
            <p:ph type="title"/>
          </p:nvPr>
        </p:nvSpPr>
        <p:spPr/>
        <p:txBody>
          <a:bodyPr/>
          <a:lstStyle/>
          <a:p>
            <a:pPr algn="ctr"/>
            <a:r>
              <a:rPr lang="en-US" dirty="0"/>
              <a:t>Why is Socialism not in the Bible?</a:t>
            </a:r>
          </a:p>
        </p:txBody>
      </p:sp>
      <p:sp>
        <p:nvSpPr>
          <p:cNvPr id="3" name="Content Placeholder 2">
            <a:extLst>
              <a:ext uri="{FF2B5EF4-FFF2-40B4-BE49-F238E27FC236}">
                <a16:creationId xmlns:a16="http://schemas.microsoft.com/office/drawing/2014/main" id="{641018F0-C2FC-4EFF-A0BF-6051F4029492}"/>
              </a:ext>
            </a:extLst>
          </p:cNvPr>
          <p:cNvSpPr>
            <a:spLocks noGrp="1"/>
          </p:cNvSpPr>
          <p:nvPr>
            <p:ph idx="1"/>
          </p:nvPr>
        </p:nvSpPr>
        <p:spPr/>
        <p:txBody>
          <a:bodyPr/>
          <a:lstStyle/>
          <a:p>
            <a:r>
              <a:rPr lang="en-US" dirty="0"/>
              <a:t>Acts 18:3: Paul and his associates were tent makers</a:t>
            </a:r>
          </a:p>
          <a:p>
            <a:r>
              <a:rPr lang="en-US" dirty="0"/>
              <a:t>“Let each one </a:t>
            </a:r>
            <a:r>
              <a:rPr lang="en-US" b="1" dirty="0"/>
              <a:t>remain in the same calling in which he was called</a:t>
            </a:r>
            <a:r>
              <a:rPr lang="en-US" dirty="0"/>
              <a:t>. Were you called while a slave? Do not be concerned about it; but if you can be made free, rather use it. For he who is called in the Lord while a slave is the Lord’s freedman. Likewise he who is called while free is Christ’s slave. You were bought at a price; </a:t>
            </a:r>
            <a:r>
              <a:rPr lang="en-US" b="1" dirty="0"/>
              <a:t>do not become slaves of men</a:t>
            </a:r>
            <a:r>
              <a:rPr lang="en-US" dirty="0"/>
              <a:t>.” (Acts 7:20-23)</a:t>
            </a:r>
          </a:p>
          <a:p>
            <a:r>
              <a:rPr lang="en-US" dirty="0"/>
              <a:t>Do not become the slaves of a Socialist government</a:t>
            </a:r>
          </a:p>
        </p:txBody>
      </p:sp>
    </p:spTree>
    <p:extLst>
      <p:ext uri="{BB962C8B-B14F-4D97-AF65-F5344CB8AC3E}">
        <p14:creationId xmlns:p14="http://schemas.microsoft.com/office/powerpoint/2010/main" val="12355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1770-74DA-4430-8EBA-CCE485887E33}"/>
              </a:ext>
            </a:extLst>
          </p:cNvPr>
          <p:cNvSpPr>
            <a:spLocks noGrp="1"/>
          </p:cNvSpPr>
          <p:nvPr>
            <p:ph type="title"/>
          </p:nvPr>
        </p:nvSpPr>
        <p:spPr/>
        <p:txBody>
          <a:bodyPr/>
          <a:lstStyle/>
          <a:p>
            <a:pPr algn="ctr"/>
            <a:r>
              <a:rPr lang="en-US" dirty="0"/>
              <a:t>Naboth’s vineyard</a:t>
            </a:r>
          </a:p>
        </p:txBody>
      </p:sp>
      <p:sp>
        <p:nvSpPr>
          <p:cNvPr id="3" name="Content Placeholder 2">
            <a:extLst>
              <a:ext uri="{FF2B5EF4-FFF2-40B4-BE49-F238E27FC236}">
                <a16:creationId xmlns:a16="http://schemas.microsoft.com/office/drawing/2014/main" id="{34EA93C2-5CEF-428B-BDFF-95B01A8E5389}"/>
              </a:ext>
            </a:extLst>
          </p:cNvPr>
          <p:cNvSpPr>
            <a:spLocks noGrp="1"/>
          </p:cNvSpPr>
          <p:nvPr>
            <p:ph idx="1"/>
          </p:nvPr>
        </p:nvSpPr>
        <p:spPr/>
        <p:txBody>
          <a:bodyPr/>
          <a:lstStyle/>
          <a:p>
            <a:r>
              <a:rPr lang="en-US" dirty="0"/>
              <a:t>“And it came to pass after these things that Naboth the </a:t>
            </a:r>
            <a:r>
              <a:rPr lang="en-US" dirty="0" err="1"/>
              <a:t>Jezreelite</a:t>
            </a:r>
            <a:r>
              <a:rPr lang="en-US" dirty="0"/>
              <a:t> had a vineyard which was in Jezreel, next to the palace of Ahab king of Samaria. So Ahab spoke to Naboth, saying, ‘Give me your vineyard, that I may have it for a vegetable garden, because it is near, next to my house; and for it I will give you a vineyard better than it. Or, if it seems good to you, I will give you its worth in money.’ But Naboth said to Ahab, </a:t>
            </a:r>
            <a:r>
              <a:rPr lang="en-US" b="1" dirty="0"/>
              <a:t>‘The Lord forbid that I should give the inheritance of my fathers to you!’</a:t>
            </a:r>
            <a:r>
              <a:rPr lang="en-US" dirty="0"/>
              <a:t>” (1Kings 21:1-3)</a:t>
            </a:r>
          </a:p>
          <a:p>
            <a:r>
              <a:rPr lang="en-US" dirty="0"/>
              <a:t>Not even the king of Israel had the power to take the private property of a citizen.</a:t>
            </a:r>
          </a:p>
        </p:txBody>
      </p:sp>
    </p:spTree>
    <p:extLst>
      <p:ext uri="{BB962C8B-B14F-4D97-AF65-F5344CB8AC3E}">
        <p14:creationId xmlns:p14="http://schemas.microsoft.com/office/powerpoint/2010/main" val="210604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B1CA-84C4-4011-9718-9377CD0EDDCD}"/>
              </a:ext>
            </a:extLst>
          </p:cNvPr>
          <p:cNvSpPr>
            <a:spLocks noGrp="1"/>
          </p:cNvSpPr>
          <p:nvPr>
            <p:ph type="title"/>
          </p:nvPr>
        </p:nvSpPr>
        <p:spPr>
          <a:xfrm>
            <a:off x="838200" y="230553"/>
            <a:ext cx="10515600" cy="900967"/>
          </a:xfrm>
        </p:spPr>
        <p:txBody>
          <a:bodyPr/>
          <a:lstStyle/>
          <a:p>
            <a:pPr algn="ctr"/>
            <a:r>
              <a:rPr lang="en-US" dirty="0"/>
              <a:t>Inheritance</a:t>
            </a:r>
          </a:p>
        </p:txBody>
      </p:sp>
      <p:sp>
        <p:nvSpPr>
          <p:cNvPr id="3" name="Content Placeholder 2">
            <a:extLst>
              <a:ext uri="{FF2B5EF4-FFF2-40B4-BE49-F238E27FC236}">
                <a16:creationId xmlns:a16="http://schemas.microsoft.com/office/drawing/2014/main" id="{BD48375A-330B-448C-BD06-F26E3F12C079}"/>
              </a:ext>
            </a:extLst>
          </p:cNvPr>
          <p:cNvSpPr>
            <a:spLocks noGrp="1"/>
          </p:cNvSpPr>
          <p:nvPr>
            <p:ph idx="1"/>
          </p:nvPr>
        </p:nvSpPr>
        <p:spPr>
          <a:xfrm>
            <a:off x="838200" y="1589649"/>
            <a:ext cx="10515600" cy="4587314"/>
          </a:xfrm>
        </p:spPr>
        <p:txBody>
          <a:bodyPr/>
          <a:lstStyle/>
          <a:p>
            <a:r>
              <a:rPr lang="en-US" dirty="0"/>
              <a:t>“A </a:t>
            </a:r>
            <a:r>
              <a:rPr lang="en-US" i="1" dirty="0"/>
              <a:t>good man</a:t>
            </a:r>
            <a:r>
              <a:rPr lang="en-US" dirty="0"/>
              <a:t> leaves an inheritance to his children’s children, But the wealth of the sinner is stored up for the righteous.” (Proverbs 13:22)</a:t>
            </a:r>
          </a:p>
          <a:p>
            <a:r>
              <a:rPr lang="en-US" dirty="0"/>
              <a:t>Numbers 27, 32-36 all describe in detail inheritance laws of the Jewish people</a:t>
            </a:r>
          </a:p>
          <a:p>
            <a:r>
              <a:rPr lang="en-US" dirty="0"/>
              <a:t>In the New Testament: 2 Corinthians 12:14; Ephesians 4:28; Philippians 4:18</a:t>
            </a:r>
          </a:p>
        </p:txBody>
      </p:sp>
    </p:spTree>
    <p:extLst>
      <p:ext uri="{BB962C8B-B14F-4D97-AF65-F5344CB8AC3E}">
        <p14:creationId xmlns:p14="http://schemas.microsoft.com/office/powerpoint/2010/main" val="82198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DF56-B717-4EF1-B4D5-B265248B9EC0}"/>
              </a:ext>
            </a:extLst>
          </p:cNvPr>
          <p:cNvSpPr>
            <a:spLocks noGrp="1"/>
          </p:cNvSpPr>
          <p:nvPr>
            <p:ph type="title"/>
          </p:nvPr>
        </p:nvSpPr>
        <p:spPr>
          <a:xfrm>
            <a:off x="838200" y="365126"/>
            <a:ext cx="10515600" cy="971306"/>
          </a:xfrm>
        </p:spPr>
        <p:txBody>
          <a:bodyPr/>
          <a:lstStyle/>
          <a:p>
            <a:pPr algn="ctr"/>
            <a:r>
              <a:rPr lang="en-US" dirty="0"/>
              <a:t>Christianity and Communism</a:t>
            </a:r>
          </a:p>
        </p:txBody>
      </p:sp>
      <p:sp>
        <p:nvSpPr>
          <p:cNvPr id="3" name="Content Placeholder 2">
            <a:extLst>
              <a:ext uri="{FF2B5EF4-FFF2-40B4-BE49-F238E27FC236}">
                <a16:creationId xmlns:a16="http://schemas.microsoft.com/office/drawing/2014/main" id="{A25DC8DC-A93E-457F-81BB-4796C17F74A2}"/>
              </a:ext>
            </a:extLst>
          </p:cNvPr>
          <p:cNvSpPr>
            <a:spLocks noGrp="1"/>
          </p:cNvSpPr>
          <p:nvPr>
            <p:ph idx="1"/>
          </p:nvPr>
        </p:nvSpPr>
        <p:spPr>
          <a:xfrm>
            <a:off x="838200" y="1491175"/>
            <a:ext cx="10515600" cy="4685788"/>
          </a:xfrm>
        </p:spPr>
        <p:txBody>
          <a:bodyPr/>
          <a:lstStyle/>
          <a:p>
            <a:r>
              <a:rPr lang="en-US" b="1" dirty="0"/>
              <a:t>Q: Can a Christian be a Communist?</a:t>
            </a:r>
          </a:p>
          <a:p>
            <a:r>
              <a:rPr lang="en-US" b="1" dirty="0"/>
              <a:t>Q: Can a Communist be a Christian?</a:t>
            </a:r>
          </a:p>
          <a:p>
            <a:r>
              <a:rPr lang="en-US" b="1" dirty="0"/>
              <a:t>A: Yes, if he repents.</a:t>
            </a:r>
          </a:p>
          <a:p>
            <a:r>
              <a:rPr lang="en-US" dirty="0"/>
              <a:t>Communism is one of the great competitors of the Christian religion</a:t>
            </a:r>
          </a:p>
          <a:p>
            <a:pPr lvl="1"/>
            <a:r>
              <a:rPr lang="en-US" dirty="0"/>
              <a:t>Marx believed that belief in God is a lie, a mental drug to dampen the feeling of injustice due to inequality</a:t>
            </a:r>
          </a:p>
          <a:p>
            <a:pPr lvl="1"/>
            <a:r>
              <a:rPr lang="en-US" dirty="0"/>
              <a:t>Communism denies God and biblical authority</a:t>
            </a:r>
          </a:p>
          <a:p>
            <a:pPr lvl="1"/>
            <a:r>
              <a:rPr lang="en-US" dirty="0"/>
              <a:t>Marxism’s eschatology is a utopian society, a worker’s paradise where everyone is equal and the church has been abolished</a:t>
            </a:r>
          </a:p>
          <a:p>
            <a:pPr lvl="2"/>
            <a:r>
              <a:rPr lang="en-US" dirty="0"/>
              <a:t>It is utopia or a-</a:t>
            </a:r>
            <a:r>
              <a:rPr lang="en-US" dirty="0" err="1"/>
              <a:t>topia</a:t>
            </a:r>
            <a:r>
              <a:rPr lang="en-US" dirty="0"/>
              <a:t> (no-place) because it does not exist, because it can never </a:t>
            </a:r>
            <a:r>
              <a:rPr lang="en-US"/>
              <a:t>be achieved</a:t>
            </a:r>
            <a:endParaRPr lang="en-US" dirty="0"/>
          </a:p>
        </p:txBody>
      </p:sp>
    </p:spTree>
    <p:extLst>
      <p:ext uri="{BB962C8B-B14F-4D97-AF65-F5344CB8AC3E}">
        <p14:creationId xmlns:p14="http://schemas.microsoft.com/office/powerpoint/2010/main" val="335365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3373-6C8C-4A9B-A593-B2F678E95B81}"/>
              </a:ext>
            </a:extLst>
          </p:cNvPr>
          <p:cNvSpPr>
            <a:spLocks noGrp="1"/>
          </p:cNvSpPr>
          <p:nvPr>
            <p:ph type="title"/>
          </p:nvPr>
        </p:nvSpPr>
        <p:spPr/>
        <p:txBody>
          <a:bodyPr/>
          <a:lstStyle/>
          <a:p>
            <a:pPr algn="ctr"/>
            <a:r>
              <a:rPr lang="en-US" dirty="0"/>
              <a:t>Legitimate ways to acquire money or property</a:t>
            </a:r>
          </a:p>
        </p:txBody>
      </p:sp>
      <p:sp>
        <p:nvSpPr>
          <p:cNvPr id="3" name="Content Placeholder 2">
            <a:extLst>
              <a:ext uri="{FF2B5EF4-FFF2-40B4-BE49-F238E27FC236}">
                <a16:creationId xmlns:a16="http://schemas.microsoft.com/office/drawing/2014/main" id="{CEE9EBEE-0AE3-46F8-B149-97EA0AC408FB}"/>
              </a:ext>
            </a:extLst>
          </p:cNvPr>
          <p:cNvSpPr>
            <a:spLocks noGrp="1"/>
          </p:cNvSpPr>
          <p:nvPr>
            <p:ph idx="1"/>
          </p:nvPr>
        </p:nvSpPr>
        <p:spPr/>
        <p:txBody>
          <a:bodyPr/>
          <a:lstStyle/>
          <a:p>
            <a:r>
              <a:rPr lang="en-US" b="1" dirty="0"/>
              <a:t>Q: What are these ways?</a:t>
            </a:r>
          </a:p>
          <a:p>
            <a:r>
              <a:rPr lang="en-US" dirty="0"/>
              <a:t>Inheritance or Labor</a:t>
            </a:r>
          </a:p>
          <a:p>
            <a:r>
              <a:rPr lang="en-US" dirty="0"/>
              <a:t>Labor:</a:t>
            </a:r>
          </a:p>
          <a:p>
            <a:pPr lvl="1"/>
            <a:r>
              <a:rPr lang="en-US" dirty="0"/>
              <a:t>“Let him who stole steal no longer, but rather let him labor, working with his hands what is good, that he may have something to give him who has need.” (Eph. 4:28)</a:t>
            </a:r>
          </a:p>
          <a:p>
            <a:pPr lvl="1"/>
            <a:r>
              <a:rPr lang="en-US" dirty="0"/>
              <a:t>“But if anyone does not provide for his own, and especially for those of his household, he has denied the faith and is worse than an unbeliever.” (1Tim. 5:8)</a:t>
            </a:r>
          </a:p>
          <a:p>
            <a:pPr lvl="1"/>
            <a:r>
              <a:rPr lang="en-US" b="1" dirty="0"/>
              <a:t>For young men especially it is important to get a career to establish yourself and support your family. Study and work hard first, relax and party later.</a:t>
            </a:r>
          </a:p>
          <a:p>
            <a:endParaRPr lang="en-US" dirty="0"/>
          </a:p>
        </p:txBody>
      </p:sp>
    </p:spTree>
    <p:extLst>
      <p:ext uri="{BB962C8B-B14F-4D97-AF65-F5344CB8AC3E}">
        <p14:creationId xmlns:p14="http://schemas.microsoft.com/office/powerpoint/2010/main" val="299685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C950-BE40-4680-8A0B-2EFF5508B4E7}"/>
              </a:ext>
            </a:extLst>
          </p:cNvPr>
          <p:cNvSpPr>
            <a:spLocks noGrp="1"/>
          </p:cNvSpPr>
          <p:nvPr>
            <p:ph type="title"/>
          </p:nvPr>
        </p:nvSpPr>
        <p:spPr/>
        <p:txBody>
          <a:bodyPr/>
          <a:lstStyle/>
          <a:p>
            <a:pPr algn="ctr"/>
            <a:r>
              <a:rPr lang="en-US" dirty="0"/>
              <a:t>The lottery</a:t>
            </a:r>
          </a:p>
        </p:txBody>
      </p:sp>
      <p:sp>
        <p:nvSpPr>
          <p:cNvPr id="3" name="Content Placeholder 2">
            <a:extLst>
              <a:ext uri="{FF2B5EF4-FFF2-40B4-BE49-F238E27FC236}">
                <a16:creationId xmlns:a16="http://schemas.microsoft.com/office/drawing/2014/main" id="{54B2E6D9-2603-46CC-8CEC-787D186B0E06}"/>
              </a:ext>
            </a:extLst>
          </p:cNvPr>
          <p:cNvSpPr>
            <a:spLocks noGrp="1"/>
          </p:cNvSpPr>
          <p:nvPr>
            <p:ph idx="1"/>
          </p:nvPr>
        </p:nvSpPr>
        <p:spPr/>
        <p:txBody>
          <a:bodyPr/>
          <a:lstStyle/>
          <a:p>
            <a:r>
              <a:rPr lang="en-US" dirty="0"/>
              <a:t>Since you produce nothing through your own performance, gaining money via the lottery isn’t moral</a:t>
            </a:r>
          </a:p>
          <a:p>
            <a:r>
              <a:rPr lang="en-US" dirty="0"/>
              <a:t>Many other people are losing their money for no reason</a:t>
            </a:r>
          </a:p>
          <a:p>
            <a:r>
              <a:rPr lang="en-US" dirty="0"/>
              <a:t>A tax on the poor</a:t>
            </a:r>
          </a:p>
          <a:p>
            <a:r>
              <a:rPr lang="en-US" dirty="0"/>
              <a:t>A form of vanity that “luck will favor me”</a:t>
            </a:r>
          </a:p>
          <a:p>
            <a:r>
              <a:rPr lang="en-US" dirty="0"/>
              <a:t>Winning the lottery is trust in mere chance, not in God who can provide for you</a:t>
            </a:r>
          </a:p>
        </p:txBody>
      </p:sp>
    </p:spTree>
    <p:extLst>
      <p:ext uri="{BB962C8B-B14F-4D97-AF65-F5344CB8AC3E}">
        <p14:creationId xmlns:p14="http://schemas.microsoft.com/office/powerpoint/2010/main" val="1224532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7FF1-85FD-4672-A7FA-E428352E4C10}"/>
              </a:ext>
            </a:extLst>
          </p:cNvPr>
          <p:cNvSpPr>
            <a:spLocks noGrp="1"/>
          </p:cNvSpPr>
          <p:nvPr>
            <p:ph type="title"/>
          </p:nvPr>
        </p:nvSpPr>
        <p:spPr/>
        <p:txBody>
          <a:bodyPr/>
          <a:lstStyle/>
          <a:p>
            <a:pPr algn="ctr"/>
            <a:r>
              <a:rPr lang="en-US" dirty="0"/>
              <a:t>Game shows, disproportionate salaries</a:t>
            </a:r>
          </a:p>
        </p:txBody>
      </p:sp>
      <p:sp>
        <p:nvSpPr>
          <p:cNvPr id="3" name="Content Placeholder 2">
            <a:extLst>
              <a:ext uri="{FF2B5EF4-FFF2-40B4-BE49-F238E27FC236}">
                <a16:creationId xmlns:a16="http://schemas.microsoft.com/office/drawing/2014/main" id="{41FCFE50-49DD-4EEB-8A46-98E39880F4CE}"/>
              </a:ext>
            </a:extLst>
          </p:cNvPr>
          <p:cNvSpPr>
            <a:spLocks noGrp="1"/>
          </p:cNvSpPr>
          <p:nvPr>
            <p:ph idx="1"/>
          </p:nvPr>
        </p:nvSpPr>
        <p:spPr/>
        <p:txBody>
          <a:bodyPr>
            <a:normAutofit lnSpcReduction="10000"/>
          </a:bodyPr>
          <a:lstStyle/>
          <a:p>
            <a:r>
              <a:rPr lang="en-US" dirty="0"/>
              <a:t>Some politicians charge upwards of $100,000 for merely giving a one-hour speech</a:t>
            </a:r>
          </a:p>
          <a:p>
            <a:r>
              <a:rPr lang="en-US" dirty="0"/>
              <a:t>Baseball/soccer players, actors, politicians receive salaries in the millions of dollars and euros</a:t>
            </a:r>
          </a:p>
          <a:p>
            <a:r>
              <a:rPr lang="en-US" dirty="0"/>
              <a:t>Amazon sells books for $1000 to trick unwitting purchasers</a:t>
            </a:r>
          </a:p>
          <a:p>
            <a:r>
              <a:rPr lang="en-US" dirty="0"/>
              <a:t>Game shows: game shows award large sums of money for trivial feats of intelligence</a:t>
            </a:r>
          </a:p>
          <a:p>
            <a:pPr lvl="1"/>
            <a:r>
              <a:rPr lang="en-US" dirty="0"/>
              <a:t>Right to award mental performance</a:t>
            </a:r>
          </a:p>
          <a:p>
            <a:pPr lvl="1"/>
            <a:r>
              <a:rPr lang="en-US" dirty="0"/>
              <a:t>Problematic if it is disproportionate</a:t>
            </a:r>
          </a:p>
          <a:p>
            <a:r>
              <a:rPr lang="en-US" dirty="0"/>
              <a:t>More in Abraham Kuyper: “Christianity and modernity”</a:t>
            </a:r>
          </a:p>
        </p:txBody>
      </p:sp>
    </p:spTree>
    <p:extLst>
      <p:ext uri="{BB962C8B-B14F-4D97-AF65-F5344CB8AC3E}">
        <p14:creationId xmlns:p14="http://schemas.microsoft.com/office/powerpoint/2010/main" val="315181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66B3-1BA2-402A-86C4-836039DE5B13}"/>
              </a:ext>
            </a:extLst>
          </p:cNvPr>
          <p:cNvSpPr>
            <a:spLocks noGrp="1"/>
          </p:cNvSpPr>
          <p:nvPr>
            <p:ph type="title"/>
          </p:nvPr>
        </p:nvSpPr>
        <p:spPr/>
        <p:txBody>
          <a:bodyPr/>
          <a:lstStyle/>
          <a:p>
            <a:pPr algn="ctr"/>
            <a:r>
              <a:rPr lang="en-US" dirty="0"/>
              <a:t>Just for Tim: pirated videos?</a:t>
            </a:r>
          </a:p>
        </p:txBody>
      </p:sp>
      <p:sp>
        <p:nvSpPr>
          <p:cNvPr id="3" name="Content Placeholder 2">
            <a:extLst>
              <a:ext uri="{FF2B5EF4-FFF2-40B4-BE49-F238E27FC236}">
                <a16:creationId xmlns:a16="http://schemas.microsoft.com/office/drawing/2014/main" id="{B0E52920-A0A7-4D7F-84EB-F3993E1EECF4}"/>
              </a:ext>
            </a:extLst>
          </p:cNvPr>
          <p:cNvSpPr>
            <a:spLocks noGrp="1"/>
          </p:cNvSpPr>
          <p:nvPr>
            <p:ph idx="1"/>
          </p:nvPr>
        </p:nvSpPr>
        <p:spPr/>
        <p:txBody>
          <a:bodyPr/>
          <a:lstStyle/>
          <a:p>
            <a:r>
              <a:rPr lang="en-US" dirty="0"/>
              <a:t>People put together a video on Rumble or YouTube</a:t>
            </a:r>
          </a:p>
          <a:p>
            <a:r>
              <a:rPr lang="en-US" dirty="0"/>
              <a:t>It took them work to write the script, put together the pictures in the slides, etc.</a:t>
            </a:r>
          </a:p>
          <a:p>
            <a:r>
              <a:rPr lang="en-US" dirty="0"/>
              <a:t>It depends:</a:t>
            </a:r>
          </a:p>
          <a:p>
            <a:pPr lvl="1"/>
            <a:r>
              <a:rPr lang="en-US" dirty="0"/>
              <a:t>If they made free content, then you may use the video</a:t>
            </a:r>
          </a:p>
          <a:p>
            <a:pPr lvl="1"/>
            <a:r>
              <a:rPr lang="en-US" dirty="0"/>
              <a:t>However, if it is monetized, then it would be wrong, because the author intended it to be sold for his profit</a:t>
            </a:r>
          </a:p>
          <a:p>
            <a:pPr lvl="1"/>
            <a:r>
              <a:rPr lang="en-US" u="sng" dirty="0"/>
              <a:t>Bottom line</a:t>
            </a:r>
            <a:r>
              <a:rPr lang="en-US" dirty="0"/>
              <a:t>: don’t pe a pirate</a:t>
            </a:r>
          </a:p>
        </p:txBody>
      </p:sp>
      <p:pic>
        <p:nvPicPr>
          <p:cNvPr id="5" name="Picture 4">
            <a:extLst>
              <a:ext uri="{FF2B5EF4-FFF2-40B4-BE49-F238E27FC236}">
                <a16:creationId xmlns:a16="http://schemas.microsoft.com/office/drawing/2014/main" id="{D29E783E-2DE7-48D2-BE42-E408A0ED08C8}"/>
              </a:ext>
            </a:extLst>
          </p:cNvPr>
          <p:cNvPicPr>
            <a:picLocks noChangeAspect="1"/>
          </p:cNvPicPr>
          <p:nvPr/>
        </p:nvPicPr>
        <p:blipFill rotWithShape="1">
          <a:blip r:embed="rId2"/>
          <a:srcRect l="19269" t="29322" r="44039" b="18139"/>
          <a:stretch/>
        </p:blipFill>
        <p:spPr>
          <a:xfrm>
            <a:off x="9861452" y="1"/>
            <a:ext cx="2330548" cy="1876164"/>
          </a:xfrm>
          <a:prstGeom prst="rect">
            <a:avLst/>
          </a:prstGeom>
        </p:spPr>
      </p:pic>
    </p:spTree>
    <p:extLst>
      <p:ext uri="{BB962C8B-B14F-4D97-AF65-F5344CB8AC3E}">
        <p14:creationId xmlns:p14="http://schemas.microsoft.com/office/powerpoint/2010/main" val="34750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613B-D09C-4672-95FF-27CC8E12FC23}"/>
              </a:ext>
            </a:extLst>
          </p:cNvPr>
          <p:cNvSpPr>
            <a:spLocks noGrp="1"/>
          </p:cNvSpPr>
          <p:nvPr>
            <p:ph type="title"/>
          </p:nvPr>
        </p:nvSpPr>
        <p:spPr>
          <a:xfrm>
            <a:off x="838200" y="365126"/>
            <a:ext cx="10515600" cy="1041644"/>
          </a:xfrm>
        </p:spPr>
        <p:txBody>
          <a:bodyPr/>
          <a:lstStyle/>
          <a:p>
            <a:pPr algn="ctr"/>
            <a:r>
              <a:rPr lang="en-US" dirty="0"/>
              <a:t>The question of money</a:t>
            </a:r>
          </a:p>
        </p:txBody>
      </p:sp>
      <p:sp>
        <p:nvSpPr>
          <p:cNvPr id="3" name="Content Placeholder 2">
            <a:extLst>
              <a:ext uri="{FF2B5EF4-FFF2-40B4-BE49-F238E27FC236}">
                <a16:creationId xmlns:a16="http://schemas.microsoft.com/office/drawing/2014/main" id="{89632BD8-F278-44D4-951E-222F942962A7}"/>
              </a:ext>
            </a:extLst>
          </p:cNvPr>
          <p:cNvSpPr>
            <a:spLocks noGrp="1"/>
          </p:cNvSpPr>
          <p:nvPr>
            <p:ph idx="1"/>
          </p:nvPr>
        </p:nvSpPr>
        <p:spPr>
          <a:xfrm>
            <a:off x="838200" y="1547446"/>
            <a:ext cx="10515600" cy="4629517"/>
          </a:xfrm>
        </p:spPr>
        <p:txBody>
          <a:bodyPr/>
          <a:lstStyle/>
          <a:p>
            <a:r>
              <a:rPr lang="en-US" dirty="0"/>
              <a:t>“For the </a:t>
            </a:r>
            <a:r>
              <a:rPr lang="en-US" b="1" dirty="0"/>
              <a:t>love</a:t>
            </a:r>
            <a:r>
              <a:rPr lang="en-US" dirty="0"/>
              <a:t> of money is a root of all kinds of evil, for which some have strayed from the faith in their greediness, and pierced themselves through with many sorrows.” (1Timothy 6:10)</a:t>
            </a:r>
          </a:p>
          <a:p>
            <a:r>
              <a:rPr lang="en-US" dirty="0"/>
              <a:t>Money itself is not evil</a:t>
            </a:r>
          </a:p>
          <a:p>
            <a:r>
              <a:rPr lang="en-US" dirty="0"/>
              <a:t>It is necessary in order to pay the bills, buy food and clothes, etc.</a:t>
            </a:r>
          </a:p>
          <a:p>
            <a:r>
              <a:rPr lang="en-US" dirty="0"/>
              <a:t>It is not wrong even to have much money</a:t>
            </a:r>
          </a:p>
          <a:p>
            <a:r>
              <a:rPr lang="en-US" dirty="0"/>
              <a:t>But God should be in the first place, and the focus should be on pleasing Him, not acquiring more money</a:t>
            </a:r>
          </a:p>
          <a:p>
            <a:r>
              <a:rPr lang="en-US" dirty="0"/>
              <a:t>On average, people are content with a salary of around $75,000</a:t>
            </a:r>
          </a:p>
          <a:p>
            <a:pPr lvl="1"/>
            <a:r>
              <a:rPr lang="en-US" dirty="0"/>
              <a:t>Not too much, not too little</a:t>
            </a:r>
          </a:p>
        </p:txBody>
      </p:sp>
    </p:spTree>
    <p:extLst>
      <p:ext uri="{BB962C8B-B14F-4D97-AF65-F5344CB8AC3E}">
        <p14:creationId xmlns:p14="http://schemas.microsoft.com/office/powerpoint/2010/main" val="309445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#73</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b="1" dirty="0">
                <a:ea typeface="+mn-lt"/>
                <a:cs typeface="+mn-lt"/>
              </a:rPr>
              <a:t>Q. Which is the eighth commandment? </a:t>
            </a:r>
          </a:p>
          <a:p>
            <a:r>
              <a:rPr lang="en-US" b="1" dirty="0">
                <a:ea typeface="+mn-lt"/>
                <a:cs typeface="+mn-lt"/>
              </a:rPr>
              <a:t>A. The eighth commandment is, Thou shalt not steal. (Exodus 20:15)</a:t>
            </a:r>
          </a:p>
          <a:p>
            <a:pPr marL="0" indent="0">
              <a:buNone/>
            </a:pPr>
            <a:endParaRPr lang="en-US" b="1" dirty="0">
              <a:ea typeface="+mn-lt"/>
              <a:cs typeface="+mn-lt"/>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8CA2-283C-4BEF-8D8A-BB8BF2F9FFDD}"/>
              </a:ext>
            </a:extLst>
          </p:cNvPr>
          <p:cNvSpPr>
            <a:spLocks noGrp="1"/>
          </p:cNvSpPr>
          <p:nvPr>
            <p:ph type="title"/>
          </p:nvPr>
        </p:nvSpPr>
        <p:spPr>
          <a:xfrm>
            <a:off x="838200" y="365126"/>
            <a:ext cx="10515600" cy="1069780"/>
          </a:xfrm>
        </p:spPr>
        <p:txBody>
          <a:bodyPr/>
          <a:lstStyle/>
          <a:p>
            <a:pPr algn="ctr"/>
            <a:r>
              <a:rPr lang="en-US" dirty="0"/>
              <a:t>The love of money</a:t>
            </a:r>
          </a:p>
        </p:txBody>
      </p:sp>
      <p:sp>
        <p:nvSpPr>
          <p:cNvPr id="3" name="Content Placeholder 2">
            <a:extLst>
              <a:ext uri="{FF2B5EF4-FFF2-40B4-BE49-F238E27FC236}">
                <a16:creationId xmlns:a16="http://schemas.microsoft.com/office/drawing/2014/main" id="{CADA86E8-CFC9-42A0-AF71-D8C9AF30A934}"/>
              </a:ext>
            </a:extLst>
          </p:cNvPr>
          <p:cNvSpPr>
            <a:spLocks noGrp="1"/>
          </p:cNvSpPr>
          <p:nvPr>
            <p:ph idx="1"/>
          </p:nvPr>
        </p:nvSpPr>
        <p:spPr>
          <a:xfrm>
            <a:off x="838200" y="1659988"/>
            <a:ext cx="10515600" cy="4516975"/>
          </a:xfrm>
        </p:spPr>
        <p:txBody>
          <a:bodyPr/>
          <a:lstStyle/>
          <a:p>
            <a:r>
              <a:rPr lang="en-US" dirty="0"/>
              <a:t>“For what will it profit a man if he gains the whole world, and loses his own soul?” (Mark 8:26)</a:t>
            </a:r>
          </a:p>
          <a:p>
            <a:pPr lvl="1"/>
            <a:r>
              <a:rPr lang="en-US" dirty="0"/>
              <a:t>You can’t take your money with you into heaven where it will be worthless</a:t>
            </a:r>
          </a:p>
          <a:p>
            <a:r>
              <a:rPr lang="en-US" dirty="0"/>
              <a:t>“And I will say to my soul, ‘Soul, you have many goods laid up for many years; take your ease; eat, drink, and be merry.’ But God said to him, ‘Fool! This night your soul will be required of you; then whose will those things be which you have provided?” (Luke 12:19-20)</a:t>
            </a:r>
          </a:p>
          <a:p>
            <a:r>
              <a:rPr lang="en-US" dirty="0"/>
              <a:t>Acts 5: Ananias and Sapphira</a:t>
            </a:r>
          </a:p>
        </p:txBody>
      </p:sp>
    </p:spTree>
    <p:extLst>
      <p:ext uri="{BB962C8B-B14F-4D97-AF65-F5344CB8AC3E}">
        <p14:creationId xmlns:p14="http://schemas.microsoft.com/office/powerpoint/2010/main" val="15797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“Provide things honest in the sight of all men” (Romans 12:17)</a:t>
            </a:r>
          </a:p>
          <a:p>
            <a:r>
              <a:rPr lang="en-US" sz="3000" dirty="0"/>
              <a:t>“Be thou diligent to know the state of thy flocks, and look well to they herds” (Proverbs 27:23)</a:t>
            </a:r>
          </a:p>
          <a:p>
            <a:r>
              <a:rPr lang="en-US" sz="3000" dirty="0"/>
              <a:t>“If thy brother be waxen poor, and fallen in decay with thee; then though shalt relieve him” (Leviticus 25:35)</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“Look not every man to his own things, but every man also on the things of others” (Philippians 2:4)</a:t>
            </a:r>
          </a:p>
          <a:p>
            <a:r>
              <a:rPr lang="en-US" sz="3000" dirty="0"/>
              <a:t>“If any provide not for his own, and specially for those of his own house, he hath denied the faith, and is worse than an infidel” (1Tim. 5:8)</a:t>
            </a:r>
          </a:p>
          <a:p>
            <a:r>
              <a:rPr lang="en-US" sz="3000" dirty="0"/>
              <a:t>“Let him that stole steal no more: but rather let him </a:t>
            </a:r>
            <a:r>
              <a:rPr lang="en-US" sz="3000" dirty="0" err="1"/>
              <a:t>labour</a:t>
            </a:r>
            <a:r>
              <a:rPr lang="en-US" sz="3000" dirty="0"/>
              <a:t>, working with his hands the thing which is good, that he may have to give to him that </a:t>
            </a:r>
            <a:r>
              <a:rPr lang="en-US" sz="3000" dirty="0" err="1"/>
              <a:t>needeth</a:t>
            </a:r>
            <a:r>
              <a:rPr lang="en-US" sz="3000" dirty="0"/>
              <a:t>” (Ephesians 4:28)</a:t>
            </a:r>
          </a:p>
          <a:p>
            <a:endParaRPr lang="en-US" sz="3000" dirty="0"/>
          </a:p>
        </p:txBody>
      </p:sp>
    </p:spTree>
    <p:extLst>
      <p:ext uri="{BB962C8B-B14F-4D97-AF65-F5344CB8AC3E}">
        <p14:creationId xmlns:p14="http://schemas.microsoft.com/office/powerpoint/2010/main" val="9500187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A4D1-DA07-42E7-8C02-80B6FEFD8545}"/>
              </a:ext>
            </a:extLst>
          </p:cNvPr>
          <p:cNvSpPr>
            <a:spLocks noGrp="1"/>
          </p:cNvSpPr>
          <p:nvPr>
            <p:ph type="title"/>
          </p:nvPr>
        </p:nvSpPr>
        <p:spPr>
          <a:xfrm>
            <a:off x="838200" y="365125"/>
            <a:ext cx="10515600" cy="830629"/>
          </a:xfrm>
        </p:spPr>
        <p:txBody>
          <a:bodyPr/>
          <a:lstStyle/>
          <a:p>
            <a:pPr algn="ctr"/>
            <a:r>
              <a:rPr lang="en-US" b="1" dirty="0"/>
              <a:t>In general</a:t>
            </a:r>
          </a:p>
        </p:txBody>
      </p:sp>
      <p:sp>
        <p:nvSpPr>
          <p:cNvPr id="3" name="Content Placeholder 2">
            <a:extLst>
              <a:ext uri="{FF2B5EF4-FFF2-40B4-BE49-F238E27FC236}">
                <a16:creationId xmlns:a16="http://schemas.microsoft.com/office/drawing/2014/main" id="{81045369-5490-4145-B18E-B273BFF653CC}"/>
              </a:ext>
            </a:extLst>
          </p:cNvPr>
          <p:cNvSpPr>
            <a:spLocks noGrp="1"/>
          </p:cNvSpPr>
          <p:nvPr>
            <p:ph idx="1"/>
          </p:nvPr>
        </p:nvSpPr>
        <p:spPr>
          <a:xfrm>
            <a:off x="838200" y="1378634"/>
            <a:ext cx="10515600" cy="4798329"/>
          </a:xfrm>
        </p:spPr>
        <p:txBody>
          <a:bodyPr/>
          <a:lstStyle/>
          <a:p>
            <a:r>
              <a:rPr lang="en-US" dirty="0"/>
              <a:t>“The heavens are Yours, the earth also is Yours; The world and all its fullness, You have founded them” (Psalm 89:11)</a:t>
            </a:r>
          </a:p>
          <a:p>
            <a:pPr lvl="1"/>
            <a:r>
              <a:rPr lang="en-US" dirty="0"/>
              <a:t>Be humble, because you own nothing</a:t>
            </a:r>
          </a:p>
          <a:p>
            <a:pPr lvl="1"/>
            <a:r>
              <a:rPr lang="en-US" dirty="0"/>
              <a:t>everything was given to you by God (</a:t>
            </a:r>
            <a:r>
              <a:rPr lang="en-US" b="1" dirty="0"/>
              <a:t>all is grace!</a:t>
            </a:r>
            <a:r>
              <a:rPr lang="en-US" dirty="0"/>
              <a:t>)</a:t>
            </a:r>
          </a:p>
          <a:p>
            <a:r>
              <a:rPr lang="en-US" dirty="0"/>
              <a:t>God has given us things to be stewards over them</a:t>
            </a:r>
          </a:p>
          <a:p>
            <a:pPr lvl="1"/>
            <a:r>
              <a:rPr lang="en-US" dirty="0"/>
              <a:t>“And He has made from one blood every nation of men to dwell on all the face of the earth, and has determined their pre-appointed times and the boundaries of their dwellings” (Acts 17:26)</a:t>
            </a:r>
          </a:p>
          <a:p>
            <a:pPr lvl="1"/>
            <a:r>
              <a:rPr lang="en-US" dirty="0"/>
              <a:t>Proverbs 6:6-8</a:t>
            </a:r>
          </a:p>
        </p:txBody>
      </p:sp>
    </p:spTree>
    <p:extLst>
      <p:ext uri="{BB962C8B-B14F-4D97-AF65-F5344CB8AC3E}">
        <p14:creationId xmlns:p14="http://schemas.microsoft.com/office/powerpoint/2010/main" val="90101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5EF2-DDF1-49FE-A02B-78A9EECDF21A}"/>
              </a:ext>
            </a:extLst>
          </p:cNvPr>
          <p:cNvSpPr>
            <a:spLocks noGrp="1"/>
          </p:cNvSpPr>
          <p:nvPr>
            <p:ph type="title"/>
          </p:nvPr>
        </p:nvSpPr>
        <p:spPr/>
        <p:txBody>
          <a:bodyPr/>
          <a:lstStyle/>
          <a:p>
            <a:pPr algn="ctr"/>
            <a:r>
              <a:rPr lang="en-US" dirty="0"/>
              <a:t>The creation mandate</a:t>
            </a:r>
          </a:p>
        </p:txBody>
      </p:sp>
      <p:sp>
        <p:nvSpPr>
          <p:cNvPr id="3" name="Content Placeholder 2">
            <a:extLst>
              <a:ext uri="{FF2B5EF4-FFF2-40B4-BE49-F238E27FC236}">
                <a16:creationId xmlns:a16="http://schemas.microsoft.com/office/drawing/2014/main" id="{F74AB1B6-22E6-47C7-A608-941FC6F4F1E8}"/>
              </a:ext>
            </a:extLst>
          </p:cNvPr>
          <p:cNvSpPr>
            <a:spLocks noGrp="1"/>
          </p:cNvSpPr>
          <p:nvPr>
            <p:ph idx="1"/>
          </p:nvPr>
        </p:nvSpPr>
        <p:spPr/>
        <p:txBody>
          <a:bodyPr/>
          <a:lstStyle/>
          <a:p>
            <a:r>
              <a:rPr lang="en-US" dirty="0"/>
              <a:t>“Then God blessed them, and God said to them, ‘Be fruitful and multiply; fill the earth and subdue it; </a:t>
            </a:r>
            <a:r>
              <a:rPr lang="en-US" b="1" dirty="0"/>
              <a:t>have dominion over the fish of the sea, over the birds of the air, and over every living thing that moves on the earth</a:t>
            </a:r>
            <a:r>
              <a:rPr lang="en-US" dirty="0"/>
              <a:t>.’</a:t>
            </a:r>
            <a:r>
              <a:rPr lang="en-US" baseline="30000" dirty="0"/>
              <a:t> </a:t>
            </a:r>
            <a:r>
              <a:rPr lang="en-US" dirty="0"/>
              <a:t>And God said,’ See, I have given you </a:t>
            </a:r>
            <a:r>
              <a:rPr lang="en-US" b="1" dirty="0"/>
              <a:t>every herb that yields seed which is on the face of all the earth, and every tree whose fruit yields seed</a:t>
            </a:r>
            <a:r>
              <a:rPr lang="en-US" dirty="0"/>
              <a:t>; to you it shall be for food.’” (Genesis 1:28-29)</a:t>
            </a:r>
          </a:p>
          <a:p>
            <a:endParaRPr lang="en-US" dirty="0"/>
          </a:p>
        </p:txBody>
      </p:sp>
    </p:spTree>
    <p:extLst>
      <p:ext uri="{BB962C8B-B14F-4D97-AF65-F5344CB8AC3E}">
        <p14:creationId xmlns:p14="http://schemas.microsoft.com/office/powerpoint/2010/main" val="203510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C0CA-CB21-4A92-8D57-FFD177E19216}"/>
              </a:ext>
            </a:extLst>
          </p:cNvPr>
          <p:cNvSpPr>
            <a:spLocks noGrp="1"/>
          </p:cNvSpPr>
          <p:nvPr>
            <p:ph type="title"/>
          </p:nvPr>
        </p:nvSpPr>
        <p:spPr/>
        <p:txBody>
          <a:bodyPr/>
          <a:lstStyle/>
          <a:p>
            <a:pPr algn="ctr"/>
            <a:r>
              <a:rPr lang="en-US" dirty="0"/>
              <a:t>Note: the scientific mandate</a:t>
            </a:r>
          </a:p>
        </p:txBody>
      </p:sp>
      <p:sp>
        <p:nvSpPr>
          <p:cNvPr id="3" name="Content Placeholder 2">
            <a:extLst>
              <a:ext uri="{FF2B5EF4-FFF2-40B4-BE49-F238E27FC236}">
                <a16:creationId xmlns:a16="http://schemas.microsoft.com/office/drawing/2014/main" id="{45B7F48C-C247-442E-9B12-73D94E0C74C0}"/>
              </a:ext>
            </a:extLst>
          </p:cNvPr>
          <p:cNvSpPr>
            <a:spLocks noGrp="1"/>
          </p:cNvSpPr>
          <p:nvPr>
            <p:ph idx="1"/>
          </p:nvPr>
        </p:nvSpPr>
        <p:spPr/>
        <p:txBody>
          <a:bodyPr/>
          <a:lstStyle/>
          <a:p>
            <a:r>
              <a:rPr lang="en-US" dirty="0"/>
              <a:t>Since God commands us to rule over the earth and subdue it, we must be able to study and know about nature to fulfill this command.</a:t>
            </a:r>
          </a:p>
          <a:p>
            <a:r>
              <a:rPr lang="en-US" dirty="0"/>
              <a:t>To study nature is nothing less than </a:t>
            </a:r>
            <a:r>
              <a:rPr lang="en-US" i="1" dirty="0"/>
              <a:t>doing science</a:t>
            </a:r>
            <a:r>
              <a:rPr lang="en-US" dirty="0"/>
              <a:t>.</a:t>
            </a:r>
          </a:p>
          <a:p>
            <a:r>
              <a:rPr lang="en-US" dirty="0"/>
              <a:t>Hence, the Bible is not anti-science, but rather commands us to study nature in Genesis.</a:t>
            </a:r>
          </a:p>
        </p:txBody>
      </p:sp>
    </p:spTree>
    <p:extLst>
      <p:ext uri="{BB962C8B-B14F-4D97-AF65-F5344CB8AC3E}">
        <p14:creationId xmlns:p14="http://schemas.microsoft.com/office/powerpoint/2010/main" val="87374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A967-6B1D-4249-84D9-9F3E7591D4B8}"/>
              </a:ext>
            </a:extLst>
          </p:cNvPr>
          <p:cNvSpPr>
            <a:spLocks noGrp="1"/>
          </p:cNvSpPr>
          <p:nvPr>
            <p:ph type="title"/>
          </p:nvPr>
        </p:nvSpPr>
        <p:spPr/>
        <p:txBody>
          <a:bodyPr/>
          <a:lstStyle/>
          <a:p>
            <a:pPr algn="ctr"/>
            <a:r>
              <a:rPr lang="en-US" dirty="0"/>
              <a:t>Private property or “Christian Communism”?</a:t>
            </a:r>
          </a:p>
        </p:txBody>
      </p:sp>
      <p:sp>
        <p:nvSpPr>
          <p:cNvPr id="3" name="Content Placeholder 2">
            <a:extLst>
              <a:ext uri="{FF2B5EF4-FFF2-40B4-BE49-F238E27FC236}">
                <a16:creationId xmlns:a16="http://schemas.microsoft.com/office/drawing/2014/main" id="{22CF82BA-D052-4B78-A2CF-B01E9E02D9B6}"/>
              </a:ext>
            </a:extLst>
          </p:cNvPr>
          <p:cNvSpPr>
            <a:spLocks noGrp="1"/>
          </p:cNvSpPr>
          <p:nvPr>
            <p:ph idx="1"/>
          </p:nvPr>
        </p:nvSpPr>
        <p:spPr/>
        <p:txBody>
          <a:bodyPr/>
          <a:lstStyle/>
          <a:p>
            <a:r>
              <a:rPr lang="en-US" b="1" dirty="0"/>
              <a:t>Q: What does the Bible teach? Private property or a commonwealth of all goods?</a:t>
            </a:r>
          </a:p>
          <a:p>
            <a:r>
              <a:rPr lang="en-US" dirty="0"/>
              <a:t>If Socialism is true, then there would be no money and everyone owns everything, nothing really belongs to anyone</a:t>
            </a:r>
          </a:p>
          <a:p>
            <a:r>
              <a:rPr lang="en-US" dirty="0"/>
              <a:t>Thus, stealing loses its meaning, because one must own something in order for it to be stolen from them</a:t>
            </a:r>
          </a:p>
          <a:p>
            <a:pPr lvl="1"/>
            <a:r>
              <a:rPr lang="en-US" dirty="0"/>
              <a:t>Historical note: Workplace thefts was common in former Communist countries</a:t>
            </a:r>
          </a:p>
          <a:p>
            <a:endParaRPr lang="en-US" dirty="0"/>
          </a:p>
        </p:txBody>
      </p:sp>
    </p:spTree>
    <p:extLst>
      <p:ext uri="{BB962C8B-B14F-4D97-AF65-F5344CB8AC3E}">
        <p14:creationId xmlns:p14="http://schemas.microsoft.com/office/powerpoint/2010/main" val="422522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D586-EFB8-4FD0-93C6-45A27A7DB0A4}"/>
              </a:ext>
            </a:extLst>
          </p:cNvPr>
          <p:cNvSpPr>
            <a:spLocks noGrp="1"/>
          </p:cNvSpPr>
          <p:nvPr>
            <p:ph type="title"/>
          </p:nvPr>
        </p:nvSpPr>
        <p:spPr/>
        <p:txBody>
          <a:bodyPr/>
          <a:lstStyle/>
          <a:p>
            <a:pPr algn="ctr"/>
            <a:r>
              <a:rPr lang="en-US" dirty="0"/>
              <a:t>“All things in common”</a:t>
            </a:r>
          </a:p>
        </p:txBody>
      </p:sp>
      <p:sp>
        <p:nvSpPr>
          <p:cNvPr id="3" name="Content Placeholder 2">
            <a:extLst>
              <a:ext uri="{FF2B5EF4-FFF2-40B4-BE49-F238E27FC236}">
                <a16:creationId xmlns:a16="http://schemas.microsoft.com/office/drawing/2014/main" id="{E06D8352-320B-4738-8ED8-F65981E6B65C}"/>
              </a:ext>
            </a:extLst>
          </p:cNvPr>
          <p:cNvSpPr>
            <a:spLocks noGrp="1"/>
          </p:cNvSpPr>
          <p:nvPr>
            <p:ph idx="1"/>
          </p:nvPr>
        </p:nvSpPr>
        <p:spPr/>
        <p:txBody>
          <a:bodyPr/>
          <a:lstStyle/>
          <a:p>
            <a:r>
              <a:rPr lang="en-US" dirty="0"/>
              <a:t>“Now all who believed were together, and </a:t>
            </a:r>
            <a:r>
              <a:rPr lang="en-US" b="1" dirty="0"/>
              <a:t>had all things in common</a:t>
            </a:r>
            <a:r>
              <a:rPr lang="en-US" dirty="0"/>
              <a:t>, and sold their possessions and goods, and </a:t>
            </a:r>
            <a:r>
              <a:rPr lang="en-US" b="1" dirty="0"/>
              <a:t>divided them among all, as anyone had need</a:t>
            </a:r>
            <a:r>
              <a:rPr lang="en-US" dirty="0"/>
              <a:t>.” (Acts 2:44-45)</a:t>
            </a:r>
          </a:p>
          <a:p>
            <a:r>
              <a:rPr lang="en-US" b="1" dirty="0"/>
              <a:t>Read Acts 5:1-11</a:t>
            </a:r>
            <a:r>
              <a:rPr lang="en-US" dirty="0"/>
              <a:t>. Verses 3-4: “But Peter said, “Ananias, why has Satan filled your heart to lie to the Holy Spirit and keep back part of the price of the land for yourself? </a:t>
            </a:r>
            <a:r>
              <a:rPr lang="en-US" b="1" dirty="0"/>
              <a:t>While it remained, was it not your own?</a:t>
            </a:r>
            <a:r>
              <a:rPr lang="en-US" dirty="0"/>
              <a:t> And after it was sold, was it not in your own control?”</a:t>
            </a:r>
          </a:p>
          <a:p>
            <a:r>
              <a:rPr lang="en-US" dirty="0"/>
              <a:t>Selling your land for common use was not mandatory, Ananias’ property could have remained in his own hand.</a:t>
            </a:r>
          </a:p>
        </p:txBody>
      </p:sp>
    </p:spTree>
    <p:extLst>
      <p:ext uri="{BB962C8B-B14F-4D97-AF65-F5344CB8AC3E}">
        <p14:creationId xmlns:p14="http://schemas.microsoft.com/office/powerpoint/2010/main" val="13881529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11864</TotalTime>
  <Words>1743</Words>
  <Application>Microsoft Office PowerPoint</Application>
  <PresentationFormat>Widescreen</PresentationFormat>
  <Paragraphs>112</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Calibri Light</vt:lpstr>
      <vt:lpstr>office theme</vt:lpstr>
      <vt:lpstr>Westminster Shorter Catechism </vt:lpstr>
      <vt:lpstr>Question #73</vt:lpstr>
      <vt:lpstr>What does the Bible say?</vt:lpstr>
      <vt:lpstr>What does the Bible say?</vt:lpstr>
      <vt:lpstr>In general</vt:lpstr>
      <vt:lpstr>The creation mandate</vt:lpstr>
      <vt:lpstr>Note: the scientific mandate</vt:lpstr>
      <vt:lpstr>Private property or “Christian Communism”?</vt:lpstr>
      <vt:lpstr>“All things in common”</vt:lpstr>
      <vt:lpstr>What really is Socialism?</vt:lpstr>
      <vt:lpstr>Why is Socialism not in the Bible?</vt:lpstr>
      <vt:lpstr>Naboth’s vineyard</vt:lpstr>
      <vt:lpstr>Inheritance</vt:lpstr>
      <vt:lpstr>Christianity and Communism</vt:lpstr>
      <vt:lpstr>Legitimate ways to acquire money or property</vt:lpstr>
      <vt:lpstr>The lottery</vt:lpstr>
      <vt:lpstr>Game shows, disproportionate salaries</vt:lpstr>
      <vt:lpstr>Just for Tim: pirated videos?</vt:lpstr>
      <vt:lpstr>The question of money</vt:lpstr>
      <vt:lpstr>The love of money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491</cp:revision>
  <dcterms:created xsi:type="dcterms:W3CDTF">2013-07-15T20:26:40Z</dcterms:created>
  <dcterms:modified xsi:type="dcterms:W3CDTF">2021-10-26T00:03:50Z</dcterms:modified>
</cp:coreProperties>
</file>