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71" r:id="rId3"/>
    <p:sldId id="392" r:id="rId4"/>
    <p:sldId id="401" r:id="rId5"/>
    <p:sldId id="402" r:id="rId6"/>
    <p:sldId id="403" r:id="rId7"/>
    <p:sldId id="404" r:id="rId8"/>
    <p:sldId id="393" r:id="rId9"/>
    <p:sldId id="394" r:id="rId10"/>
    <p:sldId id="399" r:id="rId11"/>
    <p:sldId id="406" r:id="rId12"/>
    <p:sldId id="405" r:id="rId13"/>
    <p:sldId id="395" r:id="rId14"/>
    <p:sldId id="396" r:id="rId15"/>
    <p:sldId id="407" r:id="rId16"/>
    <p:sldId id="408" r:id="rId17"/>
    <p:sldId id="397" r:id="rId18"/>
    <p:sldId id="398" r:id="rId19"/>
    <p:sldId id="400" r:id="rId20"/>
    <p:sldId id="409" r:id="rId21"/>
    <p:sldId id="410" r:id="rId22"/>
    <p:sldId id="4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08F94-BBF2-4670-A88C-EB65326C7485}">
          <p14:sldIdLst>
            <p14:sldId id="256"/>
            <p14:sldId id="271"/>
            <p14:sldId id="392"/>
            <p14:sldId id="401"/>
            <p14:sldId id="402"/>
            <p14:sldId id="403"/>
            <p14:sldId id="404"/>
            <p14:sldId id="393"/>
            <p14:sldId id="394"/>
            <p14:sldId id="399"/>
            <p14:sldId id="406"/>
            <p14:sldId id="405"/>
            <p14:sldId id="395"/>
            <p14:sldId id="396"/>
            <p14:sldId id="407"/>
            <p14:sldId id="408"/>
            <p14:sldId id="397"/>
            <p14:sldId id="398"/>
            <p14:sldId id="400"/>
            <p14:sldId id="409"/>
            <p14:sldId id="410"/>
            <p14:sldId id="4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847"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2/20/2022</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19</a:t>
            </a:fld>
            <a:endParaRPr lang="en-US"/>
          </a:p>
        </p:txBody>
      </p:sp>
    </p:spTree>
    <p:extLst>
      <p:ext uri="{BB962C8B-B14F-4D97-AF65-F5344CB8AC3E}">
        <p14:creationId xmlns:p14="http://schemas.microsoft.com/office/powerpoint/2010/main" val="124220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8</a:t>
            </a:fld>
            <a:endParaRPr lang="en-US"/>
          </a:p>
        </p:txBody>
      </p:sp>
    </p:spTree>
    <p:extLst>
      <p:ext uri="{BB962C8B-B14F-4D97-AF65-F5344CB8AC3E}">
        <p14:creationId xmlns:p14="http://schemas.microsoft.com/office/powerpoint/2010/main" val="40511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9</a:t>
            </a:fld>
            <a:endParaRPr lang="en-US"/>
          </a:p>
        </p:txBody>
      </p:sp>
    </p:spTree>
    <p:extLst>
      <p:ext uri="{BB962C8B-B14F-4D97-AF65-F5344CB8AC3E}">
        <p14:creationId xmlns:p14="http://schemas.microsoft.com/office/powerpoint/2010/main" val="327951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13</a:t>
            </a:fld>
            <a:endParaRPr lang="en-US"/>
          </a:p>
        </p:txBody>
      </p:sp>
    </p:spTree>
    <p:extLst>
      <p:ext uri="{BB962C8B-B14F-4D97-AF65-F5344CB8AC3E}">
        <p14:creationId xmlns:p14="http://schemas.microsoft.com/office/powerpoint/2010/main" val="1727679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14</a:t>
            </a:fld>
            <a:endParaRPr lang="en-US"/>
          </a:p>
        </p:txBody>
      </p:sp>
    </p:spTree>
    <p:extLst>
      <p:ext uri="{BB962C8B-B14F-4D97-AF65-F5344CB8AC3E}">
        <p14:creationId xmlns:p14="http://schemas.microsoft.com/office/powerpoint/2010/main" val="3850235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17</a:t>
            </a:fld>
            <a:endParaRPr lang="en-US"/>
          </a:p>
        </p:txBody>
      </p:sp>
    </p:spTree>
    <p:extLst>
      <p:ext uri="{BB962C8B-B14F-4D97-AF65-F5344CB8AC3E}">
        <p14:creationId xmlns:p14="http://schemas.microsoft.com/office/powerpoint/2010/main" val="245615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18</a:t>
            </a:fld>
            <a:endParaRPr lang="en-US"/>
          </a:p>
        </p:txBody>
      </p:sp>
    </p:spTree>
    <p:extLst>
      <p:ext uri="{BB962C8B-B14F-4D97-AF65-F5344CB8AC3E}">
        <p14:creationId xmlns:p14="http://schemas.microsoft.com/office/powerpoint/2010/main" val="210949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2/20/2022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2/20/2022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dirty="0">
                <a:cs typeface="Calibri Light" panose="020F0302020204030204"/>
              </a:rPr>
              <a:t>Westminster Shorter Catechism</a:t>
            </a:r>
            <a:br>
              <a:rPr lang="en-US" sz="4800" dirty="0">
                <a:cs typeface="Calibri Light" panose="020F0302020204030204"/>
              </a:rPr>
            </a:br>
            <a:endParaRPr lang="en-US" sz="4800" dirty="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104-107</a:t>
            </a:r>
          </a:p>
          <a:p>
            <a:pPr algn="l"/>
            <a:r>
              <a:rPr lang="en-US" dirty="0">
                <a:cs typeface="Calibri" panose="020F0502020204030204"/>
              </a:rPr>
              <a:t>February 20, 2022</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1AFC-FE37-47BF-A2A2-7A24EEB4EB16}"/>
              </a:ext>
            </a:extLst>
          </p:cNvPr>
          <p:cNvSpPr>
            <a:spLocks noGrp="1"/>
          </p:cNvSpPr>
          <p:nvPr>
            <p:ph type="title"/>
          </p:nvPr>
        </p:nvSpPr>
        <p:spPr/>
        <p:txBody>
          <a:bodyPr/>
          <a:lstStyle/>
          <a:p>
            <a:pPr algn="ctr"/>
            <a:r>
              <a:rPr lang="en-US" b="1" dirty="0">
                <a:latin typeface="Bookman Old Style"/>
                <a:cs typeface="Calibri Light" panose="020F0302020204030204"/>
              </a:rPr>
              <a:t>What does the Bible say?</a:t>
            </a:r>
            <a:endParaRPr lang="en-US" dirty="0"/>
          </a:p>
        </p:txBody>
      </p:sp>
      <p:sp>
        <p:nvSpPr>
          <p:cNvPr id="3" name="Content Placeholder 2">
            <a:extLst>
              <a:ext uri="{FF2B5EF4-FFF2-40B4-BE49-F238E27FC236}">
                <a16:creationId xmlns:a16="http://schemas.microsoft.com/office/drawing/2014/main" id="{E72D27CF-A420-41C6-AADF-2B29F632E4E5}"/>
              </a:ext>
            </a:extLst>
          </p:cNvPr>
          <p:cNvSpPr>
            <a:spLocks noGrp="1"/>
          </p:cNvSpPr>
          <p:nvPr>
            <p:ph idx="1"/>
          </p:nvPr>
        </p:nvSpPr>
        <p:spPr/>
        <p:txBody>
          <a:bodyPr>
            <a:normAutofit/>
          </a:bodyPr>
          <a:lstStyle/>
          <a:p>
            <a:r>
              <a:rPr lang="en-US" sz="3200" dirty="0"/>
              <a:t>“Therefore the kingdom of heaven is like a certain king who wanted to settle accounts with his servants. And when he had begun to settle accounts, one was brought to him who owed him ten thousand talents. But as he was not able to pay, his master commanded that he be sold, with his wife and children and all that he had, and that payment be made.” (Matthew 18:23-25)</a:t>
            </a:r>
          </a:p>
        </p:txBody>
      </p:sp>
    </p:spTree>
    <p:extLst>
      <p:ext uri="{BB962C8B-B14F-4D97-AF65-F5344CB8AC3E}">
        <p14:creationId xmlns:p14="http://schemas.microsoft.com/office/powerpoint/2010/main" val="89139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6092-B7AC-4C63-B03A-CDA60BABA66D}"/>
              </a:ext>
            </a:extLst>
          </p:cNvPr>
          <p:cNvSpPr>
            <a:spLocks noGrp="1"/>
          </p:cNvSpPr>
          <p:nvPr>
            <p:ph type="title"/>
          </p:nvPr>
        </p:nvSpPr>
        <p:spPr/>
        <p:txBody>
          <a:bodyPr/>
          <a:lstStyle/>
          <a:p>
            <a:pPr algn="ctr"/>
            <a:r>
              <a:rPr lang="en-US" dirty="0"/>
              <a:t>Sin, guilt, forgiveness</a:t>
            </a:r>
          </a:p>
        </p:txBody>
      </p:sp>
      <p:sp>
        <p:nvSpPr>
          <p:cNvPr id="3" name="Content Placeholder 2">
            <a:extLst>
              <a:ext uri="{FF2B5EF4-FFF2-40B4-BE49-F238E27FC236}">
                <a16:creationId xmlns:a16="http://schemas.microsoft.com/office/drawing/2014/main" id="{12D569C4-7441-4E13-A211-D8957E18BF79}"/>
              </a:ext>
            </a:extLst>
          </p:cNvPr>
          <p:cNvSpPr>
            <a:spLocks noGrp="1"/>
          </p:cNvSpPr>
          <p:nvPr>
            <p:ph idx="1"/>
          </p:nvPr>
        </p:nvSpPr>
        <p:spPr/>
        <p:txBody>
          <a:bodyPr/>
          <a:lstStyle/>
          <a:p>
            <a:r>
              <a:rPr lang="en-US" dirty="0"/>
              <a:t>“For whatsoever is not of faith is sin.” (Romans 14:23)</a:t>
            </a:r>
          </a:p>
          <a:p>
            <a:r>
              <a:rPr lang="en-US" dirty="0"/>
              <a:t>Guilt is not a feeling, it is a state of being culpable for sin you have committed.</a:t>
            </a:r>
          </a:p>
          <a:p>
            <a:r>
              <a:rPr lang="en-US" dirty="0"/>
              <a:t>We should not have a cavalier attitude towards God as though He is there just to forgive us, so we can sin freely.</a:t>
            </a:r>
          </a:p>
        </p:txBody>
      </p:sp>
    </p:spTree>
    <p:extLst>
      <p:ext uri="{BB962C8B-B14F-4D97-AF65-F5344CB8AC3E}">
        <p14:creationId xmlns:p14="http://schemas.microsoft.com/office/powerpoint/2010/main" val="158118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7A60-8C10-4A4A-A943-809CB9130B18}"/>
              </a:ext>
            </a:extLst>
          </p:cNvPr>
          <p:cNvSpPr>
            <a:spLocks noGrp="1"/>
          </p:cNvSpPr>
          <p:nvPr>
            <p:ph type="title"/>
          </p:nvPr>
        </p:nvSpPr>
        <p:spPr>
          <a:xfrm>
            <a:off x="838200" y="365126"/>
            <a:ext cx="10515600" cy="1100604"/>
          </a:xfrm>
        </p:spPr>
        <p:txBody>
          <a:bodyPr/>
          <a:lstStyle/>
          <a:p>
            <a:pPr algn="ctr"/>
            <a:r>
              <a:rPr lang="en-US" dirty="0"/>
              <a:t>Forgiving others</a:t>
            </a:r>
          </a:p>
        </p:txBody>
      </p:sp>
      <p:sp>
        <p:nvSpPr>
          <p:cNvPr id="3" name="Content Placeholder 2">
            <a:extLst>
              <a:ext uri="{FF2B5EF4-FFF2-40B4-BE49-F238E27FC236}">
                <a16:creationId xmlns:a16="http://schemas.microsoft.com/office/drawing/2014/main" id="{169281F2-6C10-41F7-95AB-75BFF2D12786}"/>
              </a:ext>
            </a:extLst>
          </p:cNvPr>
          <p:cNvSpPr>
            <a:spLocks noGrp="1"/>
          </p:cNvSpPr>
          <p:nvPr>
            <p:ph idx="1"/>
          </p:nvPr>
        </p:nvSpPr>
        <p:spPr>
          <a:xfrm>
            <a:off x="838200" y="1627094"/>
            <a:ext cx="10515600" cy="4549869"/>
          </a:xfrm>
        </p:spPr>
        <p:txBody>
          <a:bodyPr/>
          <a:lstStyle/>
          <a:p>
            <a:r>
              <a:rPr lang="en-US" b="1" dirty="0"/>
              <a:t>Q: Does God’s forgiveness of our sins depend upon our forgiving others?</a:t>
            </a:r>
          </a:p>
          <a:p>
            <a:r>
              <a:rPr lang="en-US" b="1" dirty="0"/>
              <a:t>Q: How many times must we forgive others?</a:t>
            </a:r>
          </a:p>
          <a:p>
            <a:r>
              <a:rPr lang="en-US" b="1" dirty="0"/>
              <a:t>Read Matthew 18:21-22!</a:t>
            </a:r>
          </a:p>
          <a:p>
            <a:r>
              <a:rPr lang="en-US" b="1" dirty="0"/>
              <a:t>Q: Why is it hard to forgive others?</a:t>
            </a:r>
          </a:p>
          <a:p>
            <a:r>
              <a:rPr lang="en-US" b="1" dirty="0"/>
              <a:t>Q: Why should we forgive others?</a:t>
            </a:r>
          </a:p>
          <a:p>
            <a:r>
              <a:rPr lang="en-US" b="1" dirty="0"/>
              <a:t>Read Luke 7:36-48! (Pharisee and sinful woman)</a:t>
            </a:r>
          </a:p>
          <a:p>
            <a:endParaRPr lang="en-US" dirty="0"/>
          </a:p>
        </p:txBody>
      </p:sp>
    </p:spTree>
    <p:extLst>
      <p:ext uri="{BB962C8B-B14F-4D97-AF65-F5344CB8AC3E}">
        <p14:creationId xmlns:p14="http://schemas.microsoft.com/office/powerpoint/2010/main" val="258082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#106</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do we pray for in the sixth petition?</a:t>
            </a:r>
          </a:p>
          <a:p>
            <a:r>
              <a:rPr lang="en-US" sz="3200" b="1" dirty="0">
                <a:ea typeface="+mn-lt"/>
                <a:cs typeface="+mn-lt"/>
              </a:rPr>
              <a:t>A. In the sixth petition, which is, And lead us not into temptation, but deliver us from evil, we pray, that God would either keep us from being tempted to sin, or support and deliver us when we are tempted.</a:t>
            </a:r>
          </a:p>
        </p:txBody>
      </p:sp>
    </p:spTree>
    <p:extLst>
      <p:ext uri="{BB962C8B-B14F-4D97-AF65-F5344CB8AC3E}">
        <p14:creationId xmlns:p14="http://schemas.microsoft.com/office/powerpoint/2010/main" val="97539822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a:t>
            </a:r>
            <a:r>
              <a:rPr lang="en-US" sz="3200" dirty="0"/>
              <a:t>Keep back Your servant also from presumptuous sins; Let them not have dominion over me. Then I shall be blameless, And I shall be innocent of great transgression.” (Ps. 19:13)</a:t>
            </a:r>
          </a:p>
          <a:p>
            <a:r>
              <a:rPr lang="en-US" sz="3200" dirty="0"/>
              <a:t>“Create in me a clean heart, O God, And renew a steadfast spirit within me. Do not cast me away from Your presence, And do not take Your Holy Spirit from me. Restore to me the joy of Your salvation, And uphold me by Your generous Spirit.” (Psalm 51:10-12)</a:t>
            </a:r>
            <a:endParaRPr lang="en-US" sz="3000" dirty="0"/>
          </a:p>
        </p:txBody>
      </p:sp>
    </p:spTree>
    <p:extLst>
      <p:ext uri="{BB962C8B-B14F-4D97-AF65-F5344CB8AC3E}">
        <p14:creationId xmlns:p14="http://schemas.microsoft.com/office/powerpoint/2010/main" val="35019063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CBD8-3225-4AB5-8A9F-6A512804DB0B}"/>
              </a:ext>
            </a:extLst>
          </p:cNvPr>
          <p:cNvSpPr>
            <a:spLocks noGrp="1"/>
          </p:cNvSpPr>
          <p:nvPr>
            <p:ph type="title"/>
          </p:nvPr>
        </p:nvSpPr>
        <p:spPr/>
        <p:txBody>
          <a:bodyPr/>
          <a:lstStyle/>
          <a:p>
            <a:pPr algn="ctr"/>
            <a:r>
              <a:rPr lang="en-US" dirty="0"/>
              <a:t>God is sovereign</a:t>
            </a:r>
          </a:p>
        </p:txBody>
      </p:sp>
      <p:sp>
        <p:nvSpPr>
          <p:cNvPr id="3" name="Content Placeholder 2">
            <a:extLst>
              <a:ext uri="{FF2B5EF4-FFF2-40B4-BE49-F238E27FC236}">
                <a16:creationId xmlns:a16="http://schemas.microsoft.com/office/drawing/2014/main" id="{789DF640-411C-401A-9731-5794650CB0C7}"/>
              </a:ext>
            </a:extLst>
          </p:cNvPr>
          <p:cNvSpPr>
            <a:spLocks noGrp="1"/>
          </p:cNvSpPr>
          <p:nvPr>
            <p:ph idx="1"/>
          </p:nvPr>
        </p:nvSpPr>
        <p:spPr/>
        <p:txBody>
          <a:bodyPr/>
          <a:lstStyle/>
          <a:p>
            <a:r>
              <a:rPr lang="en-US" dirty="0"/>
              <a:t>God does not deliberately tempt people so that they would sin.</a:t>
            </a:r>
          </a:p>
          <a:p>
            <a:r>
              <a:rPr lang="en-US" dirty="0"/>
              <a:t>Rather, God puts as to the test. Satan tempts us to destroy us (1Peter 5:8 – a roaring lion).</a:t>
            </a:r>
          </a:p>
          <a:p>
            <a:r>
              <a:rPr lang="en-US" dirty="0"/>
              <a:t>“No temptation has overtaken you </a:t>
            </a:r>
            <a:r>
              <a:rPr lang="en-US" b="1" dirty="0"/>
              <a:t>except such as is common to man</a:t>
            </a:r>
            <a:r>
              <a:rPr lang="en-US" dirty="0"/>
              <a:t>; but God is faithful, who will </a:t>
            </a:r>
            <a:r>
              <a:rPr lang="en-US" b="1" dirty="0"/>
              <a:t>not allow you to be tempted beyond what you are able, but with the temptation will also make the way of escape</a:t>
            </a:r>
            <a:r>
              <a:rPr lang="en-US" dirty="0"/>
              <a:t>, that you may be able to bear it.” (1Corinthians 10:13)</a:t>
            </a:r>
          </a:p>
          <a:p>
            <a:pPr lvl="1"/>
            <a:r>
              <a:rPr lang="en-US" dirty="0"/>
              <a:t>There is no new temptation under the sun.</a:t>
            </a:r>
          </a:p>
          <a:p>
            <a:pPr lvl="1"/>
            <a:r>
              <a:rPr lang="en-US" dirty="0"/>
              <a:t>We have all been tempted with the same kinds of sin, no-one is unique.</a:t>
            </a:r>
          </a:p>
          <a:p>
            <a:pPr lvl="1"/>
            <a:r>
              <a:rPr lang="en-US" dirty="0"/>
              <a:t>Jesus also faced temptation just like us and was victorious – so can we!</a:t>
            </a:r>
          </a:p>
        </p:txBody>
      </p:sp>
    </p:spTree>
    <p:extLst>
      <p:ext uri="{BB962C8B-B14F-4D97-AF65-F5344CB8AC3E}">
        <p14:creationId xmlns:p14="http://schemas.microsoft.com/office/powerpoint/2010/main" val="98425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C665-11D2-4CCD-B14E-41E44745064E}"/>
              </a:ext>
            </a:extLst>
          </p:cNvPr>
          <p:cNvSpPr>
            <a:spLocks noGrp="1"/>
          </p:cNvSpPr>
          <p:nvPr>
            <p:ph type="title"/>
          </p:nvPr>
        </p:nvSpPr>
        <p:spPr/>
        <p:txBody>
          <a:bodyPr/>
          <a:lstStyle/>
          <a:p>
            <a:pPr algn="ctr"/>
            <a:r>
              <a:rPr lang="en-US" dirty="0"/>
              <a:t>Why do we fail temptation?</a:t>
            </a:r>
          </a:p>
        </p:txBody>
      </p:sp>
      <p:sp>
        <p:nvSpPr>
          <p:cNvPr id="3" name="Content Placeholder 2">
            <a:extLst>
              <a:ext uri="{FF2B5EF4-FFF2-40B4-BE49-F238E27FC236}">
                <a16:creationId xmlns:a16="http://schemas.microsoft.com/office/drawing/2014/main" id="{A521B060-F65F-4E64-8B9F-DD5343A0A228}"/>
              </a:ext>
            </a:extLst>
          </p:cNvPr>
          <p:cNvSpPr>
            <a:spLocks noGrp="1"/>
          </p:cNvSpPr>
          <p:nvPr>
            <p:ph idx="1"/>
          </p:nvPr>
        </p:nvSpPr>
        <p:spPr/>
        <p:txBody>
          <a:bodyPr/>
          <a:lstStyle/>
          <a:p>
            <a:r>
              <a:rPr lang="en-US" dirty="0"/>
              <a:t>“But each one is tempted when he is drawn away by his own desires and enticed.” (James 1:14)</a:t>
            </a:r>
          </a:p>
          <a:p>
            <a:r>
              <a:rPr lang="en-US" dirty="0"/>
              <a:t>No-one is perfect, this would lead to perfectionism.</a:t>
            </a:r>
          </a:p>
          <a:p>
            <a:r>
              <a:rPr lang="en-US" dirty="0"/>
              <a:t>We sometimes do not ask and thus fail in temptation (James 4:2)</a:t>
            </a:r>
          </a:p>
          <a:p>
            <a:r>
              <a:rPr lang="en-US" dirty="0"/>
              <a:t>Even the great men of faith in the Bible fell into temptation</a:t>
            </a:r>
          </a:p>
          <a:p>
            <a:pPr lvl="1"/>
            <a:r>
              <a:rPr lang="en-US" dirty="0"/>
              <a:t>Job, Peter, David</a:t>
            </a:r>
          </a:p>
          <a:p>
            <a:pPr lvl="1"/>
            <a:r>
              <a:rPr lang="en-US" dirty="0"/>
              <a:t>Their example shows that we all need Jesus Christ to help us through temptations.</a:t>
            </a:r>
          </a:p>
        </p:txBody>
      </p:sp>
    </p:spTree>
    <p:extLst>
      <p:ext uri="{BB962C8B-B14F-4D97-AF65-F5344CB8AC3E}">
        <p14:creationId xmlns:p14="http://schemas.microsoft.com/office/powerpoint/2010/main" val="241201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#107</a:t>
            </a:r>
            <a:endParaRPr lang="en-US" b="1" dirty="0">
              <a:latin typeface="Bookman Old Style"/>
            </a:endParaRPr>
          </a:p>
        </p:txBody>
      </p:sp>
      <p:sp>
        <p:nvSpPr>
          <p:cNvPr id="3" name="Content Placeholder 2"/>
          <p:cNvSpPr>
            <a:spLocks noGrp="1" noEditPoints="1"/>
          </p:cNvSpPr>
          <p:nvPr>
            <p:ph idx="1"/>
          </p:nvPr>
        </p:nvSpPr>
        <p:spPr>
          <a:xfrm>
            <a:off x="1026942" y="1690688"/>
            <a:ext cx="10326858" cy="4486275"/>
          </a:xfrm>
        </p:spPr>
        <p:txBody>
          <a:bodyPr vert="horz" lIns="91440" tIns="45720" rIns="91440" bIns="45720" rtlCol="0" anchor="t">
            <a:normAutofit/>
          </a:bodyPr>
          <a:lstStyle/>
          <a:p>
            <a:r>
              <a:rPr lang="en-US" sz="3200" b="1" dirty="0">
                <a:ea typeface="+mn-lt"/>
                <a:cs typeface="+mn-lt"/>
              </a:rPr>
              <a:t>Q. What doth the conclusion of the Lord’s Prayer teach us?</a:t>
            </a:r>
          </a:p>
          <a:p>
            <a:r>
              <a:rPr lang="en-US" sz="3200" b="1" dirty="0">
                <a:ea typeface="+mn-lt"/>
                <a:cs typeface="+mn-lt"/>
              </a:rPr>
              <a:t>A. The conclusion of the Lord’s Prayer, which is, “For thine is the kingdom, and the power, and the glory, for ever. Amen.” </a:t>
            </a:r>
            <a:r>
              <a:rPr lang="en-US" sz="3200" b="1" dirty="0" err="1">
                <a:ea typeface="+mn-lt"/>
                <a:cs typeface="+mn-lt"/>
              </a:rPr>
              <a:t>teacheth</a:t>
            </a:r>
            <a:r>
              <a:rPr lang="en-US" sz="3200" b="1" dirty="0">
                <a:ea typeface="+mn-lt"/>
                <a:cs typeface="+mn-lt"/>
              </a:rPr>
              <a:t> us to take our encouragement in prayer from God only, and in our prayers to praise him, ascribing kingdom, power, and glory to him; and, in testimony of our desire, and assurance to be heard, we say, Amen.</a:t>
            </a:r>
          </a:p>
        </p:txBody>
      </p:sp>
    </p:spTree>
    <p:extLst>
      <p:ext uri="{BB962C8B-B14F-4D97-AF65-F5344CB8AC3E}">
        <p14:creationId xmlns:p14="http://schemas.microsoft.com/office/powerpoint/2010/main" val="173236567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dirty="0"/>
              <a:t>“O my God, incline Your ear and hear; open Your eyes and see our desolations, and the city which is called by Your name; for we do not present our supplications before You because of our righteous deeds, but because of Your great mercies. O Lord, hear! O Lord, forgive! O Lord, listen and act! Do not delay for Your own sake, my God, for Your city and Your people are called by Your name.” (Daniel 9:18-19)</a:t>
            </a:r>
          </a:p>
          <a:p>
            <a:endParaRPr lang="en-US" dirty="0"/>
          </a:p>
        </p:txBody>
      </p:sp>
    </p:spTree>
    <p:extLst>
      <p:ext uri="{BB962C8B-B14F-4D97-AF65-F5344CB8AC3E}">
        <p14:creationId xmlns:p14="http://schemas.microsoft.com/office/powerpoint/2010/main" val="9707099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dirty="0"/>
              <a:t>“Yours, O Lord, is the greatness, The power and the glory, The victory and the majesty; For all that is in heaven and in earth is Yours; Yours is the kingdom, O Lord, And You are exalted as head over all. Both riches and honor come from You, And You reign over all. In Your hand is power and might; In Your hand it is to make great And to give strength to all. ‘Now therefore, our God, We thank You And praise Your glorious name.’” (1Chronicles 29:11-13)</a:t>
            </a:r>
          </a:p>
          <a:p>
            <a:r>
              <a:rPr lang="en-US" dirty="0"/>
              <a:t>He who testifies to these things says, “Surely I am coming quickly.” Amen. Even so, come, Lord Jesus! (Revelation 22:20)</a:t>
            </a:r>
          </a:p>
        </p:txBody>
      </p:sp>
    </p:spTree>
    <p:extLst>
      <p:ext uri="{BB962C8B-B14F-4D97-AF65-F5344CB8AC3E}">
        <p14:creationId xmlns:p14="http://schemas.microsoft.com/office/powerpoint/2010/main" val="3014222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#104</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do we pray for in the fourth petition?</a:t>
            </a:r>
          </a:p>
          <a:p>
            <a:r>
              <a:rPr lang="en-US" sz="3200" b="1" dirty="0">
                <a:ea typeface="+mn-lt"/>
                <a:cs typeface="+mn-lt"/>
              </a:rPr>
              <a:t>A. In the fourth petition, which is, Give us this day our daily bread, we pray, that of God’s free gift we may receive a competent portion of the good things of this life, and enjoy his blessing with them.</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7C9A-DE5F-45D1-B5EF-131B56C5B73A}"/>
              </a:ext>
            </a:extLst>
          </p:cNvPr>
          <p:cNvSpPr>
            <a:spLocks noGrp="1"/>
          </p:cNvSpPr>
          <p:nvPr>
            <p:ph type="title"/>
          </p:nvPr>
        </p:nvSpPr>
        <p:spPr/>
        <p:txBody>
          <a:bodyPr/>
          <a:lstStyle/>
          <a:p>
            <a:pPr algn="ctr"/>
            <a:r>
              <a:rPr lang="en-US" dirty="0"/>
              <a:t>The conclusion of the Lord’s Prayer</a:t>
            </a:r>
          </a:p>
        </p:txBody>
      </p:sp>
      <p:sp>
        <p:nvSpPr>
          <p:cNvPr id="3" name="Content Placeholder 2">
            <a:extLst>
              <a:ext uri="{FF2B5EF4-FFF2-40B4-BE49-F238E27FC236}">
                <a16:creationId xmlns:a16="http://schemas.microsoft.com/office/drawing/2014/main" id="{D6A8009E-0313-438B-BCE0-BD59979CF926}"/>
              </a:ext>
            </a:extLst>
          </p:cNvPr>
          <p:cNvSpPr>
            <a:spLocks noGrp="1"/>
          </p:cNvSpPr>
          <p:nvPr>
            <p:ph idx="1"/>
          </p:nvPr>
        </p:nvSpPr>
        <p:spPr/>
        <p:txBody>
          <a:bodyPr/>
          <a:lstStyle/>
          <a:p>
            <a:r>
              <a:rPr lang="en-US" dirty="0"/>
              <a:t>Many early manuscripts omit the conclusion of the Lord’s Prayer, but the concept is still Biblical.</a:t>
            </a:r>
          </a:p>
          <a:p>
            <a:r>
              <a:rPr lang="en-US" dirty="0"/>
              <a:t>“For of Him and through Him and </a:t>
            </a:r>
            <a:r>
              <a:rPr lang="en-US" b="1" dirty="0"/>
              <a:t>to Him are all things, to whom be glory forever</a:t>
            </a:r>
            <a:r>
              <a:rPr lang="en-US" dirty="0"/>
              <a:t>. Amen.” (Romans 11:36)</a:t>
            </a:r>
          </a:p>
          <a:p>
            <a:r>
              <a:rPr lang="en-US" dirty="0"/>
              <a:t>We should always seek God’s kingdom and His glory first.</a:t>
            </a:r>
          </a:p>
          <a:p>
            <a:r>
              <a:rPr lang="en-US" dirty="0"/>
              <a:t>Thus the Westminster Shorter Catechism starts and ends with God!</a:t>
            </a:r>
          </a:p>
        </p:txBody>
      </p:sp>
    </p:spTree>
    <p:extLst>
      <p:ext uri="{BB962C8B-B14F-4D97-AF65-F5344CB8AC3E}">
        <p14:creationId xmlns:p14="http://schemas.microsoft.com/office/powerpoint/2010/main" val="3731601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62EA-6152-4E26-8D88-170C2211B025}"/>
              </a:ext>
            </a:extLst>
          </p:cNvPr>
          <p:cNvSpPr>
            <a:spLocks noGrp="1"/>
          </p:cNvSpPr>
          <p:nvPr>
            <p:ph type="title"/>
          </p:nvPr>
        </p:nvSpPr>
        <p:spPr/>
        <p:txBody>
          <a:bodyPr/>
          <a:lstStyle/>
          <a:p>
            <a:pPr algn="ctr"/>
            <a:r>
              <a:rPr lang="en-US" dirty="0"/>
              <a:t>Over all spheres of life</a:t>
            </a:r>
          </a:p>
        </p:txBody>
      </p:sp>
      <p:sp>
        <p:nvSpPr>
          <p:cNvPr id="3" name="Content Placeholder 2">
            <a:extLst>
              <a:ext uri="{FF2B5EF4-FFF2-40B4-BE49-F238E27FC236}">
                <a16:creationId xmlns:a16="http://schemas.microsoft.com/office/drawing/2014/main" id="{B6C54028-7582-4390-B7EC-281D13F4E229}"/>
              </a:ext>
            </a:extLst>
          </p:cNvPr>
          <p:cNvSpPr>
            <a:spLocks noGrp="1"/>
          </p:cNvSpPr>
          <p:nvPr>
            <p:ph idx="1"/>
          </p:nvPr>
        </p:nvSpPr>
        <p:spPr/>
        <p:txBody>
          <a:bodyPr/>
          <a:lstStyle/>
          <a:p>
            <a:r>
              <a:rPr lang="en-US" dirty="0"/>
              <a:t>All glory and honor belongs to God.</a:t>
            </a:r>
          </a:p>
          <a:p>
            <a:r>
              <a:rPr lang="en-US" dirty="0"/>
              <a:t>God is sovereign over all spheres of life: work, rest, sleep, family time.</a:t>
            </a:r>
          </a:p>
          <a:p>
            <a:r>
              <a:rPr lang="en-US" dirty="0"/>
              <a:t>Our life is an integrated whole before God.</a:t>
            </a:r>
          </a:p>
          <a:p>
            <a:r>
              <a:rPr lang="en-US" dirty="0"/>
              <a:t>Calvinism’s zeal is: </a:t>
            </a:r>
          </a:p>
          <a:p>
            <a:pPr lvl="1"/>
            <a:r>
              <a:rPr lang="en-US" dirty="0"/>
              <a:t>the vision of God</a:t>
            </a:r>
          </a:p>
          <a:p>
            <a:pPr lvl="1"/>
            <a:r>
              <a:rPr lang="en-US" dirty="0"/>
              <a:t>The honor and glory of God</a:t>
            </a:r>
          </a:p>
          <a:p>
            <a:pPr lvl="1"/>
            <a:r>
              <a:rPr lang="en-US" dirty="0"/>
              <a:t>God’s rights in all areas of life</a:t>
            </a:r>
          </a:p>
        </p:txBody>
      </p:sp>
    </p:spTree>
    <p:extLst>
      <p:ext uri="{BB962C8B-B14F-4D97-AF65-F5344CB8AC3E}">
        <p14:creationId xmlns:p14="http://schemas.microsoft.com/office/powerpoint/2010/main" val="354183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E94B-53D4-4983-9D60-322163CDBDD0}"/>
              </a:ext>
            </a:extLst>
          </p:cNvPr>
          <p:cNvSpPr>
            <a:spLocks noGrp="1"/>
          </p:cNvSpPr>
          <p:nvPr>
            <p:ph type="title"/>
          </p:nvPr>
        </p:nvSpPr>
        <p:spPr/>
        <p:txBody>
          <a:bodyPr/>
          <a:lstStyle/>
          <a:p>
            <a:pPr algn="ctr"/>
            <a:r>
              <a:rPr lang="en-US" dirty="0"/>
              <a:t>Psalm 62:7, 11</a:t>
            </a:r>
          </a:p>
        </p:txBody>
      </p:sp>
      <p:sp>
        <p:nvSpPr>
          <p:cNvPr id="3" name="Content Placeholder 2">
            <a:extLst>
              <a:ext uri="{FF2B5EF4-FFF2-40B4-BE49-F238E27FC236}">
                <a16:creationId xmlns:a16="http://schemas.microsoft.com/office/drawing/2014/main" id="{85DC537D-25CE-4D80-AC81-51722770D2D5}"/>
              </a:ext>
            </a:extLst>
          </p:cNvPr>
          <p:cNvSpPr>
            <a:spLocks noGrp="1"/>
          </p:cNvSpPr>
          <p:nvPr>
            <p:ph idx="1"/>
          </p:nvPr>
        </p:nvSpPr>
        <p:spPr/>
        <p:txBody>
          <a:bodyPr>
            <a:normAutofit/>
          </a:bodyPr>
          <a:lstStyle/>
          <a:p>
            <a:pPr marL="0" indent="0" algn="ctr">
              <a:buNone/>
            </a:pPr>
            <a:r>
              <a:rPr lang="en-US" sz="3200" dirty="0"/>
              <a:t>In God is my salvation and my glory;</a:t>
            </a:r>
            <a:br>
              <a:rPr lang="en-US" sz="3200" dirty="0"/>
            </a:br>
            <a:r>
              <a:rPr lang="en-US" sz="3200" dirty="0"/>
              <a:t>The rock of my strength,</a:t>
            </a:r>
            <a:br>
              <a:rPr lang="en-US" sz="3200" dirty="0"/>
            </a:br>
            <a:r>
              <a:rPr lang="en-US" sz="3200" dirty="0"/>
              <a:t>And my refuge, is in God.</a:t>
            </a:r>
          </a:p>
          <a:p>
            <a:pPr marL="0" indent="0" algn="ctr">
              <a:buNone/>
            </a:pPr>
            <a:r>
              <a:rPr lang="en-US" sz="3200" dirty="0"/>
              <a:t>God has spoken once,</a:t>
            </a:r>
            <a:br>
              <a:rPr lang="en-US" sz="3200" dirty="0"/>
            </a:br>
            <a:r>
              <a:rPr lang="en-US" sz="3200" dirty="0"/>
              <a:t>Twice I have heard this:</a:t>
            </a:r>
            <a:br>
              <a:rPr lang="en-US" sz="3200" dirty="0"/>
            </a:br>
            <a:r>
              <a:rPr lang="en-US" sz="3200" dirty="0"/>
              <a:t>That power belongs to God.</a:t>
            </a:r>
          </a:p>
        </p:txBody>
      </p:sp>
    </p:spTree>
    <p:extLst>
      <p:ext uri="{BB962C8B-B14F-4D97-AF65-F5344CB8AC3E}">
        <p14:creationId xmlns:p14="http://schemas.microsoft.com/office/powerpoint/2010/main" val="14890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a:t>
            </a:r>
            <a:r>
              <a:rPr lang="en-US" sz="3200" dirty="0"/>
              <a:t>Remove falsehood and lies far from me;</a:t>
            </a:r>
            <a:br>
              <a:rPr lang="en-US" sz="3200" dirty="0"/>
            </a:br>
            <a:r>
              <a:rPr lang="en-US" sz="3200" dirty="0"/>
              <a:t>Give me neither poverty nor riches—</a:t>
            </a:r>
            <a:br>
              <a:rPr lang="en-US" sz="3200" dirty="0"/>
            </a:br>
            <a:r>
              <a:rPr lang="en-US" sz="3200" dirty="0"/>
              <a:t>Feed me with the food allotted to me” (Proverbs 30:8)</a:t>
            </a:r>
          </a:p>
          <a:p>
            <a:r>
              <a:rPr lang="en-US" sz="3200" dirty="0"/>
              <a:t>“And let the beauty of the Lord our God be upon us, And establish the work of our hands for us; Yes, establish the work of our hands.” (Psalm 90:17)</a:t>
            </a:r>
            <a:endParaRPr lang="en-US" sz="3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12C7-9AB8-4BDA-B896-BC2A80757230}"/>
              </a:ext>
            </a:extLst>
          </p:cNvPr>
          <p:cNvSpPr>
            <a:spLocks noGrp="1"/>
          </p:cNvSpPr>
          <p:nvPr>
            <p:ph type="title"/>
          </p:nvPr>
        </p:nvSpPr>
        <p:spPr/>
        <p:txBody>
          <a:bodyPr/>
          <a:lstStyle/>
          <a:p>
            <a:pPr algn="ctr"/>
            <a:r>
              <a:rPr lang="en-US" dirty="0"/>
              <a:t>We deserve nothing from God</a:t>
            </a:r>
          </a:p>
        </p:txBody>
      </p:sp>
      <p:sp>
        <p:nvSpPr>
          <p:cNvPr id="3" name="Content Placeholder 2">
            <a:extLst>
              <a:ext uri="{FF2B5EF4-FFF2-40B4-BE49-F238E27FC236}">
                <a16:creationId xmlns:a16="http://schemas.microsoft.com/office/drawing/2014/main" id="{0D691A0B-8817-4AE8-82CB-AE78406FC15B}"/>
              </a:ext>
            </a:extLst>
          </p:cNvPr>
          <p:cNvSpPr>
            <a:spLocks noGrp="1"/>
          </p:cNvSpPr>
          <p:nvPr>
            <p:ph idx="1"/>
          </p:nvPr>
        </p:nvSpPr>
        <p:spPr/>
        <p:txBody>
          <a:bodyPr/>
          <a:lstStyle/>
          <a:p>
            <a:r>
              <a:rPr lang="en-US" dirty="0"/>
              <a:t>We are saved entirely by grace and can do nothing for our salvation and thus deserve nothing from God.</a:t>
            </a:r>
          </a:p>
          <a:p>
            <a:r>
              <a:rPr lang="en-US" dirty="0"/>
              <a:t>Yet God is gracious and condescends down to us and blesses us by meeting our daily needs.</a:t>
            </a:r>
          </a:p>
          <a:p>
            <a:r>
              <a:rPr lang="en-US" dirty="0"/>
              <a:t>“Consider the lilies, how they grow: they neither toil nor spin; and yet I say to you, even Solomon in all his glory was not arrayed like one of these.” (Luke 12:27)</a:t>
            </a:r>
          </a:p>
        </p:txBody>
      </p:sp>
    </p:spTree>
    <p:extLst>
      <p:ext uri="{BB962C8B-B14F-4D97-AF65-F5344CB8AC3E}">
        <p14:creationId xmlns:p14="http://schemas.microsoft.com/office/powerpoint/2010/main" val="18544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560C-190D-4ACE-9914-68228398B9D1}"/>
              </a:ext>
            </a:extLst>
          </p:cNvPr>
          <p:cNvSpPr>
            <a:spLocks noGrp="1"/>
          </p:cNvSpPr>
          <p:nvPr>
            <p:ph type="title"/>
          </p:nvPr>
        </p:nvSpPr>
        <p:spPr>
          <a:xfrm>
            <a:off x="838200" y="365125"/>
            <a:ext cx="10515600" cy="1127499"/>
          </a:xfrm>
        </p:spPr>
        <p:txBody>
          <a:bodyPr/>
          <a:lstStyle/>
          <a:p>
            <a:pPr algn="ctr"/>
            <a:r>
              <a:rPr lang="en-US" dirty="0"/>
              <a:t>We are dependent on the Lord always</a:t>
            </a:r>
          </a:p>
        </p:txBody>
      </p:sp>
      <p:sp>
        <p:nvSpPr>
          <p:cNvPr id="3" name="Content Placeholder 2">
            <a:extLst>
              <a:ext uri="{FF2B5EF4-FFF2-40B4-BE49-F238E27FC236}">
                <a16:creationId xmlns:a16="http://schemas.microsoft.com/office/drawing/2014/main" id="{1D81FB2B-347E-4037-8721-C2957B921965}"/>
              </a:ext>
            </a:extLst>
          </p:cNvPr>
          <p:cNvSpPr>
            <a:spLocks noGrp="1"/>
          </p:cNvSpPr>
          <p:nvPr>
            <p:ph idx="1"/>
          </p:nvPr>
        </p:nvSpPr>
        <p:spPr>
          <a:xfrm>
            <a:off x="838200" y="1492624"/>
            <a:ext cx="10515600" cy="4684339"/>
          </a:xfrm>
        </p:spPr>
        <p:txBody>
          <a:bodyPr>
            <a:normAutofit lnSpcReduction="10000"/>
          </a:bodyPr>
          <a:lstStyle/>
          <a:p>
            <a:r>
              <a:rPr lang="en-US" b="1" dirty="0"/>
              <a:t>Read Exodus 16:13-21! (manna)</a:t>
            </a:r>
          </a:p>
          <a:p>
            <a:r>
              <a:rPr lang="en-US" dirty="0"/>
              <a:t>This shows us that we are dependent on God to provide for our daily needs day by day.</a:t>
            </a:r>
          </a:p>
          <a:p>
            <a:r>
              <a:rPr lang="en-US" dirty="0"/>
              <a:t>God provides us with a job a car, friends, family, a community.</a:t>
            </a:r>
          </a:p>
          <a:p>
            <a:r>
              <a:rPr lang="en-US" dirty="0"/>
              <a:t>“</a:t>
            </a:r>
            <a:r>
              <a:rPr lang="en-US" baseline="30000" dirty="0"/>
              <a:t> </a:t>
            </a:r>
            <a:r>
              <a:rPr lang="en-US" dirty="0"/>
              <a:t>The king spoke, saying, ‘Is not this great Babylon, that I have built for a royal dwelling by my mighty power and for the honor of my majesty?’ While the word was still in the king’s mouth, a voice fell from heaven: ‘King Nebuchadnezzar, to you it is spoken: the kingdom has departed from you!’”</a:t>
            </a:r>
          </a:p>
          <a:p>
            <a:pPr lvl="1"/>
            <a:r>
              <a:rPr lang="en-US" dirty="0"/>
              <a:t>We do not build things according to our plan or our might.</a:t>
            </a:r>
          </a:p>
          <a:p>
            <a:pPr lvl="1"/>
            <a:r>
              <a:rPr lang="en-US" dirty="0"/>
              <a:t>Every blessing is from God, who raises up kings and puts them down.</a:t>
            </a:r>
          </a:p>
        </p:txBody>
      </p:sp>
    </p:spTree>
    <p:extLst>
      <p:ext uri="{BB962C8B-B14F-4D97-AF65-F5344CB8AC3E}">
        <p14:creationId xmlns:p14="http://schemas.microsoft.com/office/powerpoint/2010/main" val="143954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978A-9BBE-4FC0-B6F5-E3D3E0D59ADF}"/>
              </a:ext>
            </a:extLst>
          </p:cNvPr>
          <p:cNvSpPr>
            <a:spLocks noGrp="1"/>
          </p:cNvSpPr>
          <p:nvPr>
            <p:ph type="title"/>
          </p:nvPr>
        </p:nvSpPr>
        <p:spPr/>
        <p:txBody>
          <a:bodyPr/>
          <a:lstStyle/>
          <a:p>
            <a:pPr algn="ctr"/>
            <a:r>
              <a:rPr lang="en-US" dirty="0"/>
              <a:t>Be thankful and content</a:t>
            </a:r>
          </a:p>
        </p:txBody>
      </p:sp>
      <p:sp>
        <p:nvSpPr>
          <p:cNvPr id="3" name="Content Placeholder 2">
            <a:extLst>
              <a:ext uri="{FF2B5EF4-FFF2-40B4-BE49-F238E27FC236}">
                <a16:creationId xmlns:a16="http://schemas.microsoft.com/office/drawing/2014/main" id="{691906AA-739D-43C7-9C97-53BDA6521FDA}"/>
              </a:ext>
            </a:extLst>
          </p:cNvPr>
          <p:cNvSpPr>
            <a:spLocks noGrp="1"/>
          </p:cNvSpPr>
          <p:nvPr>
            <p:ph idx="1"/>
          </p:nvPr>
        </p:nvSpPr>
        <p:spPr/>
        <p:txBody>
          <a:bodyPr/>
          <a:lstStyle/>
          <a:p>
            <a:r>
              <a:rPr lang="en-US" dirty="0"/>
              <a:t>“And He said to them, ‘Take heed and beware of covetousness, for one’s life does not consist in the abundance of the things he possesses.’” (Luke 12:15)</a:t>
            </a:r>
          </a:p>
          <a:p>
            <a:r>
              <a:rPr lang="en-US" dirty="0"/>
              <a:t>“But seek first the kingdom of God and His righteousness, and all these things shall be added to you.” (Matthew 6:33)</a:t>
            </a:r>
          </a:p>
          <a:p>
            <a:r>
              <a:rPr lang="en-US" dirty="0"/>
              <a:t>“And having food and clothing, with these we shall be content.” (1Timothy 6:8)</a:t>
            </a:r>
          </a:p>
          <a:p>
            <a:r>
              <a:rPr lang="en-US"/>
              <a:t>The Tenth Commandment: do not covet</a:t>
            </a:r>
            <a:endParaRPr lang="en-US" dirty="0"/>
          </a:p>
        </p:txBody>
      </p:sp>
    </p:spTree>
    <p:extLst>
      <p:ext uri="{BB962C8B-B14F-4D97-AF65-F5344CB8AC3E}">
        <p14:creationId xmlns:p14="http://schemas.microsoft.com/office/powerpoint/2010/main" val="252535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AAAC-1E0B-4DA6-86A0-919589771E23}"/>
              </a:ext>
            </a:extLst>
          </p:cNvPr>
          <p:cNvSpPr>
            <a:spLocks noGrp="1"/>
          </p:cNvSpPr>
          <p:nvPr>
            <p:ph type="title"/>
          </p:nvPr>
        </p:nvSpPr>
        <p:spPr>
          <a:xfrm>
            <a:off x="838200" y="365125"/>
            <a:ext cx="10515600" cy="925793"/>
          </a:xfrm>
        </p:spPr>
        <p:txBody>
          <a:bodyPr/>
          <a:lstStyle/>
          <a:p>
            <a:pPr algn="ctr"/>
            <a:r>
              <a:rPr lang="en-US" dirty="0"/>
              <a:t>Asceticism</a:t>
            </a:r>
          </a:p>
        </p:txBody>
      </p:sp>
      <p:sp>
        <p:nvSpPr>
          <p:cNvPr id="3" name="Content Placeholder 2">
            <a:extLst>
              <a:ext uri="{FF2B5EF4-FFF2-40B4-BE49-F238E27FC236}">
                <a16:creationId xmlns:a16="http://schemas.microsoft.com/office/drawing/2014/main" id="{3D89F164-DAAF-4E0D-8D0C-173EE640043F}"/>
              </a:ext>
            </a:extLst>
          </p:cNvPr>
          <p:cNvSpPr>
            <a:spLocks noGrp="1"/>
          </p:cNvSpPr>
          <p:nvPr>
            <p:ph idx="1"/>
          </p:nvPr>
        </p:nvSpPr>
        <p:spPr>
          <a:xfrm>
            <a:off x="838200" y="1452282"/>
            <a:ext cx="10515600" cy="4724681"/>
          </a:xfrm>
        </p:spPr>
        <p:txBody>
          <a:bodyPr>
            <a:normAutofit fontScale="92500" lnSpcReduction="10000"/>
          </a:bodyPr>
          <a:lstStyle/>
          <a:p>
            <a:r>
              <a:rPr lang="en-US" dirty="0"/>
              <a:t>Nourishing the body is a good thing, we may enjoy God’s blessings that He gives to us.</a:t>
            </a:r>
          </a:p>
          <a:p>
            <a:r>
              <a:rPr lang="en-US" dirty="0"/>
              <a:t>“Here is what I have seen: </a:t>
            </a:r>
            <a:r>
              <a:rPr lang="en-US" b="1" dirty="0"/>
              <a:t>It is good and fitting for one to eat and drink, and to enjoy the good of all his labor</a:t>
            </a:r>
            <a:r>
              <a:rPr lang="en-US" dirty="0"/>
              <a:t> in which he toils under the sun all the days of his life which God gives him; for it is his heritage. As for every man to whom God has given riches and wealth, and given him power to eat of it, to receive his heritage and rejoice in his labor—</a:t>
            </a:r>
            <a:r>
              <a:rPr lang="en-US" b="1" dirty="0"/>
              <a:t>this is the gift of God.</a:t>
            </a:r>
            <a:r>
              <a:rPr lang="en-US" dirty="0"/>
              <a:t> For he will not dwell unduly on the days of his life, because God keeps him busy with the joy of his heart.” (Ecclesiastes 5:18-20)</a:t>
            </a:r>
          </a:p>
          <a:p>
            <a:r>
              <a:rPr lang="en-US" dirty="0"/>
              <a:t>You are not holier if you starve/whip/disfigure yourself.</a:t>
            </a:r>
          </a:p>
          <a:p>
            <a:pPr lvl="1"/>
            <a:r>
              <a:rPr lang="en-US" dirty="0"/>
              <a:t>These do not get you points with God for salvation (see Luke 17:10)</a:t>
            </a:r>
          </a:p>
          <a:p>
            <a:r>
              <a:rPr lang="en-US" dirty="0"/>
              <a:t>Fasting is different, since you willingly deny food to build your relationship with God.</a:t>
            </a:r>
          </a:p>
        </p:txBody>
      </p:sp>
    </p:spTree>
    <p:extLst>
      <p:ext uri="{BB962C8B-B14F-4D97-AF65-F5344CB8AC3E}">
        <p14:creationId xmlns:p14="http://schemas.microsoft.com/office/powerpoint/2010/main" val="373596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#105</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do we pray for in the fifth petition?</a:t>
            </a:r>
          </a:p>
          <a:p>
            <a:r>
              <a:rPr lang="en-US" sz="3200" b="1" dirty="0">
                <a:ea typeface="+mn-lt"/>
                <a:cs typeface="+mn-lt"/>
              </a:rPr>
              <a:t>A. In the fifth petition, which is, And forgive us our debts, as we forgive our debtors, we pray, that God, for Christ’s sake, would freely pardon all our sins; which we are the rather encouraged to ask, because by his grace we are enabled from the heart to forgive others.</a:t>
            </a:r>
          </a:p>
        </p:txBody>
      </p:sp>
    </p:spTree>
    <p:extLst>
      <p:ext uri="{BB962C8B-B14F-4D97-AF65-F5344CB8AC3E}">
        <p14:creationId xmlns:p14="http://schemas.microsoft.com/office/powerpoint/2010/main" val="271617564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“In Him we have redemption through His blood, the forgiveness of sins, according to the riches of His grace” (Ephesians 1:7)</a:t>
            </a:r>
          </a:p>
          <a:p>
            <a:r>
              <a:rPr lang="en-US" sz="3000" dirty="0"/>
              <a:t>“Then Peter said to them, ‘Repent, and let every one of you be baptized in the name of Jesus Christ for the remission of sins; and you shall receive the gift of the Holy Spirit.’” (Acts 2:38)</a:t>
            </a:r>
          </a:p>
          <a:p>
            <a:r>
              <a:rPr lang="en-US" sz="3000" dirty="0"/>
              <a:t>“</a:t>
            </a:r>
            <a:r>
              <a:rPr lang="en-US" sz="3200" dirty="0"/>
              <a:t>For if you forgive men their trespasses, your heavenly Father will also forgive you.” (Matthew 6:14)</a:t>
            </a:r>
            <a:endParaRPr lang="en-US" sz="3000" dirty="0"/>
          </a:p>
        </p:txBody>
      </p:sp>
    </p:spTree>
    <p:extLst>
      <p:ext uri="{BB962C8B-B14F-4D97-AF65-F5344CB8AC3E}">
        <p14:creationId xmlns:p14="http://schemas.microsoft.com/office/powerpoint/2010/main" val="2459978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33480</TotalTime>
  <Words>1954</Words>
  <Application>Microsoft Office PowerPoint</Application>
  <PresentationFormat>Widescreen</PresentationFormat>
  <Paragraphs>106</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Calibri Light</vt:lpstr>
      <vt:lpstr>office theme</vt:lpstr>
      <vt:lpstr>Westminster Shorter Catechism </vt:lpstr>
      <vt:lpstr>Question #104</vt:lpstr>
      <vt:lpstr>What does the Bible say?</vt:lpstr>
      <vt:lpstr>We deserve nothing from God</vt:lpstr>
      <vt:lpstr>We are dependent on the Lord always</vt:lpstr>
      <vt:lpstr>Be thankful and content</vt:lpstr>
      <vt:lpstr>Asceticism</vt:lpstr>
      <vt:lpstr>Question #105</vt:lpstr>
      <vt:lpstr>What does the Bible say?</vt:lpstr>
      <vt:lpstr>What does the Bible say?</vt:lpstr>
      <vt:lpstr>Sin, guilt, forgiveness</vt:lpstr>
      <vt:lpstr>Forgiving others</vt:lpstr>
      <vt:lpstr>Question #106</vt:lpstr>
      <vt:lpstr>What does the Bible say?</vt:lpstr>
      <vt:lpstr>God is sovereign</vt:lpstr>
      <vt:lpstr>Why do we fail temptation?</vt:lpstr>
      <vt:lpstr>Question #107</vt:lpstr>
      <vt:lpstr>What does the Bible say?</vt:lpstr>
      <vt:lpstr>What does the Bible say?</vt:lpstr>
      <vt:lpstr>The conclusion of the Lord’s Prayer</vt:lpstr>
      <vt:lpstr>Over all spheres of life</vt:lpstr>
      <vt:lpstr>Psalm 62:7,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1212</cp:revision>
  <dcterms:created xsi:type="dcterms:W3CDTF">2013-07-15T20:26:40Z</dcterms:created>
  <dcterms:modified xsi:type="dcterms:W3CDTF">2022-02-20T17:25:52Z</dcterms:modified>
</cp:coreProperties>
</file>