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71" r:id="rId3"/>
    <p:sldId id="392" r:id="rId4"/>
    <p:sldId id="397" r:id="rId5"/>
    <p:sldId id="398" r:id="rId6"/>
    <p:sldId id="408" r:id="rId7"/>
    <p:sldId id="394" r:id="rId8"/>
    <p:sldId id="402" r:id="rId9"/>
    <p:sldId id="396" r:id="rId10"/>
    <p:sldId id="393" r:id="rId11"/>
    <p:sldId id="399" r:id="rId12"/>
    <p:sldId id="415" r:id="rId13"/>
    <p:sldId id="403" r:id="rId14"/>
    <p:sldId id="400" r:id="rId15"/>
    <p:sldId id="401" r:id="rId16"/>
    <p:sldId id="404" r:id="rId17"/>
    <p:sldId id="405" r:id="rId18"/>
    <p:sldId id="407" r:id="rId19"/>
    <p:sldId id="409" r:id="rId20"/>
    <p:sldId id="410" r:id="rId21"/>
    <p:sldId id="411" r:id="rId22"/>
    <p:sldId id="413" r:id="rId23"/>
    <p:sldId id="412" r:id="rId24"/>
    <p:sldId id="40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47" autoAdjust="0"/>
  </p:normalViewPr>
  <p:slideViewPr>
    <p:cSldViewPr snapToGrid="0">
      <p:cViewPr varScale="1">
        <p:scale>
          <a:sx n="59" d="100"/>
          <a:sy n="59" d="100"/>
        </p:scale>
        <p:origin x="11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AD02D-5B64-44C4-B328-4A397A988A49}" type="datetimeFigureOut">
              <a:rPr lang="en-US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769D8-1928-440E-AE76-2E3BBDEA4ABE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B38DEDA-98F2-4A21-B621-B09534FDF54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FD74D62-D73B-4690-B210-E83862395C1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6A04EB3-A312-4B17-B5CE-355FB7432F6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FD74D62-D73B-4690-B210-E83862395C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46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FD74D62-D73B-4690-B210-E83862395C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85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It appeared to him that the younger brother was given everything even though he squandered it all.</a:t>
            </a:r>
          </a:p>
          <a:p>
            <a:pPr marL="228600" indent="-228600">
              <a:buAutoNum type="arabicPeriod"/>
            </a:pPr>
            <a:r>
              <a:rPr lang="en-US" dirty="0"/>
              <a:t>The older brother believed that he earned his father’s good will by keeping the commandments.</a:t>
            </a:r>
          </a:p>
          <a:p>
            <a:pPr marL="228600" indent="-228600">
              <a:buAutoNum type="arabicPeriod"/>
            </a:pPr>
            <a:r>
              <a:rPr lang="en-US" dirty="0"/>
              <a:t>No, because all that the father had was his as well.</a:t>
            </a:r>
          </a:p>
          <a:p>
            <a:pPr marL="228600" indent="-228600">
              <a:buAutoNum type="arabicPeriod"/>
            </a:pPr>
            <a:r>
              <a:rPr lang="en-US" dirty="0"/>
              <a:t>No, for the same reason above. Neither son did anything to have access to </a:t>
            </a:r>
            <a:r>
              <a:rPr lang="en-US" b="1"/>
              <a:t>all things</a:t>
            </a:r>
            <a:r>
              <a:rPr lang="en-US"/>
              <a:t> </a:t>
            </a:r>
            <a:r>
              <a:rPr lang="en-US" dirty="0"/>
              <a:t>that their father had (all mine </a:t>
            </a:r>
            <a:r>
              <a:rPr lang="en-US"/>
              <a:t>is yours).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769D8-1928-440E-AE76-2E3BBDEA4A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9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matyi/calvary_sunday_schoo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large clock tower towering over the city of london  Description automatically generated"/>
          <p:cNvPicPr>
            <a:picLocks noChangeAspect="1"/>
          </p:cNvPicPr>
          <p:nvPr/>
        </p:nvPicPr>
        <p:blipFill>
          <a:blip r:embed="rId3"/>
          <a:srcRect l="5607" t="9091" r="1769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3000">
                <a:schemeClr val="bg1">
                  <a:alpha val="64000"/>
                </a:schemeClr>
              </a:gs>
              <a:gs pos="58000">
                <a:schemeClr val="bg1"/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cs typeface="Calibri Light" panose="020F0302020204030204"/>
              </a:rPr>
              <a:t>Westminster Shorter Catechism</a:t>
            </a:r>
            <a:br>
              <a:rPr lang="en-US" sz="4800">
                <a:cs typeface="Calibri Light" panose="020F0302020204030204"/>
              </a:rPr>
            </a:br>
            <a:endParaRPr lang="en-US" sz="4800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dirty="0">
                <a:cs typeface="Calibri" panose="020F0502020204030204"/>
              </a:rPr>
              <a:t>Questions 79-81</a:t>
            </a:r>
          </a:p>
          <a:p>
            <a:pPr algn="l"/>
            <a:r>
              <a:rPr lang="en-US" dirty="0">
                <a:cs typeface="Calibri" panose="020F0502020204030204"/>
              </a:rPr>
              <a:t>November 21, 2021</a:t>
            </a:r>
          </a:p>
          <a:p>
            <a:pPr algn="l"/>
            <a:r>
              <a:rPr lang="en-US" dirty="0">
                <a:cs typeface="Calibri" panose="020F0502020204030204"/>
              </a:rPr>
              <a:t>Calvary OPC, La Mirada, CA</a:t>
            </a:r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</a:pPr>
            <a:endParaRPr kumimoji="0" lang="en-US" sz="1800" b="0" i="0" u="none" strike="noStrike" kern="1200" cap="none" spc="0" baseline="0" noProof="0">
              <a:ln>
                <a:noFill/>
              </a:ln>
              <a:solidFill>
                <a:prstClr val="white"/>
              </a:solidFill>
              <a:effectLst/>
              <a:uLn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4496-4877-45B9-830E-C114FE77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Covetousness is the root of many other sins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C992-2C58-424C-854D-ADE62F3B4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“But each one is tempted when he is drawn away by </a:t>
            </a:r>
            <a:r>
              <a:rPr lang="en-US" b="1" dirty="0"/>
              <a:t>his own desires </a:t>
            </a:r>
            <a:r>
              <a:rPr lang="en-US" dirty="0"/>
              <a:t>and enticed. Then, when </a:t>
            </a:r>
            <a:r>
              <a:rPr lang="en-US" b="1" dirty="0"/>
              <a:t>desire</a:t>
            </a:r>
            <a:r>
              <a:rPr lang="en-US" dirty="0"/>
              <a:t> has conceived, it gives birth to sin; and sin, when it is </a:t>
            </a:r>
            <a:r>
              <a:rPr lang="en-US" b="1" dirty="0"/>
              <a:t>full-grown, brings forth death</a:t>
            </a:r>
            <a:r>
              <a:rPr lang="en-US" dirty="0"/>
              <a:t>.” (James 1:14-15)</a:t>
            </a:r>
          </a:p>
          <a:p>
            <a:r>
              <a:rPr lang="en-US" dirty="0"/>
              <a:t>Covetousness is the fountain of all other sins</a:t>
            </a:r>
          </a:p>
          <a:p>
            <a:r>
              <a:rPr lang="en-US" dirty="0"/>
              <a:t>If we covet we are enticed</a:t>
            </a:r>
          </a:p>
          <a:p>
            <a:pPr lvl="1"/>
            <a:r>
              <a:rPr lang="en-US" dirty="0"/>
              <a:t>to steal</a:t>
            </a:r>
          </a:p>
          <a:p>
            <a:pPr lvl="1"/>
            <a:r>
              <a:rPr lang="en-US" dirty="0"/>
              <a:t>or to murder (David and Bathsheba)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8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5481-7229-4A83-8398-DFFFC63B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temptation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A7687C-D1FD-4AEB-B04F-D0CA964D7C4B}"/>
              </a:ext>
            </a:extLst>
          </p:cNvPr>
          <p:cNvCxnSpPr>
            <a:cxnSpLocks/>
          </p:cNvCxnSpPr>
          <p:nvPr/>
        </p:nvCxnSpPr>
        <p:spPr>
          <a:xfrm>
            <a:off x="3418448" y="1761027"/>
            <a:ext cx="0" cy="46116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E7F1A55-7590-47D9-AD8C-D92BDB88C1AF}"/>
              </a:ext>
            </a:extLst>
          </p:cNvPr>
          <p:cNvSpPr txBox="1"/>
          <p:nvPr/>
        </p:nvSpPr>
        <p:spPr>
          <a:xfrm>
            <a:off x="1195753" y="3281565"/>
            <a:ext cx="1842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Temptation presents itself to the eye, ear, etc.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C4C65B-F95F-40A1-9F32-8CA7C4964D46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2117187" y="4851225"/>
            <a:ext cx="0" cy="68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6E4842-2D4F-427F-A7B5-45F54E85E71D}"/>
              </a:ext>
            </a:extLst>
          </p:cNvPr>
          <p:cNvSpPr txBox="1"/>
          <p:nvPr/>
        </p:nvSpPr>
        <p:spPr>
          <a:xfrm>
            <a:off x="1502082" y="5540767"/>
            <a:ext cx="1230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RESIST!!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A1046A-9C22-4416-B27A-48597B16EB6B}"/>
              </a:ext>
            </a:extLst>
          </p:cNvPr>
          <p:cNvSpPr txBox="1"/>
          <p:nvPr/>
        </p:nvSpPr>
        <p:spPr>
          <a:xfrm>
            <a:off x="3960054" y="3281565"/>
            <a:ext cx="2119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Dwelling on the temptation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B56FED-900E-4E70-8C96-F031D08162E1}"/>
              </a:ext>
            </a:extLst>
          </p:cNvPr>
          <p:cNvSpPr txBox="1"/>
          <p:nvPr/>
        </p:nvSpPr>
        <p:spPr>
          <a:xfrm>
            <a:off x="6520960" y="3096898"/>
            <a:ext cx="2119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Intent on carrying it out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03E59A-AFC1-4AE8-BBDA-68F481F7549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038621" y="3604730"/>
            <a:ext cx="1041009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AB38D3-0140-4235-B84C-9A293F12006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079751" y="3512397"/>
            <a:ext cx="441209" cy="184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0010839-C6C5-4241-AB35-8123FF75371C}"/>
              </a:ext>
            </a:extLst>
          </p:cNvPr>
          <p:cNvSpPr txBox="1"/>
          <p:nvPr/>
        </p:nvSpPr>
        <p:spPr>
          <a:xfrm>
            <a:off x="9388423" y="3466230"/>
            <a:ext cx="1842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Actual sin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FEE5FF-C485-4C61-BDAE-98DF8E45A3F0}"/>
              </a:ext>
            </a:extLst>
          </p:cNvPr>
          <p:cNvSpPr txBox="1"/>
          <p:nvPr/>
        </p:nvSpPr>
        <p:spPr>
          <a:xfrm>
            <a:off x="4224787" y="4832070"/>
            <a:ext cx="1141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HABIT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0F834A-23D2-451D-9208-8CCCA3FD5EEE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>
            <a:off x="8640656" y="3512397"/>
            <a:ext cx="74776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4D0574D-F33A-422B-8C82-16F0E1D83045}"/>
              </a:ext>
            </a:extLst>
          </p:cNvPr>
          <p:cNvSpPr txBox="1"/>
          <p:nvPr/>
        </p:nvSpPr>
        <p:spPr>
          <a:xfrm>
            <a:off x="6471623" y="4851225"/>
            <a:ext cx="1580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LIFESTYLE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219564-0505-4C72-94AE-ADD788351EAC}"/>
              </a:ext>
            </a:extLst>
          </p:cNvPr>
          <p:cNvCxnSpPr>
            <a:cxnSpLocks/>
            <a:stCxn id="25" idx="3"/>
            <a:endCxn id="52" idx="1"/>
          </p:cNvCxnSpPr>
          <p:nvPr/>
        </p:nvCxnSpPr>
        <p:spPr>
          <a:xfrm>
            <a:off x="5366782" y="5062903"/>
            <a:ext cx="1104841" cy="19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8E93A11-3F6A-4DA4-8669-917E6693E5C4}"/>
              </a:ext>
            </a:extLst>
          </p:cNvPr>
          <p:cNvSpPr txBox="1"/>
          <p:nvPr/>
        </p:nvSpPr>
        <p:spPr>
          <a:xfrm>
            <a:off x="9388423" y="4832069"/>
            <a:ext cx="1348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DEATH!!!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EE4C377-384F-4B9D-BD2D-B927B71EC68E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 flipV="1">
            <a:off x="8051891" y="5062902"/>
            <a:ext cx="1336532" cy="1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3327F3-AFA3-4ACE-9AE9-C35CEFCDD16C}"/>
              </a:ext>
            </a:extLst>
          </p:cNvPr>
          <p:cNvSpPr txBox="1"/>
          <p:nvPr/>
        </p:nvSpPr>
        <p:spPr>
          <a:xfrm>
            <a:off x="1232504" y="1921131"/>
            <a:ext cx="184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 YET SIN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E63D18-9A24-4133-AC46-151DFADB1360}"/>
              </a:ext>
            </a:extLst>
          </p:cNvPr>
          <p:cNvSpPr txBox="1"/>
          <p:nvPr/>
        </p:nvSpPr>
        <p:spPr>
          <a:xfrm>
            <a:off x="6866383" y="1917778"/>
            <a:ext cx="1842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SIN</a:t>
            </a:r>
          </a:p>
        </p:txBody>
      </p:sp>
    </p:spTree>
    <p:extLst>
      <p:ext uri="{BB962C8B-B14F-4D97-AF65-F5344CB8AC3E}">
        <p14:creationId xmlns:p14="http://schemas.microsoft.com/office/powerpoint/2010/main" val="148822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  <p:bldP spid="15" grpId="0"/>
      <p:bldP spid="24" grpId="0"/>
      <p:bldP spid="25" grpId="0"/>
      <p:bldP spid="52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7C68-F922-43D0-A345-790572BA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outcome of constant sin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93F2-C5B2-441E-822D-3FD404B90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7646" cy="4351338"/>
          </a:xfrm>
        </p:spPr>
        <p:txBody>
          <a:bodyPr>
            <a:normAutofit/>
          </a:bodyPr>
          <a:lstStyle/>
          <a:p>
            <a:r>
              <a:rPr lang="en-US" dirty="0"/>
              <a:t>If a sin is repeated over and over again, it becomes a habit.</a:t>
            </a:r>
          </a:p>
          <a:p>
            <a:r>
              <a:rPr lang="en-US" dirty="0"/>
              <a:t>Eventually it becomes a lifestyle and our conscience is seared.</a:t>
            </a:r>
          </a:p>
          <a:p>
            <a:r>
              <a:rPr lang="en-US" dirty="0"/>
              <a:t>We over look the sin and our conscience no longer makes us feel guilty.</a:t>
            </a:r>
          </a:p>
          <a:p>
            <a:r>
              <a:rPr lang="en-US" dirty="0"/>
              <a:t>In other words, we traffic in the sin.</a:t>
            </a:r>
          </a:p>
          <a:p>
            <a:r>
              <a:rPr lang="en-US" dirty="0"/>
              <a:t>When sin becomes fully developed, it leads to death.</a:t>
            </a:r>
          </a:p>
          <a:p>
            <a:r>
              <a:rPr lang="en-US" dirty="0"/>
              <a:t>“And if your right hand causes you to sin, cut it off and cast it from you; for it is more profitable for you that </a:t>
            </a:r>
            <a:r>
              <a:rPr lang="en-US" b="1" dirty="0"/>
              <a:t>one of your members perish, than for your whole body to be cast into hell</a:t>
            </a:r>
            <a:r>
              <a:rPr lang="en-US" dirty="0"/>
              <a:t>.” (Matthew 5:30)</a:t>
            </a:r>
          </a:p>
        </p:txBody>
      </p:sp>
    </p:spTree>
    <p:extLst>
      <p:ext uri="{BB962C8B-B14F-4D97-AF65-F5344CB8AC3E}">
        <p14:creationId xmlns:p14="http://schemas.microsoft.com/office/powerpoint/2010/main" val="246628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EF4B-07A8-4B69-847F-FB8A055A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Coveting is idolatry!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039DB-B2BD-47E2-B8D6-BDDDC36AA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“For this you know, that no fornicator, unclean person, nor covetous man, who is an idolater, has any inheritance in the kingdom of Christ and God.” (Ephesians 5:5)</a:t>
            </a:r>
          </a:p>
          <a:p>
            <a:r>
              <a:rPr lang="en-US" dirty="0"/>
              <a:t>If even the sinful desire is there, it leads to the violation of all the other commandments in principle</a:t>
            </a:r>
          </a:p>
          <a:p>
            <a:r>
              <a:rPr lang="en-US" dirty="0"/>
              <a:t>It is idolatry because </a:t>
            </a:r>
            <a:r>
              <a:rPr lang="en-US" b="1" dirty="0"/>
              <a:t>it places our desires above God’s will.</a:t>
            </a:r>
          </a:p>
          <a:p>
            <a:r>
              <a:rPr lang="en-US" b="1" dirty="0"/>
              <a:t>Q: What kind of things do you covet?</a:t>
            </a:r>
          </a:p>
          <a:p>
            <a:r>
              <a:rPr lang="en-US" b="1" dirty="0"/>
              <a:t>Q: How can you know that you are coveting something?</a:t>
            </a:r>
          </a:p>
          <a:p>
            <a:r>
              <a:rPr lang="en-US" b="1" dirty="0"/>
              <a:t>Q: What things do you spend an inordinate amount of time on?</a:t>
            </a:r>
          </a:p>
        </p:txBody>
      </p:sp>
    </p:spTree>
    <p:extLst>
      <p:ext uri="{BB962C8B-B14F-4D97-AF65-F5344CB8AC3E}">
        <p14:creationId xmlns:p14="http://schemas.microsoft.com/office/powerpoint/2010/main" val="216039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C48E-639D-4A62-9256-CB4CF844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BE58-31F4-4225-B362-ACEC96DF0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“You have heard that it was said to those of old, ‘You shall not murder, and whoever murders will be in danger of the judgment.’ But I say to you that </a:t>
            </a:r>
            <a:r>
              <a:rPr lang="en-US" b="1" dirty="0"/>
              <a:t>whoever is angry with his brother without a cause</a:t>
            </a:r>
            <a:r>
              <a:rPr lang="en-US" dirty="0"/>
              <a:t> shall be in danger of the judgment. And </a:t>
            </a:r>
            <a:r>
              <a:rPr lang="en-US" b="1" dirty="0"/>
              <a:t>whoever says to his brother, ‘Raca!’</a:t>
            </a:r>
            <a:r>
              <a:rPr lang="en-US" dirty="0"/>
              <a:t> shall be in danger of the council. But whoever says, ‘You fool!’ shall be in danger of hell fire.” (Matthew 5:21-22)</a:t>
            </a:r>
          </a:p>
          <a:p>
            <a:r>
              <a:rPr lang="en-US" dirty="0"/>
              <a:t>(Raca is similar to fool)</a:t>
            </a:r>
          </a:p>
          <a:p>
            <a:r>
              <a:rPr lang="en-US" dirty="0"/>
              <a:t>Emotion, feeling of the heart leads to sin</a:t>
            </a:r>
          </a:p>
        </p:txBody>
      </p:sp>
    </p:spTree>
    <p:extLst>
      <p:ext uri="{BB962C8B-B14F-4D97-AF65-F5344CB8AC3E}">
        <p14:creationId xmlns:p14="http://schemas.microsoft.com/office/powerpoint/2010/main" val="2616453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AA29-C37A-439F-A9EB-0F7896B8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Matthew 5:27-28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B599-BCBE-4933-A94A-6726DA237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“You have heard that it was said to those of old, ‘You shall not commit adultery.’ But I say to you that whoever looks at a woman to lust for her has already committed adultery with her in his heart.”</a:t>
            </a:r>
          </a:p>
          <a:p>
            <a:r>
              <a:rPr lang="en-US" dirty="0"/>
              <a:t>The mere lustful gaze upon a woman is already the same as actually committing adultery</a:t>
            </a:r>
          </a:p>
        </p:txBody>
      </p:sp>
    </p:spTree>
    <p:extLst>
      <p:ext uri="{BB962C8B-B14F-4D97-AF65-F5344CB8AC3E}">
        <p14:creationId xmlns:p14="http://schemas.microsoft.com/office/powerpoint/2010/main" val="2667474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Bookman Old Style"/>
                <a:cs typeface="Calibri Light" panose="020F0302020204030204"/>
              </a:rPr>
              <a:t>Question #80</a:t>
            </a:r>
            <a:endParaRPr lang="en-US" b="1" dirty="0">
              <a:latin typeface="Bookman Old Style"/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1026942" y="1690688"/>
            <a:ext cx="10086535" cy="4486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Q. What is required in the tenth commandment? </a:t>
            </a:r>
          </a:p>
          <a:p>
            <a:r>
              <a:rPr lang="en-US" b="1" dirty="0">
                <a:ea typeface="+mn-lt"/>
                <a:cs typeface="+mn-lt"/>
              </a:rPr>
              <a:t>A. The tenth commandment </a:t>
            </a:r>
            <a:r>
              <a:rPr lang="en-US" b="1" dirty="0" err="1">
                <a:ea typeface="+mn-lt"/>
                <a:cs typeface="+mn-lt"/>
              </a:rPr>
              <a:t>requireth</a:t>
            </a:r>
            <a:r>
              <a:rPr lang="en-US" b="1" dirty="0">
                <a:ea typeface="+mn-lt"/>
                <a:cs typeface="+mn-lt"/>
              </a:rPr>
              <a:t> full contentment with our own condition, with a right and charitable frame of spirit toward our </a:t>
            </a:r>
            <a:r>
              <a:rPr lang="en-US" b="1" dirty="0" err="1">
                <a:ea typeface="+mn-lt"/>
                <a:cs typeface="+mn-lt"/>
              </a:rPr>
              <a:t>neighbour</a:t>
            </a:r>
            <a:r>
              <a:rPr lang="en-US" b="1" dirty="0">
                <a:ea typeface="+mn-lt"/>
                <a:cs typeface="+mn-lt"/>
              </a:rPr>
              <a:t>, and all that is his.</a:t>
            </a:r>
          </a:p>
        </p:txBody>
      </p:sp>
    </p:spTree>
    <p:extLst>
      <p:ext uri="{BB962C8B-B14F-4D97-AF65-F5344CB8AC3E}">
        <p14:creationId xmlns:p14="http://schemas.microsoft.com/office/powerpoint/2010/main" val="282210350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Bookman Old Style"/>
                <a:cs typeface="Calibri Light" panose="020F0302020204030204"/>
              </a:rPr>
              <a:t>Question #81</a:t>
            </a:r>
            <a:endParaRPr lang="en-US" b="1" dirty="0">
              <a:latin typeface="Bookman Old Style"/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1026942" y="1690688"/>
            <a:ext cx="10086535" cy="4486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Q. What is forbidden in the tenth commandment? </a:t>
            </a:r>
          </a:p>
          <a:p>
            <a:r>
              <a:rPr lang="en-US" b="1" dirty="0">
                <a:ea typeface="+mn-lt"/>
                <a:cs typeface="+mn-lt"/>
              </a:rPr>
              <a:t>A. The tenth commandment </a:t>
            </a:r>
            <a:r>
              <a:rPr lang="en-US" b="1" dirty="0" err="1">
                <a:ea typeface="+mn-lt"/>
                <a:cs typeface="+mn-lt"/>
              </a:rPr>
              <a:t>forbiddeth</a:t>
            </a:r>
            <a:r>
              <a:rPr lang="en-US" b="1" dirty="0">
                <a:ea typeface="+mn-lt"/>
                <a:cs typeface="+mn-lt"/>
              </a:rPr>
              <a:t> all discontentment with our own estate, envying or grieving at the good of our </a:t>
            </a:r>
            <a:r>
              <a:rPr lang="en-US" b="1" dirty="0" err="1">
                <a:ea typeface="+mn-lt"/>
                <a:cs typeface="+mn-lt"/>
              </a:rPr>
              <a:t>neighbour</a:t>
            </a:r>
            <a:r>
              <a:rPr lang="en-US" b="1" dirty="0">
                <a:ea typeface="+mn-lt"/>
                <a:cs typeface="+mn-lt"/>
              </a:rPr>
              <a:t>, and all inordinate motions and affections to anything that is his.</a:t>
            </a:r>
          </a:p>
        </p:txBody>
      </p:sp>
    </p:spTree>
    <p:extLst>
      <p:ext uri="{BB962C8B-B14F-4D97-AF65-F5344CB8AC3E}">
        <p14:creationId xmlns:p14="http://schemas.microsoft.com/office/powerpoint/2010/main" val="21681432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52B4-F2A4-4316-BE41-9A46E7EA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the Bible say?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F1867-30B1-4D8D-B01C-34985A8EC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“Let your conduct be without covetousness; be content with such things as you have. For He Himself has said, </a:t>
            </a:r>
            <a:r>
              <a:rPr lang="en-US" b="1" dirty="0"/>
              <a:t>‘I will never leave you nor forsake you’</a:t>
            </a:r>
            <a:r>
              <a:rPr lang="en-US" dirty="0"/>
              <a:t>” (Hebrews 13:5)</a:t>
            </a:r>
          </a:p>
          <a:p>
            <a:r>
              <a:rPr lang="en-US" dirty="0"/>
              <a:t>“Now godliness with contentment is </a:t>
            </a:r>
            <a:r>
              <a:rPr lang="en-US" b="1" dirty="0"/>
              <a:t>great gain</a:t>
            </a:r>
            <a:r>
              <a:rPr lang="en-US" dirty="0"/>
              <a:t>.” (1Tim. 6:6)</a:t>
            </a:r>
          </a:p>
          <a:p>
            <a:r>
              <a:rPr lang="en-US" dirty="0"/>
              <a:t>“Rejoice with those who rejoice, and weep with those who weep.” (Romans 12:15)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39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12F2-4B08-4400-AE07-F6403B5D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Paul’s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9593-AC96-4D36-80F2-0586CBDB7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“Not that I speak in regard to need, for I have learned in whatever state I am, to be content: I know how to be abased, and I know how to abound. Everywhere and in all things I have learned both to be full and to be hungry, both to abound and to suffer need.” (Ephesians 4:11-12)</a:t>
            </a:r>
          </a:p>
          <a:p>
            <a:r>
              <a:rPr lang="en-US" sz="2700" dirty="0"/>
              <a:t>“Indeed I have all and abound. I am full, having received from Epaphroditus the things sent from you, a sweet-smelling aroma, an acceptable sacrifice, well pleasing to God. </a:t>
            </a:r>
            <a:r>
              <a:rPr lang="en-US" sz="2700" b="1" dirty="0"/>
              <a:t>And my God shall supply all your need according to His riches in glory by Christ Jesus.</a:t>
            </a:r>
            <a:r>
              <a:rPr lang="en-US" sz="2700" dirty="0"/>
              <a:t>” (v. 18-19)</a:t>
            </a:r>
          </a:p>
          <a:p>
            <a:r>
              <a:rPr lang="en-US" sz="2700" u="sng" dirty="0"/>
              <a:t>God gives according to our need, not according to what we want.</a:t>
            </a:r>
          </a:p>
          <a:p>
            <a:r>
              <a:rPr lang="en-US" sz="2700" dirty="0"/>
              <a:t>God knows best!</a:t>
            </a:r>
          </a:p>
        </p:txBody>
      </p:sp>
    </p:spTree>
    <p:extLst>
      <p:ext uri="{BB962C8B-B14F-4D97-AF65-F5344CB8AC3E}">
        <p14:creationId xmlns:p14="http://schemas.microsoft.com/office/powerpoint/2010/main" val="398899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Bookman Old Style"/>
                <a:cs typeface="Calibri Light" panose="020F0302020204030204"/>
              </a:rPr>
              <a:t>Question #79</a:t>
            </a:r>
            <a:endParaRPr lang="en-US" b="1" dirty="0">
              <a:latin typeface="Bookman Old Style"/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1026942" y="1690688"/>
            <a:ext cx="10086535" cy="4486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Q. Which is the tenth commandment? </a:t>
            </a:r>
          </a:p>
          <a:p>
            <a:r>
              <a:rPr lang="en-US" b="1" dirty="0">
                <a:ea typeface="+mn-lt"/>
                <a:cs typeface="+mn-lt"/>
              </a:rPr>
              <a:t>A. The tenth commandment is, Thou shalt not covet thy </a:t>
            </a:r>
            <a:r>
              <a:rPr lang="en-US" b="1" dirty="0" err="1">
                <a:ea typeface="+mn-lt"/>
                <a:cs typeface="+mn-lt"/>
              </a:rPr>
              <a:t>neighbour’s</a:t>
            </a:r>
            <a:r>
              <a:rPr lang="en-US" b="1" dirty="0">
                <a:ea typeface="+mn-lt"/>
                <a:cs typeface="+mn-lt"/>
              </a:rPr>
              <a:t> house, thou shalt not </a:t>
            </a:r>
            <a:r>
              <a:rPr lang="en-US" b="1" dirty="0" err="1">
                <a:ea typeface="+mn-lt"/>
                <a:cs typeface="+mn-lt"/>
              </a:rPr>
              <a:t>neighbour’s</a:t>
            </a:r>
            <a:r>
              <a:rPr lang="en-US" b="1" dirty="0">
                <a:ea typeface="+mn-lt"/>
                <a:cs typeface="+mn-lt"/>
              </a:rPr>
              <a:t> wife, nor his manservant, nor his maidservant, nor his ox, or his ass, nor anything that is thy </a:t>
            </a:r>
            <a:r>
              <a:rPr lang="en-US" b="1" dirty="0" err="1">
                <a:ea typeface="+mn-lt"/>
                <a:cs typeface="+mn-lt"/>
              </a:rPr>
              <a:t>neighbour’s</a:t>
            </a:r>
            <a:r>
              <a:rPr lang="en-US" b="1" dirty="0">
                <a:ea typeface="+mn-lt"/>
                <a:cs typeface="+mn-lt"/>
              </a:rPr>
              <a:t>. (Exodus 20:17)</a:t>
            </a: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9607-1B7B-47F8-895A-1F785208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Equalities and inequalities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AF2C-E911-42F2-860B-8390502B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all equal in that we are loved the same by God.</a:t>
            </a:r>
          </a:p>
          <a:p>
            <a:r>
              <a:rPr lang="en-US" dirty="0"/>
              <a:t>But God has given certain men talents and to others other talents (one, two, or five). See Matthew 25:14-30.</a:t>
            </a:r>
          </a:p>
          <a:p>
            <a:r>
              <a:rPr lang="en-US" dirty="0"/>
              <a:t>Some men have more or less talents than others.</a:t>
            </a:r>
          </a:p>
          <a:p>
            <a:r>
              <a:rPr lang="en-US" dirty="0"/>
              <a:t>God may use some men more than others according to His plan.</a:t>
            </a:r>
          </a:p>
          <a:p>
            <a:r>
              <a:rPr lang="en-US" dirty="0"/>
              <a:t>Equality of outcome is not guaranteed.</a:t>
            </a:r>
          </a:p>
          <a:p>
            <a:pPr lvl="1"/>
            <a:r>
              <a:rPr lang="en-US" dirty="0"/>
              <a:t>Ideologies such as Communism is bound to fail every time since they demand minimalization of differences.</a:t>
            </a:r>
          </a:p>
          <a:p>
            <a:r>
              <a:rPr lang="en-US" u="sng" dirty="0"/>
              <a:t>The ultimate goal is God’s glory, not ours.</a:t>
            </a:r>
          </a:p>
        </p:txBody>
      </p:sp>
    </p:spTree>
    <p:extLst>
      <p:ext uri="{BB962C8B-B14F-4D97-AF65-F5344CB8AC3E}">
        <p14:creationId xmlns:p14="http://schemas.microsoft.com/office/powerpoint/2010/main" val="26314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FBF4-47AF-4F8A-B780-14E76A19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antidote to coveting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550E8-7BD4-4B79-B380-8BB59B131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these things the word of the </a:t>
            </a:r>
            <a:r>
              <a:rPr lang="en-US" cap="small" dirty="0">
                <a:effectLst/>
              </a:rPr>
              <a:t>Lord</a:t>
            </a:r>
            <a:r>
              <a:rPr lang="en-US" dirty="0"/>
              <a:t> came to Abram in a vision, saying, “Do not be afraid, Abram. </a:t>
            </a:r>
            <a:r>
              <a:rPr lang="en-US" b="1" dirty="0"/>
              <a:t>I am your shield, your exceedingly great reward</a:t>
            </a:r>
            <a:r>
              <a:rPr lang="en-US" dirty="0"/>
              <a:t>.” (Genesis 15:1)</a:t>
            </a:r>
          </a:p>
          <a:p>
            <a:r>
              <a:rPr lang="en-US" b="1" dirty="0"/>
              <a:t>Q: Is Jesus Christ first prize in your life or merely just the runner up?</a:t>
            </a:r>
          </a:p>
          <a:p>
            <a:r>
              <a:rPr lang="en-US" dirty="0"/>
              <a:t>Jesus Christ is our greatest resource, and as such, if we have Him, we have everything.</a:t>
            </a:r>
          </a:p>
          <a:p>
            <a:r>
              <a:rPr lang="en-US" dirty="0"/>
              <a:t>“But earnestly desire the best gifts. And yet I show you a more excellent way.” (1Cor. 12:31)</a:t>
            </a:r>
          </a:p>
        </p:txBody>
      </p:sp>
    </p:spTree>
    <p:extLst>
      <p:ext uri="{BB962C8B-B14F-4D97-AF65-F5344CB8AC3E}">
        <p14:creationId xmlns:p14="http://schemas.microsoft.com/office/powerpoint/2010/main" val="233926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4337-5F56-4C6D-891D-463767F7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Heavenly treasures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6794B-7D4E-4D53-9D73-3DDD843E1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 not lay up for yourselves treasures on earth, where moth and rust destroy and where thieves break in and steal; </a:t>
            </a:r>
            <a:r>
              <a:rPr lang="en-US" b="1" dirty="0"/>
              <a:t>but lay up for yourselves treasures in heaven, where neither moth nor rust destroys and where thieves do not break in and steal</a:t>
            </a:r>
            <a:r>
              <a:rPr lang="en-US" dirty="0"/>
              <a:t>. </a:t>
            </a:r>
            <a:r>
              <a:rPr lang="en-US" i="1" dirty="0"/>
              <a:t>For where your treasure is, there your heart will be also</a:t>
            </a:r>
            <a:r>
              <a:rPr lang="en-US" dirty="0"/>
              <a:t>.” (Matthew 6:19-21)</a:t>
            </a:r>
          </a:p>
          <a:p>
            <a:r>
              <a:rPr lang="en-US" dirty="0"/>
              <a:t>It is a temptation of the devil to make man focus on the creation, away from God and spiritual, heavenly things.</a:t>
            </a:r>
          </a:p>
          <a:p>
            <a:r>
              <a:rPr lang="en-US" dirty="0"/>
              <a:t>All earthly things pass away, therefore coveting material things is ultimately </a:t>
            </a:r>
            <a:r>
              <a:rPr lang="en-US" i="1" dirty="0"/>
              <a:t>meaningless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7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D60D-BEC7-4CFB-B22B-55B75CFA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prodigal 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0BF6A-0597-43F5-9B5D-8EB54C98F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Read Luke 15:22-32!</a:t>
            </a:r>
          </a:p>
          <a:p>
            <a:r>
              <a:rPr lang="en-US" b="1" dirty="0"/>
              <a:t>Q:</a:t>
            </a:r>
            <a:r>
              <a:rPr lang="en-US" dirty="0"/>
              <a:t> Why was the older son angry with how his father treated the younger son?</a:t>
            </a:r>
          </a:p>
          <a:p>
            <a:r>
              <a:rPr lang="en-US" b="1" dirty="0"/>
              <a:t>Q:</a:t>
            </a:r>
            <a:r>
              <a:rPr lang="en-US" dirty="0"/>
              <a:t> What was the cause of the older son’s covetousness?</a:t>
            </a:r>
          </a:p>
          <a:p>
            <a:r>
              <a:rPr lang="en-US" b="1" dirty="0"/>
              <a:t>Q:</a:t>
            </a:r>
            <a:r>
              <a:rPr lang="en-US" dirty="0"/>
              <a:t> Did his covetousness have any grounds? (verse 30)</a:t>
            </a:r>
          </a:p>
          <a:p>
            <a:r>
              <a:rPr lang="en-US" b="1" dirty="0"/>
              <a:t>Q:</a:t>
            </a:r>
            <a:r>
              <a:rPr lang="en-US" dirty="0"/>
              <a:t> Did either son do anything to earn their father’s goodwill?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65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4893-67C9-4B76-82D7-3713CF43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 </a:t>
            </a:r>
            <a:r>
              <a:rPr lang="en-US" dirty="0"/>
              <a:t>Sunday School Test!!!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6ABC4-0C34-41F0-9A05-AD4FB958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weeks from now we will have a test on all of the ten commandments</a:t>
            </a:r>
          </a:p>
          <a:p>
            <a:r>
              <a:rPr lang="en-US" dirty="0"/>
              <a:t>Not mandatory</a:t>
            </a:r>
          </a:p>
          <a:p>
            <a:r>
              <a:rPr lang="en-US" dirty="0"/>
              <a:t>Questions 42-81</a:t>
            </a:r>
          </a:p>
          <a:p>
            <a:r>
              <a:rPr lang="en-US" dirty="0"/>
              <a:t>All power points are available for study at </a:t>
            </a:r>
            <a:r>
              <a:rPr lang="en-US" dirty="0">
                <a:hlinkClick r:id="rId2"/>
              </a:rPr>
              <a:t>https://github.com/csmatyi/calvary_sunday_school</a:t>
            </a:r>
            <a:endParaRPr lang="en-US" dirty="0"/>
          </a:p>
          <a:p>
            <a:r>
              <a:rPr lang="en-US" dirty="0"/>
              <a:t>Bible verses for memorization: Exodus 20:3-17 (the text of the Ten Commandments)</a:t>
            </a:r>
          </a:p>
        </p:txBody>
      </p:sp>
    </p:spTree>
    <p:extLst>
      <p:ext uri="{BB962C8B-B14F-4D97-AF65-F5344CB8AC3E}">
        <p14:creationId xmlns:p14="http://schemas.microsoft.com/office/powerpoint/2010/main" val="156413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>
                <a:latin typeface="Bookman Old Style"/>
                <a:cs typeface="Calibri Light" panose="020F0302020204030204"/>
              </a:rPr>
              <a:t>What does the Bible say?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000" dirty="0"/>
              <a:t>“Let your conduct be without covetousness; be content with such things as you have. For He Himself has said, ‘I will never leave you nor forsake you.’” (Hebrews 13:5)</a:t>
            </a:r>
          </a:p>
          <a:p>
            <a:r>
              <a:rPr lang="en-US" sz="3000" dirty="0"/>
              <a:t>“nor complain, as some of them also complained, and were destroyed by the destroyer.” (1Cor. 10:10)</a:t>
            </a:r>
          </a:p>
          <a:p>
            <a:r>
              <a:rPr lang="en-US" sz="3000" dirty="0"/>
              <a:t>“For where envy and self-seeking exist, confusion and every evil thing are there.” (James 3:16)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0171-1ACB-41FF-8006-4B2CAEA1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Calvin on the tenth commandment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5D756-0E1D-430C-AF82-28F7A7EB8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121150"/>
          </a:xfrm>
        </p:spPr>
        <p:txBody>
          <a:bodyPr/>
          <a:lstStyle/>
          <a:p>
            <a:r>
              <a:rPr lang="en-US" dirty="0"/>
              <a:t>Vol 2, Book 3, chapter 8, par. 49-59</a:t>
            </a:r>
          </a:p>
          <a:p>
            <a:r>
              <a:rPr lang="en-US" dirty="0"/>
              <a:t>Calvin called the tenth commandment </a:t>
            </a:r>
            <a:r>
              <a:rPr lang="en-US" b="1" dirty="0"/>
              <a:t>the commandment of love, </a:t>
            </a:r>
            <a:r>
              <a:rPr lang="en-US" dirty="0"/>
              <a:t>which subsumes all the other commandments.</a:t>
            </a:r>
          </a:p>
          <a:p>
            <a:r>
              <a:rPr lang="en-US" dirty="0"/>
              <a:t>If you truly love your neighbor, then you will not even </a:t>
            </a:r>
            <a:r>
              <a:rPr lang="en-US" i="1" dirty="0"/>
              <a:t>desire</a:t>
            </a:r>
            <a:r>
              <a:rPr lang="en-US" dirty="0"/>
              <a:t> to do him wrong or covet anything from him</a:t>
            </a:r>
          </a:p>
          <a:p>
            <a:r>
              <a:rPr lang="en-US" dirty="0"/>
              <a:t>“Now the purpose of the commandment is love from a pure heart, from a good conscience, and from sincere faith” (1Tim. 1:5)</a:t>
            </a:r>
          </a:p>
          <a:p>
            <a:r>
              <a:rPr lang="en-US" dirty="0"/>
              <a:t>“Therefore </a:t>
            </a:r>
            <a:r>
              <a:rPr lang="en-US" i="1" dirty="0"/>
              <a:t>you shall be perfect</a:t>
            </a:r>
            <a:r>
              <a:rPr lang="en-US" dirty="0"/>
              <a:t>, just as your Father in heaven is perfect.” (Matthew 5:48)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6215F-C810-424C-95BD-6F1FF96BE9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889" y="0"/>
            <a:ext cx="1824111" cy="261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2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C224-040D-4950-9D21-17371E57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commandment of love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C476-A4CB-45F5-A98B-E90C0C3E9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keep the law not out of mere obedience</a:t>
            </a:r>
          </a:p>
          <a:p>
            <a:r>
              <a:rPr lang="en-US" dirty="0"/>
              <a:t>“Teacher, which is the great commandment in the law?” Jesus said to him, “‘You shall </a:t>
            </a:r>
            <a:r>
              <a:rPr lang="en-US" b="1" dirty="0"/>
              <a:t>love the </a:t>
            </a:r>
            <a:r>
              <a:rPr lang="en-US" b="1" cap="small" dirty="0"/>
              <a:t>Lord</a:t>
            </a:r>
            <a:r>
              <a:rPr lang="en-US" b="1" dirty="0"/>
              <a:t> your God</a:t>
            </a:r>
            <a:r>
              <a:rPr lang="en-US" dirty="0"/>
              <a:t> with all your heart, with all your soul, and with all your mind.’ This is the first and great commandment. And the second is like it: ‘You shall </a:t>
            </a:r>
            <a:r>
              <a:rPr lang="en-US" b="1" dirty="0"/>
              <a:t>love your neighbor as yourself.’ On these two commandments hang all the Law and the Prophets</a:t>
            </a:r>
            <a:r>
              <a:rPr lang="en-US" dirty="0"/>
              <a:t>.” (Matthew 22:36-40)</a:t>
            </a:r>
          </a:p>
        </p:txBody>
      </p:sp>
    </p:spTree>
    <p:extLst>
      <p:ext uri="{BB962C8B-B14F-4D97-AF65-F5344CB8AC3E}">
        <p14:creationId xmlns:p14="http://schemas.microsoft.com/office/powerpoint/2010/main" val="337293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A01B-CE90-41AA-82AB-F28555D7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Love personified!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57199-26B6-43A5-AC26-607D102B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Bible study!</a:t>
            </a:r>
          </a:p>
          <a:p>
            <a:r>
              <a:rPr lang="en-US" dirty="0"/>
              <a:t>Love suffers long and is kind; </a:t>
            </a:r>
            <a:r>
              <a:rPr lang="en-US" b="1" dirty="0"/>
              <a:t>love does not envy</a:t>
            </a:r>
            <a:r>
              <a:rPr lang="en-US" dirty="0"/>
              <a:t>; love does not parade itself, is not puffed up; does not behave rudely, does not seek its own, is not provoked, thinks no evil; does not rejoice in iniquity, but rejoices in the truth; bears all things, believes all things, hopes all things, endures all things. (1Cor. 13:4-7)</a:t>
            </a:r>
          </a:p>
        </p:txBody>
      </p:sp>
    </p:spTree>
    <p:extLst>
      <p:ext uri="{BB962C8B-B14F-4D97-AF65-F5344CB8AC3E}">
        <p14:creationId xmlns:p14="http://schemas.microsoft.com/office/powerpoint/2010/main" val="361415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0224-62A0-47DD-8A5C-501B4E80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inward disposition of the heart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BBDE-1CBE-4664-BB9A-21B9B7AB7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Whereas the first nine commandments deal with </a:t>
            </a:r>
            <a:r>
              <a:rPr lang="en-US" b="1" dirty="0"/>
              <a:t>external actions</a:t>
            </a:r>
            <a:r>
              <a:rPr lang="en-US" dirty="0"/>
              <a:t> and desires (murder, adultery, theft), covetousness deals with </a:t>
            </a:r>
            <a:r>
              <a:rPr lang="en-US" b="1" dirty="0"/>
              <a:t>inward desire</a:t>
            </a:r>
          </a:p>
          <a:p>
            <a:r>
              <a:rPr lang="en-US" dirty="0"/>
              <a:t>But just because it is last in order does not mean that it is least  in weight!</a:t>
            </a:r>
          </a:p>
          <a:p>
            <a:r>
              <a:rPr lang="en-US" dirty="0"/>
              <a:t>It deals with a fundamental problem: our </a:t>
            </a:r>
            <a:r>
              <a:rPr lang="en-US" b="1" dirty="0"/>
              <a:t>disposition</a:t>
            </a:r>
            <a:r>
              <a:rPr lang="en-US" dirty="0"/>
              <a:t>, our heart, our attitude, not just </a:t>
            </a:r>
            <a:r>
              <a:rPr lang="en-US" b="1" dirty="0"/>
              <a:t>outward conformity</a:t>
            </a:r>
            <a:r>
              <a:rPr lang="en-US" dirty="0"/>
              <a:t> to the law</a:t>
            </a:r>
          </a:p>
        </p:txBody>
      </p:sp>
    </p:spTree>
    <p:extLst>
      <p:ext uri="{BB962C8B-B14F-4D97-AF65-F5344CB8AC3E}">
        <p14:creationId xmlns:p14="http://schemas.microsoft.com/office/powerpoint/2010/main" val="67138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8331-7FF0-4213-9C0B-C827D365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Uncovered by the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E1052-D8CB-42CE-B6DC-9D95C6DE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Paul was a perfect Pharisee, who kept the law </a:t>
            </a:r>
            <a:r>
              <a:rPr lang="en-US" i="1" dirty="0"/>
              <a:t>outwardly</a:t>
            </a:r>
            <a:r>
              <a:rPr lang="en-US" dirty="0"/>
              <a:t> to the letter:</a:t>
            </a:r>
          </a:p>
          <a:p>
            <a:pPr lvl="1"/>
            <a:r>
              <a:rPr lang="en-US" dirty="0"/>
              <a:t>“circumcised the eighth day, of the stock of Israel, of the tribe of Benjamin, a Hebrew of the Hebrews; concerning the law, a Pharisee; concerning zeal, persecuting the church; </a:t>
            </a:r>
            <a:r>
              <a:rPr lang="en-US" b="1" dirty="0"/>
              <a:t>concerning the righteousness which is in the law, blameless</a:t>
            </a:r>
            <a:r>
              <a:rPr lang="en-US" dirty="0"/>
              <a:t>.” (Phil. 3:5-6)</a:t>
            </a:r>
          </a:p>
          <a:p>
            <a:r>
              <a:rPr lang="en-US" dirty="0"/>
              <a:t>But he needed the law to show that </a:t>
            </a:r>
            <a:r>
              <a:rPr lang="en-US" i="1" dirty="0"/>
              <a:t>inside</a:t>
            </a:r>
            <a:r>
              <a:rPr lang="en-US" dirty="0"/>
              <a:t>, he was a sinner:</a:t>
            </a:r>
          </a:p>
          <a:p>
            <a:pPr lvl="1"/>
            <a:r>
              <a:rPr lang="en-US" dirty="0"/>
              <a:t>“What shall we say then? Is the law sin? Certainly not! On the contrary, I would not have known sin except through the law. </a:t>
            </a:r>
            <a:r>
              <a:rPr lang="en-US" b="1" dirty="0"/>
              <a:t>For I would not have known covetousness unless the law had said, ‘You shall not covet.’</a:t>
            </a:r>
            <a:r>
              <a:rPr lang="en-US" dirty="0"/>
              <a:t>” (Romans 7:7)</a:t>
            </a:r>
          </a:p>
        </p:txBody>
      </p:sp>
    </p:spTree>
    <p:extLst>
      <p:ext uri="{BB962C8B-B14F-4D97-AF65-F5344CB8AC3E}">
        <p14:creationId xmlns:p14="http://schemas.microsoft.com/office/powerpoint/2010/main" val="412752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6A06-D099-40E3-B5D9-8A9E432B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Coveting was the first sin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CF20-FF58-49E7-8BDE-01BEDF891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“So when the woman </a:t>
            </a:r>
            <a:r>
              <a:rPr lang="en-US" b="1" dirty="0"/>
              <a:t>saw</a:t>
            </a:r>
            <a:r>
              <a:rPr lang="en-US" dirty="0"/>
              <a:t> that the tree was good for food, that it was </a:t>
            </a:r>
            <a:r>
              <a:rPr lang="en-US" b="1" dirty="0"/>
              <a:t>pleasant</a:t>
            </a:r>
            <a:r>
              <a:rPr lang="en-US" dirty="0"/>
              <a:t> to the eyes, and a tree </a:t>
            </a:r>
            <a:r>
              <a:rPr lang="en-US" b="1" dirty="0"/>
              <a:t>desirable</a:t>
            </a:r>
            <a:r>
              <a:rPr lang="en-US" dirty="0"/>
              <a:t> to make one wise, she took of its fruit and ate.” (Genesis 3:6)</a:t>
            </a:r>
          </a:p>
          <a:p>
            <a:r>
              <a:rPr lang="en-US" dirty="0"/>
              <a:t>The very first sin began with coveting, then led on to</a:t>
            </a:r>
          </a:p>
          <a:p>
            <a:pPr lvl="1"/>
            <a:r>
              <a:rPr lang="en-US" dirty="0"/>
              <a:t>Theft (eating the fruit)</a:t>
            </a:r>
          </a:p>
          <a:p>
            <a:pPr lvl="1"/>
            <a:r>
              <a:rPr lang="en-US" dirty="0"/>
              <a:t>Lying (they believed the serpent’s lie)</a:t>
            </a:r>
          </a:p>
          <a:p>
            <a:pPr lvl="1"/>
            <a:r>
              <a:rPr lang="en-US" dirty="0"/>
              <a:t>Murder (on that day dying you shall die)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2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15838</TotalTime>
  <Words>2072</Words>
  <Application>Microsoft Office PowerPoint</Application>
  <PresentationFormat>Widescreen</PresentationFormat>
  <Paragraphs>131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Bookman Old Style</vt:lpstr>
      <vt:lpstr>Calibri</vt:lpstr>
      <vt:lpstr>Calibri Light</vt:lpstr>
      <vt:lpstr>office theme</vt:lpstr>
      <vt:lpstr>Westminster Shorter Catechism </vt:lpstr>
      <vt:lpstr>Question #79</vt:lpstr>
      <vt:lpstr>What does the Bible say?</vt:lpstr>
      <vt:lpstr>Calvin on the tenth commandment</vt:lpstr>
      <vt:lpstr>The commandment of love</vt:lpstr>
      <vt:lpstr>Love personified!</vt:lpstr>
      <vt:lpstr>An inward disposition of the heart</vt:lpstr>
      <vt:lpstr>Uncovered by the law</vt:lpstr>
      <vt:lpstr>Coveting was the first sin</vt:lpstr>
      <vt:lpstr>Covetousness is the root of many other sins</vt:lpstr>
      <vt:lpstr>Anatomy of temptation</vt:lpstr>
      <vt:lpstr>The outcome of constant sin</vt:lpstr>
      <vt:lpstr>Coveting is idolatry!</vt:lpstr>
      <vt:lpstr>Some examples </vt:lpstr>
      <vt:lpstr>Matthew 5:27-28</vt:lpstr>
      <vt:lpstr>Question #80</vt:lpstr>
      <vt:lpstr>Question #81</vt:lpstr>
      <vt:lpstr>What does the Bible say?</vt:lpstr>
      <vt:lpstr>Paul’s example</vt:lpstr>
      <vt:lpstr>Equalities and inequalities</vt:lpstr>
      <vt:lpstr>The antidote to coveting</vt:lpstr>
      <vt:lpstr>Heavenly treasures</vt:lpstr>
      <vt:lpstr>The prodigal son</vt:lpstr>
      <vt:lpstr> Sunday School Test!!!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Cserhati</dc:creator>
  <cp:lastModifiedBy>Matyas Cserhati</cp:lastModifiedBy>
  <cp:revision>663</cp:revision>
  <dcterms:created xsi:type="dcterms:W3CDTF">2013-07-15T20:26:40Z</dcterms:created>
  <dcterms:modified xsi:type="dcterms:W3CDTF">2021-11-19T03:22:13Z</dcterms:modified>
</cp:coreProperties>
</file>