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1" r:id="rId3"/>
    <p:sldId id="415" r:id="rId4"/>
    <p:sldId id="392" r:id="rId5"/>
    <p:sldId id="408" r:id="rId6"/>
    <p:sldId id="400" r:id="rId7"/>
    <p:sldId id="409" r:id="rId8"/>
    <p:sldId id="410" r:id="rId9"/>
    <p:sldId id="411" r:id="rId10"/>
    <p:sldId id="403" r:id="rId11"/>
    <p:sldId id="405" r:id="rId12"/>
    <p:sldId id="417" r:id="rId13"/>
    <p:sldId id="404" r:id="rId14"/>
    <p:sldId id="407" r:id="rId15"/>
    <p:sldId id="412" r:id="rId16"/>
    <p:sldId id="406" r:id="rId17"/>
    <p:sldId id="402" r:id="rId18"/>
    <p:sldId id="418" r:id="rId19"/>
    <p:sldId id="414" r:id="rId20"/>
    <p:sldId id="413" r:id="rId21"/>
    <p:sldId id="4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6/6/2021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a:t>
            </a:fld>
            <a:endParaRPr lang="en-US"/>
          </a:p>
        </p:txBody>
      </p:sp>
    </p:spTree>
    <p:extLst>
      <p:ext uri="{BB962C8B-B14F-4D97-AF65-F5344CB8AC3E}">
        <p14:creationId xmlns:p14="http://schemas.microsoft.com/office/powerpoint/2010/main" val="223230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extLst>
      <p:ext uri="{BB962C8B-B14F-4D97-AF65-F5344CB8AC3E}">
        <p14:creationId xmlns:p14="http://schemas.microsoft.com/office/powerpoint/2010/main" val="212698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6/6/2021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gif"/><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51 - 52</a:t>
            </a:r>
          </a:p>
          <a:p>
            <a:pPr algn="l"/>
            <a:r>
              <a:rPr lang="en-US" dirty="0">
                <a:cs typeface="Calibri" panose="020F0502020204030204"/>
              </a:rPr>
              <a:t>June 6,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636B-9FBD-447B-ADD5-D197781440B8}"/>
              </a:ext>
            </a:extLst>
          </p:cNvPr>
          <p:cNvSpPr>
            <a:spLocks noGrp="1"/>
          </p:cNvSpPr>
          <p:nvPr>
            <p:ph type="title"/>
          </p:nvPr>
        </p:nvSpPr>
        <p:spPr/>
        <p:txBody>
          <a:bodyPr/>
          <a:lstStyle/>
          <a:p>
            <a:pPr algn="ctr"/>
            <a:r>
              <a:rPr lang="en-US" dirty="0"/>
              <a:t>A short history of images in worship</a:t>
            </a:r>
          </a:p>
        </p:txBody>
      </p:sp>
      <p:sp>
        <p:nvSpPr>
          <p:cNvPr id="3" name="Content Placeholder 2">
            <a:extLst>
              <a:ext uri="{FF2B5EF4-FFF2-40B4-BE49-F238E27FC236}">
                <a16:creationId xmlns:a16="http://schemas.microsoft.com/office/drawing/2014/main" id="{60FD021C-D616-4F8E-BD05-FF4325ACD9D5}"/>
              </a:ext>
            </a:extLst>
          </p:cNvPr>
          <p:cNvSpPr>
            <a:spLocks noGrp="1"/>
          </p:cNvSpPr>
          <p:nvPr>
            <p:ph idx="1"/>
          </p:nvPr>
        </p:nvSpPr>
        <p:spPr/>
        <p:txBody>
          <a:bodyPr/>
          <a:lstStyle/>
          <a:p>
            <a:r>
              <a:rPr lang="en-US" dirty="0"/>
              <a:t>Artistic depictions started only in the third century, expanded in the sixth century</a:t>
            </a:r>
          </a:p>
          <a:p>
            <a:r>
              <a:rPr lang="en-US" dirty="0"/>
              <a:t>In the Middle Ages the cult of the saints enjoyed an upsurge</a:t>
            </a:r>
          </a:p>
          <a:p>
            <a:pPr lvl="1"/>
            <a:r>
              <a:rPr lang="en-US" dirty="0"/>
              <a:t>Protectors of cities, ships, and different places</a:t>
            </a:r>
          </a:p>
          <a:p>
            <a:pPr lvl="1"/>
            <a:r>
              <a:rPr lang="en-US" dirty="0"/>
              <a:t>Manifested in artistic depictions</a:t>
            </a:r>
          </a:p>
          <a:p>
            <a:pPr lvl="1"/>
            <a:r>
              <a:rPr lang="en-US" dirty="0"/>
              <a:t>Pilgrimages</a:t>
            </a:r>
          </a:p>
          <a:p>
            <a:r>
              <a:rPr lang="en-US" i="1" dirty="0"/>
              <a:t>Libri </a:t>
            </a:r>
            <a:r>
              <a:rPr lang="en-US" i="1" dirty="0" err="1"/>
              <a:t>Carolini</a:t>
            </a:r>
            <a:r>
              <a:rPr lang="en-US" dirty="0"/>
              <a:t>: 790: images shouldn’t be worshiped, but the cross can be venerated, art can be used for decoration</a:t>
            </a:r>
          </a:p>
        </p:txBody>
      </p:sp>
    </p:spTree>
    <p:extLst>
      <p:ext uri="{BB962C8B-B14F-4D97-AF65-F5344CB8AC3E}">
        <p14:creationId xmlns:p14="http://schemas.microsoft.com/office/powerpoint/2010/main" val="106969464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D78C-425B-4422-A266-F4614A60507B}"/>
              </a:ext>
            </a:extLst>
          </p:cNvPr>
          <p:cNvSpPr>
            <a:spLocks noGrp="1"/>
          </p:cNvSpPr>
          <p:nvPr>
            <p:ph type="title"/>
          </p:nvPr>
        </p:nvSpPr>
        <p:spPr>
          <a:xfrm>
            <a:off x="838200" y="365126"/>
            <a:ext cx="10515600" cy="858764"/>
          </a:xfrm>
        </p:spPr>
        <p:txBody>
          <a:bodyPr/>
          <a:lstStyle/>
          <a:p>
            <a:pPr algn="ctr"/>
            <a:r>
              <a:rPr lang="en-US" dirty="0"/>
              <a:t>A short history of images in worship</a:t>
            </a:r>
          </a:p>
        </p:txBody>
      </p:sp>
      <p:sp>
        <p:nvSpPr>
          <p:cNvPr id="3" name="Content Placeholder 2">
            <a:extLst>
              <a:ext uri="{FF2B5EF4-FFF2-40B4-BE49-F238E27FC236}">
                <a16:creationId xmlns:a16="http://schemas.microsoft.com/office/drawing/2014/main" id="{330D02A1-CB61-4E40-9BB6-0E62039B5349}"/>
              </a:ext>
            </a:extLst>
          </p:cNvPr>
          <p:cNvSpPr>
            <a:spLocks noGrp="1"/>
          </p:cNvSpPr>
          <p:nvPr>
            <p:ph idx="1"/>
          </p:nvPr>
        </p:nvSpPr>
        <p:spPr>
          <a:xfrm>
            <a:off x="838200" y="1589649"/>
            <a:ext cx="10866120" cy="4587314"/>
          </a:xfrm>
        </p:spPr>
        <p:txBody>
          <a:bodyPr/>
          <a:lstStyle/>
          <a:p>
            <a:r>
              <a:rPr lang="en-US" b="1" dirty="0"/>
              <a:t>Pope Gregory I</a:t>
            </a:r>
            <a:r>
              <a:rPr lang="en-US" dirty="0"/>
              <a:t> (6</a:t>
            </a:r>
            <a:r>
              <a:rPr lang="en-US" baseline="30000" dirty="0"/>
              <a:t>th</a:t>
            </a:r>
            <a:r>
              <a:rPr lang="en-US" dirty="0"/>
              <a:t> century): </a:t>
            </a:r>
            <a:r>
              <a:rPr lang="en-US" i="1" dirty="0"/>
              <a:t>libri pauperum</a:t>
            </a:r>
            <a:r>
              <a:rPr lang="en-US" dirty="0"/>
              <a:t>: images teach the illiterate</a:t>
            </a:r>
          </a:p>
          <a:p>
            <a:r>
              <a:rPr lang="en-US" dirty="0"/>
              <a:t>Until the 14</a:t>
            </a:r>
            <a:r>
              <a:rPr lang="en-US" baseline="30000" dirty="0"/>
              <a:t>th</a:t>
            </a:r>
            <a:r>
              <a:rPr lang="en-US" dirty="0"/>
              <a:t> century the Franciscans and Cistercians rejected lavish imagery</a:t>
            </a:r>
          </a:p>
          <a:p>
            <a:r>
              <a:rPr lang="en-US" dirty="0"/>
              <a:t>Bonaventure: images have three uses: pedagogical, inspirational, commemorative</a:t>
            </a:r>
          </a:p>
          <a:p>
            <a:r>
              <a:rPr lang="en-US" b="1" dirty="0"/>
              <a:t>Aquinas</a:t>
            </a:r>
            <a:r>
              <a:rPr lang="en-US" dirty="0"/>
              <a:t>: three grades of honor accommodated to images: latria (worship), dulia (reverence, saints), hyperdulia (Virgin Mary)</a:t>
            </a:r>
          </a:p>
          <a:p>
            <a:r>
              <a:rPr lang="en-US" b="1" dirty="0"/>
              <a:t>John of Damascus:</a:t>
            </a:r>
            <a:r>
              <a:rPr lang="en-US" dirty="0"/>
              <a:t> the devotion to the material object ascends to the spiritual reality that it represents</a:t>
            </a:r>
          </a:p>
          <a:p>
            <a:pPr lvl="1"/>
            <a:r>
              <a:rPr lang="en-US" dirty="0"/>
              <a:t>Same argument in voodoo religions, voodoo dolls</a:t>
            </a:r>
          </a:p>
        </p:txBody>
      </p:sp>
    </p:spTree>
    <p:extLst>
      <p:ext uri="{BB962C8B-B14F-4D97-AF65-F5344CB8AC3E}">
        <p14:creationId xmlns:p14="http://schemas.microsoft.com/office/powerpoint/2010/main" val="76912424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6B582-8D4F-4DE2-A2DD-FF72DE2DC8D3}"/>
              </a:ext>
            </a:extLst>
          </p:cNvPr>
          <p:cNvSpPr>
            <a:spLocks noGrp="1"/>
          </p:cNvSpPr>
          <p:nvPr>
            <p:ph type="title"/>
          </p:nvPr>
        </p:nvSpPr>
        <p:spPr>
          <a:xfrm>
            <a:off x="838200" y="365126"/>
            <a:ext cx="10515600" cy="1041644"/>
          </a:xfrm>
        </p:spPr>
        <p:txBody>
          <a:bodyPr/>
          <a:lstStyle/>
          <a:p>
            <a:pPr algn="ctr"/>
            <a:r>
              <a:rPr lang="en-US" dirty="0"/>
              <a:t>Erasmus</a:t>
            </a:r>
          </a:p>
        </p:txBody>
      </p:sp>
      <p:sp>
        <p:nvSpPr>
          <p:cNvPr id="3" name="Content Placeholder 2">
            <a:extLst>
              <a:ext uri="{FF2B5EF4-FFF2-40B4-BE49-F238E27FC236}">
                <a16:creationId xmlns:a16="http://schemas.microsoft.com/office/drawing/2014/main" id="{18F6DC24-15DB-4023-9229-67BD4C1A19A7}"/>
              </a:ext>
            </a:extLst>
          </p:cNvPr>
          <p:cNvSpPr>
            <a:spLocks noGrp="1"/>
          </p:cNvSpPr>
          <p:nvPr>
            <p:ph idx="1"/>
          </p:nvPr>
        </p:nvSpPr>
        <p:spPr>
          <a:xfrm>
            <a:off x="838199" y="1406770"/>
            <a:ext cx="10837985" cy="4770193"/>
          </a:xfrm>
        </p:spPr>
        <p:txBody>
          <a:bodyPr/>
          <a:lstStyle/>
          <a:p>
            <a:r>
              <a:rPr lang="en-US" dirty="0"/>
              <a:t>Critiqued medieval piety, but never gave it up fully</a:t>
            </a:r>
          </a:p>
          <a:p>
            <a:r>
              <a:rPr lang="en-US" dirty="0"/>
              <a:t>Half-way between the Roman Catholic church and Protestantism</a:t>
            </a:r>
          </a:p>
          <a:p>
            <a:r>
              <a:rPr lang="en-US" dirty="0"/>
              <a:t>Influenced by Origen, Neoplatonism: body is a brute beast</a:t>
            </a:r>
          </a:p>
          <a:p>
            <a:r>
              <a:rPr lang="en-US" dirty="0" err="1"/>
              <a:t>Devotio</a:t>
            </a:r>
            <a:r>
              <a:rPr lang="en-US" dirty="0"/>
              <a:t> Moderna, Brethren of the Common Life: Imitation of Christ: </a:t>
            </a:r>
            <a:r>
              <a:rPr lang="en-US" sz="2600" dirty="0"/>
              <a:t>“learn to despise outward things and to give yourself to inward things”</a:t>
            </a:r>
          </a:p>
          <a:p>
            <a:r>
              <a:rPr lang="en-US" dirty="0"/>
              <a:t>Fancy cathedrals and artwork took away funds from feeding the hungry, the true temples of God</a:t>
            </a:r>
          </a:p>
          <a:p>
            <a:r>
              <a:rPr lang="en-US" dirty="0"/>
              <a:t>Images cannot even approach the holiness that they seek to represent</a:t>
            </a:r>
          </a:p>
          <a:p>
            <a:r>
              <a:rPr lang="en-US" dirty="0"/>
              <a:t>God alone is the source of true spiritual power, images are worthless</a:t>
            </a:r>
          </a:p>
          <a:p>
            <a:endParaRPr lang="en-US" dirty="0"/>
          </a:p>
          <a:p>
            <a:endParaRPr lang="en-US" dirty="0"/>
          </a:p>
        </p:txBody>
      </p:sp>
      <p:pic>
        <p:nvPicPr>
          <p:cNvPr id="5" name="Picture 4">
            <a:extLst>
              <a:ext uri="{FF2B5EF4-FFF2-40B4-BE49-F238E27FC236}">
                <a16:creationId xmlns:a16="http://schemas.microsoft.com/office/drawing/2014/main" id="{F2E0A8D5-A6DB-4A69-94E4-6E66CB7BB38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6405"/>
          <a:stretch/>
        </p:blipFill>
        <p:spPr>
          <a:xfrm>
            <a:off x="9494589" y="0"/>
            <a:ext cx="2697411" cy="1899138"/>
          </a:xfrm>
          <a:prstGeom prst="rect">
            <a:avLst/>
          </a:prstGeom>
        </p:spPr>
      </p:pic>
    </p:spTree>
    <p:extLst>
      <p:ext uri="{BB962C8B-B14F-4D97-AF65-F5344CB8AC3E}">
        <p14:creationId xmlns:p14="http://schemas.microsoft.com/office/powerpoint/2010/main" val="21605974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FCD-85A4-4C64-855D-47E7448060DF}"/>
              </a:ext>
            </a:extLst>
          </p:cNvPr>
          <p:cNvSpPr>
            <a:spLocks noGrp="1"/>
          </p:cNvSpPr>
          <p:nvPr>
            <p:ph type="title"/>
          </p:nvPr>
        </p:nvSpPr>
        <p:spPr>
          <a:xfrm>
            <a:off x="838200" y="365125"/>
            <a:ext cx="10515600" cy="985373"/>
          </a:xfrm>
        </p:spPr>
        <p:txBody>
          <a:bodyPr>
            <a:noAutofit/>
          </a:bodyPr>
          <a:lstStyle/>
          <a:p>
            <a:pPr algn="ctr"/>
            <a:r>
              <a:rPr lang="en-US" sz="4200" dirty="0"/>
              <a:t>Historical Protestant arguments against images</a:t>
            </a:r>
          </a:p>
        </p:txBody>
      </p:sp>
      <p:sp>
        <p:nvSpPr>
          <p:cNvPr id="3" name="Content Placeholder 2">
            <a:extLst>
              <a:ext uri="{FF2B5EF4-FFF2-40B4-BE49-F238E27FC236}">
                <a16:creationId xmlns:a16="http://schemas.microsoft.com/office/drawing/2014/main" id="{1C80F207-34F2-4F25-AF9C-562DE0F7DB53}"/>
              </a:ext>
            </a:extLst>
          </p:cNvPr>
          <p:cNvSpPr>
            <a:spLocks noGrp="1"/>
          </p:cNvSpPr>
          <p:nvPr>
            <p:ph idx="1"/>
          </p:nvPr>
        </p:nvSpPr>
        <p:spPr>
          <a:xfrm>
            <a:off x="450166" y="1631852"/>
            <a:ext cx="10255348" cy="4670474"/>
          </a:xfrm>
        </p:spPr>
        <p:txBody>
          <a:bodyPr>
            <a:normAutofit/>
          </a:bodyPr>
          <a:lstStyle/>
          <a:p>
            <a:r>
              <a:rPr lang="en-US" dirty="0"/>
              <a:t>Andreas </a:t>
            </a:r>
            <a:r>
              <a:rPr lang="en-US" dirty="0" err="1"/>
              <a:t>Bodenstein</a:t>
            </a:r>
            <a:r>
              <a:rPr lang="en-US" dirty="0"/>
              <a:t> von </a:t>
            </a:r>
            <a:r>
              <a:rPr lang="en-US" dirty="0" err="1"/>
              <a:t>Karlstadt</a:t>
            </a:r>
            <a:r>
              <a:rPr lang="en-US" dirty="0"/>
              <a:t>: “On the Abolition of Images” (1522)</a:t>
            </a:r>
          </a:p>
          <a:p>
            <a:r>
              <a:rPr lang="en-US" dirty="0"/>
              <a:t>The Spirit works through the Word and not material objects</a:t>
            </a:r>
          </a:p>
          <a:p>
            <a:pPr lvl="1"/>
            <a:r>
              <a:rPr lang="en-US" dirty="0"/>
              <a:t>So then faith comes by hearing, and hearing by the word of God. (Rom. 10:17) </a:t>
            </a:r>
            <a:r>
              <a:rPr lang="en-US"/>
              <a:t>– not </a:t>
            </a:r>
            <a:r>
              <a:rPr lang="en-US" dirty="0"/>
              <a:t>by viewing an image</a:t>
            </a:r>
          </a:p>
          <a:p>
            <a:r>
              <a:rPr lang="en-US" dirty="0"/>
              <a:t>The image is only a guess, and can’t objectify spiritual reality</a:t>
            </a:r>
          </a:p>
          <a:p>
            <a:r>
              <a:rPr lang="en-US" dirty="0"/>
              <a:t>People should learn how to read, not be kept ignorant with images</a:t>
            </a:r>
          </a:p>
          <a:p>
            <a:r>
              <a:rPr lang="en-US" dirty="0"/>
              <a:t>Images have no spiritual value</a:t>
            </a:r>
          </a:p>
          <a:p>
            <a:pPr lvl="1"/>
            <a:r>
              <a:rPr lang="en-US" dirty="0"/>
              <a:t>“God is Spirit, and those who worship Him must worship in spirit and truth” (John 4:24)</a:t>
            </a:r>
          </a:p>
        </p:txBody>
      </p:sp>
      <p:pic>
        <p:nvPicPr>
          <p:cNvPr id="5" name="Picture 4">
            <a:extLst>
              <a:ext uri="{FF2B5EF4-FFF2-40B4-BE49-F238E27FC236}">
                <a16:creationId xmlns:a16="http://schemas.microsoft.com/office/drawing/2014/main" id="{52EDB21E-7A0B-48F5-A4D1-6C2A30E71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0320" y="1435607"/>
            <a:ext cx="2011680" cy="2953512"/>
          </a:xfrm>
          <a:prstGeom prst="rect">
            <a:avLst/>
          </a:prstGeom>
        </p:spPr>
      </p:pic>
    </p:spTree>
    <p:extLst>
      <p:ext uri="{BB962C8B-B14F-4D97-AF65-F5344CB8AC3E}">
        <p14:creationId xmlns:p14="http://schemas.microsoft.com/office/powerpoint/2010/main" val="12940412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5A4E-3121-4768-88CC-CBB67B059DBB}"/>
              </a:ext>
            </a:extLst>
          </p:cNvPr>
          <p:cNvSpPr>
            <a:spLocks noGrp="1"/>
          </p:cNvSpPr>
          <p:nvPr>
            <p:ph type="title"/>
          </p:nvPr>
        </p:nvSpPr>
        <p:spPr/>
        <p:txBody>
          <a:bodyPr/>
          <a:lstStyle/>
          <a:p>
            <a:pPr algn="ctr"/>
            <a:r>
              <a:rPr lang="en-US" dirty="0"/>
              <a:t>“On the Abolition of Images” – </a:t>
            </a:r>
            <a:r>
              <a:rPr lang="en-US" dirty="0" err="1"/>
              <a:t>con’t</a:t>
            </a:r>
            <a:endParaRPr lang="en-US" dirty="0"/>
          </a:p>
        </p:txBody>
      </p:sp>
      <p:sp>
        <p:nvSpPr>
          <p:cNvPr id="3" name="Content Placeholder 2">
            <a:extLst>
              <a:ext uri="{FF2B5EF4-FFF2-40B4-BE49-F238E27FC236}">
                <a16:creationId xmlns:a16="http://schemas.microsoft.com/office/drawing/2014/main" id="{5D1D4B97-A8C8-45BC-BC7A-5EEE359CD93E}"/>
              </a:ext>
            </a:extLst>
          </p:cNvPr>
          <p:cNvSpPr>
            <a:spLocks noGrp="1"/>
          </p:cNvSpPr>
          <p:nvPr>
            <p:ph idx="1"/>
          </p:nvPr>
        </p:nvSpPr>
        <p:spPr/>
        <p:txBody>
          <a:bodyPr/>
          <a:lstStyle/>
          <a:p>
            <a:r>
              <a:rPr lang="en-US" dirty="0"/>
              <a:t>“</a:t>
            </a:r>
            <a:r>
              <a:rPr lang="en-US" baseline="30000" dirty="0"/>
              <a:t> </a:t>
            </a:r>
            <a:r>
              <a:rPr lang="en-US" dirty="0"/>
              <a:t>Nor is there salvation in any other, for there is no other name under heaven given among men by which we must be saved” (Acts 4:12)</a:t>
            </a:r>
          </a:p>
          <a:p>
            <a:pPr lvl="1"/>
            <a:r>
              <a:rPr lang="en-US" dirty="0"/>
              <a:t>Jesus is the only Savior, not the saints</a:t>
            </a:r>
          </a:p>
          <a:p>
            <a:pPr lvl="1"/>
            <a:r>
              <a:rPr lang="en-US" dirty="0"/>
              <a:t>If the saints can’t help us, </a:t>
            </a:r>
            <a:r>
              <a:rPr lang="en-US" i="1" dirty="0"/>
              <a:t>neither can their mere images</a:t>
            </a:r>
          </a:p>
          <a:p>
            <a:r>
              <a:rPr lang="en-US" dirty="0"/>
              <a:t>“God, who made the world and everything in it, since He is Lord of heaven and earth, does not dwell in temples made with hands. Nor is He worshiped with men’s hands, as though He needed anything, since He gives to all life, breath, and all things.” (Acts 17:24-25)</a:t>
            </a:r>
          </a:p>
        </p:txBody>
      </p:sp>
    </p:spTree>
    <p:extLst>
      <p:ext uri="{BB962C8B-B14F-4D97-AF65-F5344CB8AC3E}">
        <p14:creationId xmlns:p14="http://schemas.microsoft.com/office/powerpoint/2010/main" val="33776156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8D5A-7892-47E6-BDF5-B9B223F532DF}"/>
              </a:ext>
            </a:extLst>
          </p:cNvPr>
          <p:cNvSpPr>
            <a:spLocks noGrp="1"/>
          </p:cNvSpPr>
          <p:nvPr>
            <p:ph type="title"/>
          </p:nvPr>
        </p:nvSpPr>
        <p:spPr>
          <a:xfrm>
            <a:off x="838200" y="365125"/>
            <a:ext cx="10515600" cy="1083847"/>
          </a:xfrm>
        </p:spPr>
        <p:txBody>
          <a:bodyPr/>
          <a:lstStyle/>
          <a:p>
            <a:pPr algn="ctr"/>
            <a:r>
              <a:rPr lang="en-US" dirty="0"/>
              <a:t>Zwingli on the psychology of idolatry</a:t>
            </a:r>
          </a:p>
        </p:txBody>
      </p:sp>
      <p:sp>
        <p:nvSpPr>
          <p:cNvPr id="3" name="Content Placeholder 2">
            <a:extLst>
              <a:ext uri="{FF2B5EF4-FFF2-40B4-BE49-F238E27FC236}">
                <a16:creationId xmlns:a16="http://schemas.microsoft.com/office/drawing/2014/main" id="{B81013B9-628C-46F1-8219-8A31EE1334BE}"/>
              </a:ext>
            </a:extLst>
          </p:cNvPr>
          <p:cNvSpPr>
            <a:spLocks noGrp="1"/>
          </p:cNvSpPr>
          <p:nvPr>
            <p:ph idx="1"/>
          </p:nvPr>
        </p:nvSpPr>
        <p:spPr>
          <a:xfrm>
            <a:off x="627184" y="1730327"/>
            <a:ext cx="9890362" cy="4601381"/>
          </a:xfrm>
        </p:spPr>
        <p:txBody>
          <a:bodyPr>
            <a:normAutofit fontScale="92500" lnSpcReduction="10000"/>
          </a:bodyPr>
          <a:lstStyle/>
          <a:p>
            <a:r>
              <a:rPr lang="en-US" dirty="0"/>
              <a:t>Zwingli describes how material idols are an external manifestation of an inner idol</a:t>
            </a:r>
          </a:p>
          <a:p>
            <a:r>
              <a:rPr lang="en-US" b="1" dirty="0" err="1"/>
              <a:t>abgott</a:t>
            </a:r>
            <a:r>
              <a:rPr lang="en-US" dirty="0"/>
              <a:t> (‘strange god’): an inner idol (money, glory, car, false god)</a:t>
            </a:r>
          </a:p>
          <a:p>
            <a:r>
              <a:rPr lang="en-US" dirty="0"/>
              <a:t>The mental process materializes the </a:t>
            </a:r>
            <a:r>
              <a:rPr lang="en-US" dirty="0" err="1"/>
              <a:t>abgott</a:t>
            </a:r>
            <a:r>
              <a:rPr lang="en-US" dirty="0"/>
              <a:t> since man tries to comprehend reality through material means</a:t>
            </a:r>
          </a:p>
          <a:p>
            <a:r>
              <a:rPr lang="en-US" dirty="0"/>
              <a:t>The </a:t>
            </a:r>
            <a:r>
              <a:rPr lang="en-US" dirty="0" err="1"/>
              <a:t>abgott</a:t>
            </a:r>
            <a:r>
              <a:rPr lang="en-US" dirty="0"/>
              <a:t> is manifested in material form, an image or statue, which are idols (</a:t>
            </a:r>
            <a:r>
              <a:rPr lang="en-US" b="1" dirty="0" err="1"/>
              <a:t>götzen</a:t>
            </a:r>
            <a:r>
              <a:rPr lang="en-US" dirty="0"/>
              <a:t>)</a:t>
            </a:r>
          </a:p>
          <a:p>
            <a:r>
              <a:rPr lang="en-US" dirty="0"/>
              <a:t>“There is no one who, as soon as he hears God spoken of, or any other thing which he has not already seen, does not picture a form for himself” (Eire, p. 84)</a:t>
            </a:r>
          </a:p>
          <a:p>
            <a:r>
              <a:rPr lang="en-US" dirty="0"/>
              <a:t>Ecclesiastes 7:29: man made upright but sought out many schemes</a:t>
            </a:r>
          </a:p>
        </p:txBody>
      </p:sp>
      <p:pic>
        <p:nvPicPr>
          <p:cNvPr id="5" name="Picture 4">
            <a:extLst>
              <a:ext uri="{FF2B5EF4-FFF2-40B4-BE49-F238E27FC236}">
                <a16:creationId xmlns:a16="http://schemas.microsoft.com/office/drawing/2014/main" id="{7A3B3B6F-C430-454F-BD0B-76CB832B0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382" y="-13432"/>
            <a:ext cx="1893685" cy="2461210"/>
          </a:xfrm>
          <a:prstGeom prst="rect">
            <a:avLst/>
          </a:prstGeom>
        </p:spPr>
      </p:pic>
    </p:spTree>
    <p:extLst>
      <p:ext uri="{BB962C8B-B14F-4D97-AF65-F5344CB8AC3E}">
        <p14:creationId xmlns:p14="http://schemas.microsoft.com/office/powerpoint/2010/main" val="6156267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B8A5-B6AB-4482-8F68-1A80A533B335}"/>
              </a:ext>
            </a:extLst>
          </p:cNvPr>
          <p:cNvSpPr>
            <a:spLocks noGrp="1"/>
          </p:cNvSpPr>
          <p:nvPr>
            <p:ph type="title"/>
          </p:nvPr>
        </p:nvSpPr>
        <p:spPr/>
        <p:txBody>
          <a:bodyPr/>
          <a:lstStyle/>
          <a:p>
            <a:pPr algn="ctr"/>
            <a:r>
              <a:rPr lang="en-US" dirty="0"/>
              <a:t>Other views</a:t>
            </a:r>
          </a:p>
        </p:txBody>
      </p:sp>
      <p:sp>
        <p:nvSpPr>
          <p:cNvPr id="3" name="Content Placeholder 2">
            <a:extLst>
              <a:ext uri="{FF2B5EF4-FFF2-40B4-BE49-F238E27FC236}">
                <a16:creationId xmlns:a16="http://schemas.microsoft.com/office/drawing/2014/main" id="{5BD84201-2CC4-4815-92BB-526B41CE1A9A}"/>
              </a:ext>
            </a:extLst>
          </p:cNvPr>
          <p:cNvSpPr>
            <a:spLocks noGrp="1"/>
          </p:cNvSpPr>
          <p:nvPr>
            <p:ph idx="1"/>
          </p:nvPr>
        </p:nvSpPr>
        <p:spPr>
          <a:xfrm>
            <a:off x="1288366" y="1690688"/>
            <a:ext cx="9248335" cy="4351338"/>
          </a:xfrm>
        </p:spPr>
        <p:txBody>
          <a:bodyPr/>
          <a:lstStyle/>
          <a:p>
            <a:r>
              <a:rPr lang="en-US" dirty="0"/>
              <a:t>Wyclif, Hus uttered grievances against saints, relics, images</a:t>
            </a:r>
          </a:p>
          <a:p>
            <a:pPr lvl="1"/>
            <a:r>
              <a:rPr lang="en-US" dirty="0"/>
              <a:t>Others: Guibert </a:t>
            </a:r>
            <a:r>
              <a:rPr lang="en-US" dirty="0" err="1"/>
              <a:t>Nogent</a:t>
            </a:r>
            <a:r>
              <a:rPr lang="en-US" dirty="0"/>
              <a:t>, Jean Gerson, Pierre </a:t>
            </a:r>
            <a:r>
              <a:rPr lang="en-US" dirty="0" err="1"/>
              <a:t>D’Ailly</a:t>
            </a:r>
            <a:endParaRPr lang="en-US" dirty="0"/>
          </a:p>
          <a:p>
            <a:pPr lvl="1"/>
            <a:r>
              <a:rPr lang="en-US" dirty="0"/>
              <a:t>Sometimes led to iconoclasm (Taborites, Czechia)</a:t>
            </a:r>
          </a:p>
          <a:p>
            <a:pPr algn="just"/>
            <a:r>
              <a:rPr lang="en-US" dirty="0"/>
              <a:t>Bullinger (Zwingli’s successor at Zurich): the cause of idolatry is that men seek the divine and infinite in the material and visible world</a:t>
            </a:r>
          </a:p>
          <a:p>
            <a:pPr algn="just"/>
            <a:r>
              <a:rPr lang="en-US" dirty="0" err="1"/>
              <a:t>Bucer</a:t>
            </a:r>
            <a:r>
              <a:rPr lang="en-US" dirty="0"/>
              <a:t> (</a:t>
            </a:r>
            <a:r>
              <a:rPr lang="en-US" dirty="0" err="1"/>
              <a:t>Strassburg</a:t>
            </a:r>
            <a:r>
              <a:rPr lang="en-US" dirty="0"/>
              <a:t>)</a:t>
            </a:r>
          </a:p>
          <a:p>
            <a:pPr lvl="1" algn="just"/>
            <a:r>
              <a:rPr lang="en-US" dirty="0"/>
              <a:t>criticized the cult of images as taking away from those in need</a:t>
            </a:r>
          </a:p>
          <a:p>
            <a:pPr lvl="1" algn="just"/>
            <a:r>
              <a:rPr lang="en-US" dirty="0"/>
              <a:t>False miracles associated with images (i.e. crying images of Mary) not from God</a:t>
            </a:r>
          </a:p>
        </p:txBody>
      </p:sp>
    </p:spTree>
    <p:extLst>
      <p:ext uri="{BB962C8B-B14F-4D97-AF65-F5344CB8AC3E}">
        <p14:creationId xmlns:p14="http://schemas.microsoft.com/office/powerpoint/2010/main" val="28500423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FC09-FEFF-4823-96BC-79905706A108}"/>
              </a:ext>
            </a:extLst>
          </p:cNvPr>
          <p:cNvSpPr>
            <a:spLocks noGrp="1"/>
          </p:cNvSpPr>
          <p:nvPr>
            <p:ph type="title"/>
          </p:nvPr>
        </p:nvSpPr>
        <p:spPr>
          <a:xfrm>
            <a:off x="838200" y="118936"/>
            <a:ext cx="10515600" cy="1196389"/>
          </a:xfrm>
        </p:spPr>
        <p:txBody>
          <a:bodyPr/>
          <a:lstStyle/>
          <a:p>
            <a:pPr algn="ctr"/>
            <a:r>
              <a:rPr lang="en-US" dirty="0"/>
              <a:t>The Shroud of Turin</a:t>
            </a:r>
          </a:p>
        </p:txBody>
      </p:sp>
      <p:sp>
        <p:nvSpPr>
          <p:cNvPr id="5" name="Content Placeholder 4">
            <a:extLst>
              <a:ext uri="{FF2B5EF4-FFF2-40B4-BE49-F238E27FC236}">
                <a16:creationId xmlns:a16="http://schemas.microsoft.com/office/drawing/2014/main" id="{2DD52236-0E89-4133-8FE0-BAB85617435F}"/>
              </a:ext>
            </a:extLst>
          </p:cNvPr>
          <p:cNvSpPr>
            <a:spLocks noGrp="1"/>
          </p:cNvSpPr>
          <p:nvPr>
            <p:ph idx="1"/>
          </p:nvPr>
        </p:nvSpPr>
        <p:spPr>
          <a:xfrm>
            <a:off x="711591" y="1253331"/>
            <a:ext cx="10515600" cy="4351338"/>
          </a:xfrm>
        </p:spPr>
        <p:txBody>
          <a:bodyPr/>
          <a:lstStyle/>
          <a:p>
            <a:r>
              <a:rPr lang="en-US" dirty="0"/>
              <a:t>creation.com/turin-shroud</a:t>
            </a:r>
          </a:p>
          <a:p>
            <a:endParaRPr lang="en-US" dirty="0"/>
          </a:p>
        </p:txBody>
      </p:sp>
      <p:pic>
        <p:nvPicPr>
          <p:cNvPr id="9" name="Picture 8">
            <a:extLst>
              <a:ext uri="{FF2B5EF4-FFF2-40B4-BE49-F238E27FC236}">
                <a16:creationId xmlns:a16="http://schemas.microsoft.com/office/drawing/2014/main" id="{5F521052-A3BC-421D-95D5-A1D8CD0FD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830769" y="-2411137"/>
            <a:ext cx="2948854" cy="11187210"/>
          </a:xfrm>
          <a:prstGeom prst="rect">
            <a:avLst/>
          </a:prstGeom>
        </p:spPr>
      </p:pic>
      <p:pic>
        <p:nvPicPr>
          <p:cNvPr id="4" name="Picture 3">
            <a:extLst>
              <a:ext uri="{FF2B5EF4-FFF2-40B4-BE49-F238E27FC236}">
                <a16:creationId xmlns:a16="http://schemas.microsoft.com/office/drawing/2014/main" id="{D86DBDC4-4977-4710-9B0E-099F62CF0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95" y="4640525"/>
            <a:ext cx="3365610" cy="2217475"/>
          </a:xfrm>
          <a:prstGeom prst="rect">
            <a:avLst/>
          </a:prstGeom>
        </p:spPr>
      </p:pic>
    </p:spTree>
    <p:extLst>
      <p:ext uri="{BB962C8B-B14F-4D97-AF65-F5344CB8AC3E}">
        <p14:creationId xmlns:p14="http://schemas.microsoft.com/office/powerpoint/2010/main" val="34719107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F8B0A5-C543-4BD0-8B34-2864E5924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96" y="592540"/>
            <a:ext cx="4768770" cy="3576577"/>
          </a:xfrm>
          <a:prstGeom prst="rect">
            <a:avLst/>
          </a:prstGeom>
        </p:spPr>
      </p:pic>
      <p:pic>
        <p:nvPicPr>
          <p:cNvPr id="6" name="Picture 5">
            <a:extLst>
              <a:ext uri="{FF2B5EF4-FFF2-40B4-BE49-F238E27FC236}">
                <a16:creationId xmlns:a16="http://schemas.microsoft.com/office/drawing/2014/main" id="{3C7F3BF1-E28A-4CAA-B2BC-5808FB2F9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069" y="592540"/>
            <a:ext cx="5416952" cy="3576577"/>
          </a:xfrm>
          <a:prstGeom prst="rect">
            <a:avLst/>
          </a:prstGeom>
        </p:spPr>
      </p:pic>
      <p:pic>
        <p:nvPicPr>
          <p:cNvPr id="10" name="Picture 9">
            <a:extLst>
              <a:ext uri="{FF2B5EF4-FFF2-40B4-BE49-F238E27FC236}">
                <a16:creationId xmlns:a16="http://schemas.microsoft.com/office/drawing/2014/main" id="{5E80DB78-2C07-43E6-BB45-3A294CD5A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887" y="4368742"/>
            <a:ext cx="5959133" cy="2489258"/>
          </a:xfrm>
          <a:prstGeom prst="rect">
            <a:avLst/>
          </a:prstGeom>
        </p:spPr>
      </p:pic>
    </p:spTree>
    <p:extLst>
      <p:ext uri="{BB962C8B-B14F-4D97-AF65-F5344CB8AC3E}">
        <p14:creationId xmlns:p14="http://schemas.microsoft.com/office/powerpoint/2010/main" val="336271461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8B5761-E84F-47BB-8EB7-29ED7801E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84" y="325167"/>
            <a:ext cx="3810000" cy="2381250"/>
          </a:xfrm>
          <a:prstGeom prst="rect">
            <a:avLst/>
          </a:prstGeom>
        </p:spPr>
      </p:pic>
      <p:grpSp>
        <p:nvGrpSpPr>
          <p:cNvPr id="6" name="Group 5">
            <a:extLst>
              <a:ext uri="{FF2B5EF4-FFF2-40B4-BE49-F238E27FC236}">
                <a16:creationId xmlns:a16="http://schemas.microsoft.com/office/drawing/2014/main" id="{7378DD6F-0147-4F01-AB51-D856CEE4DA80}"/>
              </a:ext>
            </a:extLst>
          </p:cNvPr>
          <p:cNvGrpSpPr/>
          <p:nvPr/>
        </p:nvGrpSpPr>
        <p:grpSpPr>
          <a:xfrm>
            <a:off x="4258554" y="325168"/>
            <a:ext cx="6298070" cy="2750581"/>
            <a:chOff x="4258554" y="325168"/>
            <a:chExt cx="6298070" cy="2750581"/>
          </a:xfrm>
        </p:grpSpPr>
        <p:pic>
          <p:nvPicPr>
            <p:cNvPr id="5" name="Picture 4">
              <a:extLst>
                <a:ext uri="{FF2B5EF4-FFF2-40B4-BE49-F238E27FC236}">
                  <a16:creationId xmlns:a16="http://schemas.microsoft.com/office/drawing/2014/main" id="{EA541EF6-D05E-4DBD-A147-9CED89947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554" y="325168"/>
              <a:ext cx="6298070" cy="2381249"/>
            </a:xfrm>
            <a:prstGeom prst="rect">
              <a:avLst/>
            </a:prstGeom>
          </p:spPr>
        </p:pic>
        <p:sp>
          <p:nvSpPr>
            <p:cNvPr id="9" name="TextBox 8">
              <a:extLst>
                <a:ext uri="{FF2B5EF4-FFF2-40B4-BE49-F238E27FC236}">
                  <a16:creationId xmlns:a16="http://schemas.microsoft.com/office/drawing/2014/main" id="{ED8CE426-3878-44D1-B377-BFD7C132A14F}"/>
                </a:ext>
              </a:extLst>
            </p:cNvPr>
            <p:cNvSpPr txBox="1"/>
            <p:nvPr/>
          </p:nvSpPr>
          <p:spPr>
            <a:xfrm>
              <a:off x="5525086" y="2706417"/>
              <a:ext cx="4814668" cy="369332"/>
            </a:xfrm>
            <a:prstGeom prst="rect">
              <a:avLst/>
            </a:prstGeom>
            <a:noFill/>
          </p:spPr>
          <p:txBody>
            <a:bodyPr wrap="square">
              <a:spAutoFit/>
            </a:bodyPr>
            <a:lstStyle/>
            <a:p>
              <a:r>
                <a:rPr lang="en-US" dirty="0"/>
                <a:t>“TIBERIO</a:t>
              </a:r>
              <a:r>
                <a:rPr lang="en-US" b="1" dirty="0"/>
                <a:t>Y KAI</a:t>
              </a:r>
              <a:r>
                <a:rPr lang="en-US" dirty="0"/>
                <a:t>CAROC” (Tiberius Caesar)</a:t>
              </a:r>
            </a:p>
          </p:txBody>
        </p:sp>
      </p:grpSp>
      <p:pic>
        <p:nvPicPr>
          <p:cNvPr id="4" name="Picture 3">
            <a:extLst>
              <a:ext uri="{FF2B5EF4-FFF2-40B4-BE49-F238E27FC236}">
                <a16:creationId xmlns:a16="http://schemas.microsoft.com/office/drawing/2014/main" id="{C8EE5D7D-54F4-462A-92E3-63AE9892E5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9513" y="3063294"/>
            <a:ext cx="2407349" cy="3611926"/>
          </a:xfrm>
          <a:prstGeom prst="rect">
            <a:avLst/>
          </a:prstGeom>
        </p:spPr>
      </p:pic>
      <p:sp>
        <p:nvSpPr>
          <p:cNvPr id="7" name="TextBox 6">
            <a:extLst>
              <a:ext uri="{FF2B5EF4-FFF2-40B4-BE49-F238E27FC236}">
                <a16:creationId xmlns:a16="http://schemas.microsoft.com/office/drawing/2014/main" id="{E78F8FA1-BF3D-478D-9792-9D5FE015948F}"/>
              </a:ext>
            </a:extLst>
          </p:cNvPr>
          <p:cNvSpPr txBox="1"/>
          <p:nvPr/>
        </p:nvSpPr>
        <p:spPr>
          <a:xfrm>
            <a:off x="337624" y="3161711"/>
            <a:ext cx="8806375"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t>“and the handkerchief that had been around His head, not lying with the linen cloths, but folded together in a place by itself.” (John 20:7)</a:t>
            </a:r>
          </a:p>
          <a:p>
            <a:pPr marL="285750" indent="-285750">
              <a:buFont typeface="Arial" panose="020B0604020202020204" pitchFamily="34" charset="0"/>
              <a:buChar char="•"/>
            </a:pPr>
            <a:r>
              <a:rPr lang="en-US" sz="2200" dirty="0"/>
              <a:t>“Does not even nature itself teach you that if a man has long hair, it is a dishonor to him?” (1Cor. 11:14)</a:t>
            </a:r>
          </a:p>
          <a:p>
            <a:pPr marL="285750" indent="-285750">
              <a:buFont typeface="Arial" panose="020B0604020202020204" pitchFamily="34" charset="0"/>
              <a:buChar char="•"/>
            </a:pPr>
            <a:r>
              <a:rPr lang="en-US" sz="2200" dirty="0"/>
              <a:t>The man in the Shroud is around 6 feet tall, much taller than the Jews in Jesus’ time</a:t>
            </a:r>
          </a:p>
          <a:p>
            <a:pPr marL="285750" indent="-285750">
              <a:buFont typeface="Arial" panose="020B0604020202020204" pitchFamily="34" charset="0"/>
              <a:buChar char="•"/>
            </a:pPr>
            <a:r>
              <a:rPr lang="en-US" sz="2200" dirty="0"/>
              <a:t>If the shroud was wrapped around a person’s bloody face, it would be distorted</a:t>
            </a:r>
          </a:p>
          <a:p>
            <a:pPr marL="285750" indent="-285750">
              <a:buFont typeface="Arial" panose="020B0604020202020204" pitchFamily="34" charset="0"/>
              <a:buChar char="•"/>
            </a:pPr>
            <a:r>
              <a:rPr lang="en-US" sz="2200" dirty="0"/>
              <a:t>Carbon dating from 1989 puts the Shroud at 1260-1390, around the time it was first publicly displayed</a:t>
            </a:r>
          </a:p>
        </p:txBody>
      </p:sp>
    </p:spTree>
    <p:extLst>
      <p:ext uri="{BB962C8B-B14F-4D97-AF65-F5344CB8AC3E}">
        <p14:creationId xmlns:p14="http://schemas.microsoft.com/office/powerpoint/2010/main" val="30202275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#51</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What is forbidden in the second commandment? </a:t>
            </a:r>
          </a:p>
          <a:p>
            <a:r>
              <a:rPr lang="en-US" sz="3000" b="1" dirty="0">
                <a:ea typeface="+mn-lt"/>
                <a:cs typeface="+mn-lt"/>
              </a:rPr>
              <a:t>A. The second commandment </a:t>
            </a:r>
            <a:r>
              <a:rPr lang="en-US" sz="3000" b="1" dirty="0" err="1">
                <a:ea typeface="+mn-lt"/>
                <a:cs typeface="+mn-lt"/>
              </a:rPr>
              <a:t>forbiddeth</a:t>
            </a:r>
            <a:r>
              <a:rPr lang="en-US" sz="3000" b="1" dirty="0">
                <a:ea typeface="+mn-lt"/>
                <a:cs typeface="+mn-lt"/>
              </a:rPr>
              <a:t> the worshipping of God by images, or any other way not appointed in his word.</a:t>
            </a:r>
            <a:endParaRPr lang="en-US" sz="3000" dirty="0">
              <a:ea typeface="+mn-lt"/>
              <a:cs typeface="+mn-lt"/>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1A00-693E-4650-8FBE-06138BEF7A46}"/>
              </a:ext>
            </a:extLst>
          </p:cNvPr>
          <p:cNvSpPr>
            <a:spLocks noGrp="1"/>
          </p:cNvSpPr>
          <p:nvPr>
            <p:ph type="title"/>
          </p:nvPr>
        </p:nvSpPr>
        <p:spPr/>
        <p:txBody>
          <a:bodyPr/>
          <a:lstStyle/>
          <a:p>
            <a:pPr algn="ctr"/>
            <a:r>
              <a:rPr lang="en-US" dirty="0"/>
              <a:t>Children’s books</a:t>
            </a:r>
          </a:p>
        </p:txBody>
      </p:sp>
      <p:sp>
        <p:nvSpPr>
          <p:cNvPr id="3" name="Content Placeholder 2">
            <a:extLst>
              <a:ext uri="{FF2B5EF4-FFF2-40B4-BE49-F238E27FC236}">
                <a16:creationId xmlns:a16="http://schemas.microsoft.com/office/drawing/2014/main" id="{B3736CD3-6969-4ADD-A84E-AB90A5510E2A}"/>
              </a:ext>
            </a:extLst>
          </p:cNvPr>
          <p:cNvSpPr>
            <a:spLocks noGrp="1"/>
          </p:cNvSpPr>
          <p:nvPr>
            <p:ph idx="1"/>
          </p:nvPr>
        </p:nvSpPr>
        <p:spPr/>
        <p:txBody>
          <a:bodyPr/>
          <a:lstStyle/>
          <a:p>
            <a:r>
              <a:rPr lang="en-US" dirty="0"/>
              <a:t>Bad practice to have books depicting cartoon versions of Jesus</a:t>
            </a:r>
          </a:p>
          <a:p>
            <a:r>
              <a:rPr lang="en-US" dirty="0"/>
              <a:t>Gives the impression that Jesus is powerless, diminutive, controllable, fake and unreal</a:t>
            </a:r>
          </a:p>
          <a:p>
            <a:r>
              <a:rPr lang="en-US" dirty="0"/>
              <a:t>Children become used to it at an early age</a:t>
            </a:r>
          </a:p>
        </p:txBody>
      </p:sp>
      <p:pic>
        <p:nvPicPr>
          <p:cNvPr id="5" name="Picture 4">
            <a:extLst>
              <a:ext uri="{FF2B5EF4-FFF2-40B4-BE49-F238E27FC236}">
                <a16:creationId xmlns:a16="http://schemas.microsoft.com/office/drawing/2014/main" id="{DA445A25-6B80-4619-B6E7-6AE66496CF69}"/>
              </a:ext>
            </a:extLst>
          </p:cNvPr>
          <p:cNvPicPr>
            <a:picLocks noChangeAspect="1"/>
          </p:cNvPicPr>
          <p:nvPr/>
        </p:nvPicPr>
        <p:blipFill rotWithShape="1">
          <a:blip r:embed="rId2"/>
          <a:srcRect l="12462" t="38764" r="58807" b="16702"/>
          <a:stretch/>
        </p:blipFill>
        <p:spPr>
          <a:xfrm>
            <a:off x="7850944" y="3259211"/>
            <a:ext cx="3502856" cy="3052689"/>
          </a:xfrm>
          <a:prstGeom prst="rect">
            <a:avLst/>
          </a:prstGeom>
        </p:spPr>
      </p:pic>
      <p:sp>
        <p:nvSpPr>
          <p:cNvPr id="6" name="&quot;Not Allowed&quot; Symbol 5">
            <a:extLst>
              <a:ext uri="{FF2B5EF4-FFF2-40B4-BE49-F238E27FC236}">
                <a16:creationId xmlns:a16="http://schemas.microsoft.com/office/drawing/2014/main" id="{21C194CE-8D54-4458-93B7-E731CC55B779}"/>
              </a:ext>
            </a:extLst>
          </p:cNvPr>
          <p:cNvSpPr/>
          <p:nvPr/>
        </p:nvSpPr>
        <p:spPr>
          <a:xfrm>
            <a:off x="7765366" y="2940148"/>
            <a:ext cx="3812345" cy="375607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9843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6A3C-ED21-46D2-8C12-C631F32DF6FB}"/>
              </a:ext>
            </a:extLst>
          </p:cNvPr>
          <p:cNvSpPr>
            <a:spLocks noGrp="1"/>
          </p:cNvSpPr>
          <p:nvPr>
            <p:ph type="title"/>
          </p:nvPr>
        </p:nvSpPr>
        <p:spPr/>
        <p:txBody>
          <a:bodyPr/>
          <a:lstStyle/>
          <a:p>
            <a:pPr algn="ctr"/>
            <a:r>
              <a:rPr lang="en-US" dirty="0"/>
              <a:t>Verse of the week</a:t>
            </a:r>
          </a:p>
        </p:txBody>
      </p:sp>
      <p:sp>
        <p:nvSpPr>
          <p:cNvPr id="3" name="Content Placeholder 2">
            <a:extLst>
              <a:ext uri="{FF2B5EF4-FFF2-40B4-BE49-F238E27FC236}">
                <a16:creationId xmlns:a16="http://schemas.microsoft.com/office/drawing/2014/main" id="{C6E7DF67-D148-4CBC-903B-9CDEEC629184}"/>
              </a:ext>
            </a:extLst>
          </p:cNvPr>
          <p:cNvSpPr>
            <a:spLocks noGrp="1"/>
          </p:cNvSpPr>
          <p:nvPr>
            <p:ph idx="1"/>
          </p:nvPr>
        </p:nvSpPr>
        <p:spPr/>
        <p:txBody>
          <a:bodyPr>
            <a:normAutofit/>
          </a:bodyPr>
          <a:lstStyle/>
          <a:p>
            <a:pPr marL="0" indent="0" algn="ctr">
              <a:buNone/>
            </a:pPr>
            <a:r>
              <a:rPr lang="en-US" sz="3600" dirty="0"/>
              <a:t>“To whom then will you liken God? Or what likeness will you compare to Him?”</a:t>
            </a:r>
          </a:p>
          <a:p>
            <a:pPr marL="0" indent="0" algn="ctr">
              <a:buNone/>
            </a:pPr>
            <a:r>
              <a:rPr lang="en-US" sz="3600" dirty="0"/>
              <a:t>(Isaiah 40:18)</a:t>
            </a:r>
          </a:p>
        </p:txBody>
      </p:sp>
    </p:spTree>
    <p:extLst>
      <p:ext uri="{BB962C8B-B14F-4D97-AF65-F5344CB8AC3E}">
        <p14:creationId xmlns:p14="http://schemas.microsoft.com/office/powerpoint/2010/main" val="36405159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a:t>
            </a:r>
            <a:r>
              <a:rPr lang="en-US" b="1">
                <a:latin typeface="Bookman Old Style"/>
                <a:cs typeface="Calibri Light" panose="020F0302020204030204"/>
              </a:rPr>
              <a:t>#52</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What are the reasons annexed to the second commandment? </a:t>
            </a:r>
          </a:p>
          <a:p>
            <a:r>
              <a:rPr lang="en-US" sz="3000" b="1" dirty="0">
                <a:ea typeface="+mn-lt"/>
                <a:cs typeface="+mn-lt"/>
              </a:rPr>
              <a:t>A. The reasons annexed to the second commandment are, God’s sovereignty over us, his propriety in us, and the zeal he hath to his own worship.</a:t>
            </a:r>
            <a:endParaRPr lang="en-US" sz="3000" dirty="0">
              <a:ea typeface="+mn-lt"/>
              <a:cs typeface="+mn-lt"/>
            </a:endParaRPr>
          </a:p>
        </p:txBody>
      </p:sp>
    </p:spTree>
    <p:extLst>
      <p:ext uri="{BB962C8B-B14F-4D97-AF65-F5344CB8AC3E}">
        <p14:creationId xmlns:p14="http://schemas.microsoft.com/office/powerpoint/2010/main" val="49292189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rmAutofit/>
          </a:bodyPr>
          <a:lstStyle/>
          <a:p>
            <a:r>
              <a:rPr lang="en-US" dirty="0"/>
              <a:t>“Take ye therefore good heed unto yourselves; for ye saw no manner of similitude on the day that the Lord </a:t>
            </a:r>
            <a:r>
              <a:rPr lang="en-US" dirty="0" err="1"/>
              <a:t>spake</a:t>
            </a:r>
            <a:r>
              <a:rPr lang="en-US" dirty="0"/>
              <a:t> unto you in Horeb out of the midst of the fire: lest ye corrupt yourselves, and make you a graven image, the similitude of any figure, the likeness of male or female.” (Deuteronomy 4:15-16)</a:t>
            </a:r>
          </a:p>
          <a:p>
            <a:r>
              <a:rPr lang="en-US" dirty="0"/>
              <a:t>“What thing soever I command you, observe to do it: thou shalt not add thereto, nor diminish from it.” (Deuteronomy 12:32)</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 - 2</a:t>
            </a:r>
          </a:p>
        </p:txBody>
      </p:sp>
      <p:sp>
        <p:nvSpPr>
          <p:cNvPr id="3" name="Content Placeholder 2"/>
          <p:cNvSpPr>
            <a:spLocks noGrp="1" noEditPoints="1"/>
          </p:cNvSpPr>
          <p:nvPr>
            <p:ph idx="1"/>
          </p:nvPr>
        </p:nvSpPr>
        <p:spPr>
          <a:prstGeom prst="rect">
            <a:avLst/>
          </a:prstGeom>
        </p:spPr>
        <p:txBody>
          <a:bodyPr>
            <a:normAutofit/>
          </a:bodyPr>
          <a:lstStyle/>
          <a:p>
            <a:r>
              <a:rPr lang="en-US" dirty="0"/>
              <a:t>“O come, let us worship and bow down; let us kneel before the Lord our maker” (Psalm 95:6)</a:t>
            </a:r>
          </a:p>
          <a:p>
            <a:r>
              <a:rPr lang="en-US" dirty="0"/>
              <a:t>“…he is thy Lord, and worship thou Him.” (Psalm 45:11)</a:t>
            </a:r>
          </a:p>
          <a:p>
            <a:r>
              <a:rPr lang="en-US" dirty="0"/>
              <a:t>“But ye shall destroy their altars, break their images, and cut down their groves… for the Lord, whose name is Jealous, is a jealous God” (Exodus 34:13-14)</a:t>
            </a:r>
          </a:p>
        </p:txBody>
      </p:sp>
    </p:spTree>
    <p:extLst>
      <p:ext uri="{BB962C8B-B14F-4D97-AF65-F5344CB8AC3E}">
        <p14:creationId xmlns:p14="http://schemas.microsoft.com/office/powerpoint/2010/main" val="404436623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BD32-5C31-4C6C-8BE9-B4DD35AFA1B4}"/>
              </a:ext>
            </a:extLst>
          </p:cNvPr>
          <p:cNvSpPr>
            <a:spLocks noGrp="1"/>
          </p:cNvSpPr>
          <p:nvPr>
            <p:ph type="title"/>
          </p:nvPr>
        </p:nvSpPr>
        <p:spPr>
          <a:xfrm>
            <a:off x="838200" y="365126"/>
            <a:ext cx="10515600" cy="886900"/>
          </a:xfrm>
        </p:spPr>
        <p:txBody>
          <a:bodyPr/>
          <a:lstStyle/>
          <a:p>
            <a:pPr algn="ctr"/>
            <a:r>
              <a:rPr lang="en-US" dirty="0"/>
              <a:t>Do we know what Jesus looked like?</a:t>
            </a:r>
          </a:p>
        </p:txBody>
      </p:sp>
      <p:sp>
        <p:nvSpPr>
          <p:cNvPr id="3" name="Content Placeholder 2">
            <a:extLst>
              <a:ext uri="{FF2B5EF4-FFF2-40B4-BE49-F238E27FC236}">
                <a16:creationId xmlns:a16="http://schemas.microsoft.com/office/drawing/2014/main" id="{6A74FC72-E71F-41A1-A896-AF4E438BE009}"/>
              </a:ext>
            </a:extLst>
          </p:cNvPr>
          <p:cNvSpPr>
            <a:spLocks noGrp="1"/>
          </p:cNvSpPr>
          <p:nvPr>
            <p:ph idx="1"/>
          </p:nvPr>
        </p:nvSpPr>
        <p:spPr>
          <a:xfrm>
            <a:off x="838200" y="1519311"/>
            <a:ext cx="2960077" cy="590843"/>
          </a:xfrm>
        </p:spPr>
        <p:txBody>
          <a:bodyPr/>
          <a:lstStyle/>
          <a:p>
            <a:r>
              <a:rPr lang="en-US" b="1" dirty="0"/>
              <a:t>Q: Is this Jesus?</a:t>
            </a:r>
          </a:p>
        </p:txBody>
      </p:sp>
      <p:pic>
        <p:nvPicPr>
          <p:cNvPr id="5" name="Picture 4">
            <a:extLst>
              <a:ext uri="{FF2B5EF4-FFF2-40B4-BE49-F238E27FC236}">
                <a16:creationId xmlns:a16="http://schemas.microsoft.com/office/drawing/2014/main" id="{71425D47-6693-41F9-B5E9-3478DBFF6E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16" y="2219178"/>
            <a:ext cx="3452602" cy="3429000"/>
          </a:xfrm>
          <a:prstGeom prst="rect">
            <a:avLst/>
          </a:prstGeom>
        </p:spPr>
      </p:pic>
      <p:pic>
        <p:nvPicPr>
          <p:cNvPr id="7" name="Picture 6">
            <a:extLst>
              <a:ext uri="{FF2B5EF4-FFF2-40B4-BE49-F238E27FC236}">
                <a16:creationId xmlns:a16="http://schemas.microsoft.com/office/drawing/2014/main" id="{A1DF2FB0-C8B7-46C1-B712-8C25E6D1D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786" y="2219178"/>
            <a:ext cx="3680026" cy="2760020"/>
          </a:xfrm>
          <a:prstGeom prst="rect">
            <a:avLst/>
          </a:prstGeom>
        </p:spPr>
      </p:pic>
      <p:pic>
        <p:nvPicPr>
          <p:cNvPr id="9" name="Picture 8">
            <a:extLst>
              <a:ext uri="{FF2B5EF4-FFF2-40B4-BE49-F238E27FC236}">
                <a16:creationId xmlns:a16="http://schemas.microsoft.com/office/drawing/2014/main" id="{2B399E89-2582-4856-8A55-895B02AEEDF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641" t="18257" r="19898" b="22154"/>
          <a:stretch/>
        </p:blipFill>
        <p:spPr>
          <a:xfrm>
            <a:off x="7102812" y="2219178"/>
            <a:ext cx="5124192" cy="3787727"/>
          </a:xfrm>
          <a:prstGeom prst="rect">
            <a:avLst/>
          </a:prstGeom>
        </p:spPr>
      </p:pic>
      <p:sp>
        <p:nvSpPr>
          <p:cNvPr id="10" name="Content Placeholder 2">
            <a:extLst>
              <a:ext uri="{FF2B5EF4-FFF2-40B4-BE49-F238E27FC236}">
                <a16:creationId xmlns:a16="http://schemas.microsoft.com/office/drawing/2014/main" id="{DB47BC8B-0C9C-4FB4-BF45-1F5FC2229C12}"/>
              </a:ext>
            </a:extLst>
          </p:cNvPr>
          <p:cNvSpPr txBox="1">
            <a:spLocks/>
          </p:cNvSpPr>
          <p:nvPr/>
        </p:nvSpPr>
        <p:spPr>
          <a:xfrm>
            <a:off x="5184952" y="6267157"/>
            <a:ext cx="7042052" cy="5908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Q: Is it important to know what Jesus looked like?</a:t>
            </a:r>
          </a:p>
        </p:txBody>
      </p:sp>
    </p:spTree>
    <p:extLst>
      <p:ext uri="{BB962C8B-B14F-4D97-AF65-F5344CB8AC3E}">
        <p14:creationId xmlns:p14="http://schemas.microsoft.com/office/powerpoint/2010/main" val="38369232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F303-A272-4B8B-99C0-659C2B592665}"/>
              </a:ext>
            </a:extLst>
          </p:cNvPr>
          <p:cNvSpPr>
            <a:spLocks noGrp="1"/>
          </p:cNvSpPr>
          <p:nvPr>
            <p:ph type="title"/>
          </p:nvPr>
        </p:nvSpPr>
        <p:spPr/>
        <p:txBody>
          <a:bodyPr/>
          <a:lstStyle/>
          <a:p>
            <a:pPr algn="ctr"/>
            <a:r>
              <a:rPr lang="en-US" dirty="0"/>
              <a:t>What about images of Jesus?</a:t>
            </a:r>
          </a:p>
        </p:txBody>
      </p:sp>
      <p:sp>
        <p:nvSpPr>
          <p:cNvPr id="3" name="Content Placeholder 2">
            <a:extLst>
              <a:ext uri="{FF2B5EF4-FFF2-40B4-BE49-F238E27FC236}">
                <a16:creationId xmlns:a16="http://schemas.microsoft.com/office/drawing/2014/main" id="{5E1E12F3-61C7-4FA5-912B-B7FCF2DBF084}"/>
              </a:ext>
            </a:extLst>
          </p:cNvPr>
          <p:cNvSpPr>
            <a:spLocks noGrp="1"/>
          </p:cNvSpPr>
          <p:nvPr>
            <p:ph idx="1"/>
          </p:nvPr>
        </p:nvSpPr>
        <p:spPr/>
        <p:txBody>
          <a:bodyPr/>
          <a:lstStyle/>
          <a:p>
            <a:r>
              <a:rPr lang="en-US" dirty="0"/>
              <a:t>“Therefore, since we are the offspring of God, we ought not to think that the Divine Nature is like </a:t>
            </a:r>
            <a:r>
              <a:rPr lang="en-US" b="1" dirty="0"/>
              <a:t>gold or silver or stone</a:t>
            </a:r>
            <a:r>
              <a:rPr lang="en-US" dirty="0"/>
              <a:t>, something shaped </a:t>
            </a:r>
            <a:r>
              <a:rPr lang="en-US" b="1" dirty="0"/>
              <a:t>by art and man’s devising</a:t>
            </a:r>
            <a:r>
              <a:rPr lang="en-US" dirty="0"/>
              <a:t>.” (Acts 17:29)</a:t>
            </a:r>
          </a:p>
          <a:p>
            <a:r>
              <a:rPr lang="en-US" dirty="0"/>
              <a:t>“Everyone is dull-hearted, without knowledge; every metalsmith is put to shame by an image; for </a:t>
            </a:r>
            <a:r>
              <a:rPr lang="en-US" b="1" dirty="0"/>
              <a:t>his molded image is falsehood</a:t>
            </a:r>
            <a:r>
              <a:rPr lang="en-US" dirty="0"/>
              <a:t>, and there is no breath in them. </a:t>
            </a:r>
            <a:r>
              <a:rPr lang="en-US" b="1" dirty="0"/>
              <a:t>They are futile, a work of errors</a:t>
            </a:r>
            <a:r>
              <a:rPr lang="en-US" dirty="0"/>
              <a:t>; in the time of their punishment they all perish.” (Jeremiah 10:14-15)</a:t>
            </a:r>
          </a:p>
          <a:p>
            <a:pPr marL="0" indent="0">
              <a:buNone/>
            </a:pPr>
            <a:endParaRPr lang="en-US" dirty="0"/>
          </a:p>
        </p:txBody>
      </p:sp>
    </p:spTree>
    <p:extLst>
      <p:ext uri="{BB962C8B-B14F-4D97-AF65-F5344CB8AC3E}">
        <p14:creationId xmlns:p14="http://schemas.microsoft.com/office/powerpoint/2010/main" val="421536988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CC3C-E300-4505-9AB8-4543CD5918CA}"/>
              </a:ext>
            </a:extLst>
          </p:cNvPr>
          <p:cNvSpPr>
            <a:spLocks noGrp="1"/>
          </p:cNvSpPr>
          <p:nvPr>
            <p:ph type="title"/>
          </p:nvPr>
        </p:nvSpPr>
        <p:spPr>
          <a:xfrm>
            <a:off x="838200" y="365126"/>
            <a:ext cx="10515600" cy="858764"/>
          </a:xfrm>
        </p:spPr>
        <p:txBody>
          <a:bodyPr/>
          <a:lstStyle/>
          <a:p>
            <a:pPr algn="ctr"/>
            <a:r>
              <a:rPr lang="en-US" dirty="0"/>
              <a:t>Images and the </a:t>
            </a:r>
            <a:r>
              <a:rPr lang="en-US" i="1" dirty="0"/>
              <a:t>hypostatic union</a:t>
            </a:r>
          </a:p>
        </p:txBody>
      </p:sp>
      <p:sp>
        <p:nvSpPr>
          <p:cNvPr id="3" name="Content Placeholder 2">
            <a:extLst>
              <a:ext uri="{FF2B5EF4-FFF2-40B4-BE49-F238E27FC236}">
                <a16:creationId xmlns:a16="http://schemas.microsoft.com/office/drawing/2014/main" id="{51AC780F-5D77-4650-B076-C4F3215023C8}"/>
              </a:ext>
            </a:extLst>
          </p:cNvPr>
          <p:cNvSpPr>
            <a:spLocks noGrp="1"/>
          </p:cNvSpPr>
          <p:nvPr>
            <p:ph idx="1"/>
          </p:nvPr>
        </p:nvSpPr>
        <p:spPr>
          <a:xfrm>
            <a:off x="838200" y="1434905"/>
            <a:ext cx="10515600" cy="4742058"/>
          </a:xfrm>
        </p:spPr>
        <p:txBody>
          <a:bodyPr/>
          <a:lstStyle/>
          <a:p>
            <a:r>
              <a:rPr lang="en-US" dirty="0"/>
              <a:t>The hypostatic union: Jesus Christ has a distinct divine and a human nature in one person</a:t>
            </a:r>
          </a:p>
          <a:p>
            <a:pPr lvl="1"/>
            <a:r>
              <a:rPr lang="en-US" dirty="0"/>
              <a:t>The two natures do not mix, nor are they separate (Jesus isn’t schizophrenic)</a:t>
            </a:r>
          </a:p>
          <a:p>
            <a:pPr lvl="1"/>
            <a:r>
              <a:rPr lang="en-US" dirty="0"/>
              <a:t>Neither does one nature subsume, encompass or subordinate the other (the divine doesn’t subsume the human nature)</a:t>
            </a:r>
          </a:p>
          <a:p>
            <a:pPr lvl="1"/>
            <a:r>
              <a:rPr lang="en-US" dirty="0"/>
              <a:t>Councils of Ephesus and </a:t>
            </a:r>
            <a:r>
              <a:rPr lang="en-US" dirty="0" err="1"/>
              <a:t>Chalzedon</a:t>
            </a:r>
            <a:endParaRPr lang="en-US" dirty="0"/>
          </a:p>
          <a:p>
            <a:r>
              <a:rPr lang="en-US" b="1" dirty="0"/>
              <a:t>Q: How can you depict Jesus the ‘God-man’?</a:t>
            </a:r>
          </a:p>
          <a:p>
            <a:r>
              <a:rPr lang="en-US" dirty="0"/>
              <a:t>Trick question; you can’t – images are of men, but Jesus is not merely a man</a:t>
            </a:r>
          </a:p>
          <a:p>
            <a:r>
              <a:rPr lang="en-US" dirty="0"/>
              <a:t>“To whom then will you liken God? Or what likeness will you compare to Him?” (Isaiah 40:18)</a:t>
            </a:r>
          </a:p>
        </p:txBody>
      </p:sp>
    </p:spTree>
    <p:extLst>
      <p:ext uri="{BB962C8B-B14F-4D97-AF65-F5344CB8AC3E}">
        <p14:creationId xmlns:p14="http://schemas.microsoft.com/office/powerpoint/2010/main" val="26872884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8DC3-EDCB-495C-9AAB-0349E94E6D6C}"/>
              </a:ext>
            </a:extLst>
          </p:cNvPr>
          <p:cNvSpPr>
            <a:spLocks noGrp="1"/>
          </p:cNvSpPr>
          <p:nvPr>
            <p:ph type="title"/>
          </p:nvPr>
        </p:nvSpPr>
        <p:spPr>
          <a:xfrm>
            <a:off x="838200" y="365126"/>
            <a:ext cx="10515600" cy="943170"/>
          </a:xfrm>
        </p:spPr>
        <p:txBody>
          <a:bodyPr/>
          <a:lstStyle/>
          <a:p>
            <a:pPr algn="ctr"/>
            <a:r>
              <a:rPr lang="en-US" dirty="0"/>
              <a:t>section summary</a:t>
            </a:r>
          </a:p>
        </p:txBody>
      </p:sp>
      <p:sp>
        <p:nvSpPr>
          <p:cNvPr id="3" name="Content Placeholder 2">
            <a:extLst>
              <a:ext uri="{FF2B5EF4-FFF2-40B4-BE49-F238E27FC236}">
                <a16:creationId xmlns:a16="http://schemas.microsoft.com/office/drawing/2014/main" id="{A4BBBEBF-9AFD-4717-A5E1-2122107566A5}"/>
              </a:ext>
            </a:extLst>
          </p:cNvPr>
          <p:cNvSpPr>
            <a:spLocks noGrp="1"/>
          </p:cNvSpPr>
          <p:nvPr>
            <p:ph idx="1"/>
          </p:nvPr>
        </p:nvSpPr>
        <p:spPr>
          <a:xfrm>
            <a:off x="838200" y="1505243"/>
            <a:ext cx="10515600" cy="4671720"/>
          </a:xfrm>
        </p:spPr>
        <p:txBody>
          <a:bodyPr>
            <a:normAutofit/>
          </a:bodyPr>
          <a:lstStyle/>
          <a:p>
            <a:r>
              <a:rPr lang="en-US" dirty="0"/>
              <a:t>Man cannot ever fully </a:t>
            </a:r>
            <a:r>
              <a:rPr lang="en-US" i="1" dirty="0"/>
              <a:t>comprehend</a:t>
            </a:r>
            <a:r>
              <a:rPr lang="en-US" dirty="0"/>
              <a:t> God (not even in heaven), we can only </a:t>
            </a:r>
            <a:r>
              <a:rPr lang="en-US" i="1" dirty="0"/>
              <a:t>apprehend</a:t>
            </a:r>
            <a:r>
              <a:rPr lang="en-US" dirty="0"/>
              <a:t> him</a:t>
            </a:r>
          </a:p>
          <a:p>
            <a:pPr lvl="1"/>
            <a:r>
              <a:rPr lang="en-US" dirty="0"/>
              <a:t>Our minds are dulled by sin</a:t>
            </a:r>
          </a:p>
          <a:p>
            <a:r>
              <a:rPr lang="en-US" dirty="0"/>
              <a:t>To claim that we can depict God in an image or statue is arrogant</a:t>
            </a:r>
          </a:p>
          <a:p>
            <a:r>
              <a:rPr lang="en-US" dirty="0"/>
              <a:t>Jesus is God and man in two natures, in one person</a:t>
            </a:r>
          </a:p>
          <a:p>
            <a:pPr lvl="1"/>
            <a:r>
              <a:rPr lang="en-US" dirty="0"/>
              <a:t>This is yet another mystery</a:t>
            </a:r>
          </a:p>
          <a:p>
            <a:r>
              <a:rPr lang="en-US" dirty="0"/>
              <a:t>“He is the image of the </a:t>
            </a:r>
            <a:r>
              <a:rPr lang="en-US" b="1" dirty="0"/>
              <a:t>invisible </a:t>
            </a:r>
            <a:r>
              <a:rPr lang="en-US" dirty="0"/>
              <a:t>God, the firstborn over all creation” (Colossians 1:15)</a:t>
            </a:r>
          </a:p>
          <a:p>
            <a:r>
              <a:rPr lang="en-US" b="1" dirty="0"/>
              <a:t>Read 2 Corinthians 3:18, 1 Corinthians 13:12</a:t>
            </a:r>
          </a:p>
          <a:p>
            <a:r>
              <a:rPr lang="en-US" dirty="0"/>
              <a:t>Beatific vision</a:t>
            </a:r>
          </a:p>
        </p:txBody>
      </p:sp>
    </p:spTree>
    <p:extLst>
      <p:ext uri="{BB962C8B-B14F-4D97-AF65-F5344CB8AC3E}">
        <p14:creationId xmlns:p14="http://schemas.microsoft.com/office/powerpoint/2010/main" val="2068053253"/>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1993</TotalTime>
  <Words>1513</Words>
  <Application>Microsoft Office PowerPoint</Application>
  <PresentationFormat>Widescreen</PresentationFormat>
  <Paragraphs>110</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Calibri Light</vt:lpstr>
      <vt:lpstr>office theme</vt:lpstr>
      <vt:lpstr>Westminster Shorter Catechism </vt:lpstr>
      <vt:lpstr>Question #51</vt:lpstr>
      <vt:lpstr>Question #52</vt:lpstr>
      <vt:lpstr>What does the Bible say?</vt:lpstr>
      <vt:lpstr>What does the Bible say? - 2</vt:lpstr>
      <vt:lpstr>Do we know what Jesus looked like?</vt:lpstr>
      <vt:lpstr>What about images of Jesus?</vt:lpstr>
      <vt:lpstr>Images and the hypostatic union</vt:lpstr>
      <vt:lpstr>section summary</vt:lpstr>
      <vt:lpstr>A short history of images in worship</vt:lpstr>
      <vt:lpstr>A short history of images in worship</vt:lpstr>
      <vt:lpstr>Erasmus</vt:lpstr>
      <vt:lpstr>Historical Protestant arguments against images</vt:lpstr>
      <vt:lpstr>“On the Abolition of Images” – con’t</vt:lpstr>
      <vt:lpstr>Zwingli on the psychology of idolatry</vt:lpstr>
      <vt:lpstr>Other views</vt:lpstr>
      <vt:lpstr>The Shroud of Turin</vt:lpstr>
      <vt:lpstr>PowerPoint Presentation</vt:lpstr>
      <vt:lpstr>PowerPoint Presentation</vt:lpstr>
      <vt:lpstr>Children’s books</vt:lpstr>
      <vt:lpstr>Verse of the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228</cp:revision>
  <dcterms:created xsi:type="dcterms:W3CDTF">2013-07-15T20:26:40Z</dcterms:created>
  <dcterms:modified xsi:type="dcterms:W3CDTF">2021-06-06T17:42:13Z</dcterms:modified>
</cp:coreProperties>
</file>