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59" r:id="rId5"/>
    <p:sldId id="260" r:id="rId6"/>
    <p:sldId id="261" r:id="rId7"/>
    <p:sldId id="262" r:id="rId8"/>
    <p:sldId id="263" r:id="rId9"/>
    <p:sldId id="264" r:id="rId10"/>
    <p:sldId id="258" r:id="rId11"/>
    <p:sldId id="278" r:id="rId12"/>
    <p:sldId id="290" r:id="rId13"/>
    <p:sldId id="291" r:id="rId14"/>
    <p:sldId id="301" r:id="rId15"/>
    <p:sldId id="277" r:id="rId16"/>
    <p:sldId id="280" r:id="rId17"/>
    <p:sldId id="281" r:id="rId18"/>
    <p:sldId id="282" r:id="rId19"/>
    <p:sldId id="292" r:id="rId20"/>
    <p:sldId id="283" r:id="rId21"/>
    <p:sldId id="293" r:id="rId22"/>
    <p:sldId id="287" r:id="rId23"/>
    <p:sldId id="295" r:id="rId24"/>
    <p:sldId id="297" r:id="rId25"/>
    <p:sldId id="288" r:id="rId26"/>
    <p:sldId id="289" r:id="rId27"/>
    <p:sldId id="299" r:id="rId28"/>
    <p:sldId id="300" r:id="rId29"/>
    <p:sldId id="268" r:id="rId30"/>
    <p:sldId id="267" r:id="rId31"/>
    <p:sldId id="298" r:id="rId32"/>
    <p:sldId id="269" r:id="rId33"/>
    <p:sldId id="270" r:id="rId34"/>
    <p:sldId id="271" r:id="rId35"/>
    <p:sldId id="272" r:id="rId36"/>
    <p:sldId id="285"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687C60-8498-49E2-86A2-C71920313FFC}" v="82" dt="2020-12-19T19:16:52.215"/>
    <p1510:client id="{7605E6E4-BAB9-4CDC-BB8D-6F3B1173F27A}" v="2118" dt="2021-01-09T19:01:44.639"/>
    <p1510:client id="{76BBD204-B49B-434B-BC04-C5FEA6C3FC94}" v="1022" dt="2020-12-29T04:56:17.976"/>
    <p1510:client id="{A44FE988-CF8A-4F9E-9216-9F915EE7DC1E}" v="996" dt="2021-01-09T22:11:52.976"/>
    <p1510:client id="{DE431245-1DED-4F91-AA07-4CD132071A57}" v="2557" dt="2020-12-19T18:52:04.451"/>
    <p1510:client id="{F39BD58C-6964-424F-9D27-87D5A5C7A8A3}" v="2779" dt="2021-01-03T02:06:47.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10;&#10;Description automatically generated">
            <a:extLst>
              <a:ext uri="{FF2B5EF4-FFF2-40B4-BE49-F238E27FC236}">
                <a16:creationId xmlns:a16="http://schemas.microsoft.com/office/drawing/2014/main" id="{3DC700F7-ACAC-4015-9A2B-D98445A23315}"/>
              </a:ext>
            </a:extLst>
          </p:cNvPr>
          <p:cNvPicPr>
            <a:picLocks noChangeAspect="1"/>
          </p:cNvPicPr>
          <p:nvPr/>
        </p:nvPicPr>
        <p:blipFill rotWithShape="1">
          <a:blip r:embed="rId2"/>
          <a:srcRect l="5607" t="9091" r="1769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Westminster Shorter Catechism</a:t>
            </a:r>
            <a:br>
              <a:rPr lang="en-US" sz="4800" dirty="0">
                <a:cs typeface="Calibri Light"/>
              </a:rPr>
            </a:br>
            <a:endParaRPr lang="en-US" sz="4800" dirty="0">
              <a:cs typeface="Calibri Light"/>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a:rPr>
              <a:t>Questions 1 &amp; 2</a:t>
            </a:r>
          </a:p>
          <a:p>
            <a:pPr algn="l"/>
            <a:r>
              <a:rPr lang="en-US" dirty="0">
                <a:cs typeface="Calibri"/>
              </a:rPr>
              <a:t>January 10, 2021</a:t>
            </a:r>
          </a:p>
          <a:p>
            <a:pPr algn="l"/>
            <a:r>
              <a:rPr lang="en-US" dirty="0">
                <a:cs typeface="Calibri"/>
              </a:rPr>
              <a:t>Calvary OPC, La Mirada, CA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4A95-B718-457D-97C1-9FCD1804CB6A}"/>
              </a:ext>
            </a:extLst>
          </p:cNvPr>
          <p:cNvSpPr>
            <a:spLocks noGrp="1"/>
          </p:cNvSpPr>
          <p:nvPr>
            <p:ph type="title"/>
          </p:nvPr>
        </p:nvSpPr>
        <p:spPr/>
        <p:txBody>
          <a:bodyPr/>
          <a:lstStyle/>
          <a:p>
            <a:pPr algn="ctr"/>
            <a:r>
              <a:rPr lang="en-US" b="1" dirty="0">
                <a:latin typeface="Bookman Old Style"/>
              </a:rPr>
              <a:t>Question #2</a:t>
            </a:r>
            <a:endParaRPr lang="en-US" dirty="0">
              <a:ea typeface="+mj-lt"/>
              <a:cs typeface="+mj-lt"/>
            </a:endParaRPr>
          </a:p>
        </p:txBody>
      </p:sp>
      <p:sp>
        <p:nvSpPr>
          <p:cNvPr id="3" name="Content Placeholder 2">
            <a:extLst>
              <a:ext uri="{FF2B5EF4-FFF2-40B4-BE49-F238E27FC236}">
                <a16:creationId xmlns:a16="http://schemas.microsoft.com/office/drawing/2014/main" id="{A1741E8E-C568-4515-8814-5A4AEF2C4C1C}"/>
              </a:ext>
            </a:extLst>
          </p:cNvPr>
          <p:cNvSpPr>
            <a:spLocks noGrp="1"/>
          </p:cNvSpPr>
          <p:nvPr>
            <p:ph idx="1"/>
          </p:nvPr>
        </p:nvSpPr>
        <p:spPr/>
        <p:txBody>
          <a:bodyPr vert="horz" lIns="91440" tIns="45720" rIns="91440" bIns="45720" rtlCol="0" anchor="t">
            <a:normAutofit/>
          </a:bodyPr>
          <a:lstStyle/>
          <a:p>
            <a:r>
              <a:rPr lang="en-US" sz="3200" b="1" dirty="0">
                <a:ea typeface="+mn-lt"/>
                <a:cs typeface="+mn-lt"/>
              </a:rPr>
              <a:t>Q: What rule has God given to direct us how we may glorify and enjoy Him?</a:t>
            </a:r>
            <a:endParaRPr lang="en-US" sz="3200">
              <a:ea typeface="+mn-lt"/>
              <a:cs typeface="+mn-lt"/>
            </a:endParaRPr>
          </a:p>
          <a:p>
            <a:r>
              <a:rPr lang="en-US" sz="3200" b="1" dirty="0">
                <a:cs typeface="Calibri"/>
              </a:rPr>
              <a:t>A: The word of God which is contained in the Old and New Testaments, is the only rule to direct us how we may glorify and enjoy Him.</a:t>
            </a:r>
          </a:p>
          <a:p>
            <a:endParaRPr lang="en-US" sz="3200" dirty="0">
              <a:cs typeface="Calibri"/>
            </a:endParaRPr>
          </a:p>
        </p:txBody>
      </p:sp>
    </p:spTree>
    <p:extLst>
      <p:ext uri="{BB962C8B-B14F-4D97-AF65-F5344CB8AC3E}">
        <p14:creationId xmlns:p14="http://schemas.microsoft.com/office/powerpoint/2010/main" val="140578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4A95-B718-457D-97C1-9FCD1804CB6A}"/>
              </a:ext>
            </a:extLst>
          </p:cNvPr>
          <p:cNvSpPr>
            <a:spLocks noGrp="1"/>
          </p:cNvSpPr>
          <p:nvPr>
            <p:ph type="title"/>
          </p:nvPr>
        </p:nvSpPr>
        <p:spPr/>
        <p:txBody>
          <a:bodyPr/>
          <a:lstStyle/>
          <a:p>
            <a:pPr algn="ctr"/>
            <a:r>
              <a:rPr lang="en-US" dirty="0">
                <a:latin typeface="Calibri Light"/>
                <a:cs typeface="Calibri Light"/>
              </a:rPr>
              <a:t>What does the Bible say?</a:t>
            </a:r>
            <a:endParaRPr lang="en-US">
              <a:latin typeface="Calibri Light"/>
              <a:cs typeface="Calibri Light"/>
            </a:endParaRPr>
          </a:p>
        </p:txBody>
      </p:sp>
      <p:sp>
        <p:nvSpPr>
          <p:cNvPr id="3" name="Content Placeholder 2">
            <a:extLst>
              <a:ext uri="{FF2B5EF4-FFF2-40B4-BE49-F238E27FC236}">
                <a16:creationId xmlns:a16="http://schemas.microsoft.com/office/drawing/2014/main" id="{A1741E8E-C568-4515-8814-5A4AEF2C4C1C}"/>
              </a:ext>
            </a:extLst>
          </p:cNvPr>
          <p:cNvSpPr>
            <a:spLocks noGrp="1"/>
          </p:cNvSpPr>
          <p:nvPr>
            <p:ph idx="1"/>
          </p:nvPr>
        </p:nvSpPr>
        <p:spPr/>
        <p:txBody>
          <a:bodyPr vert="horz" lIns="91440" tIns="45720" rIns="91440" bIns="45720" rtlCol="0" anchor="t">
            <a:normAutofit/>
          </a:bodyPr>
          <a:lstStyle/>
          <a:p>
            <a:r>
              <a:rPr lang="en-US" dirty="0">
                <a:cs typeface="Calibri"/>
              </a:rPr>
              <a:t>"</a:t>
            </a:r>
            <a:r>
              <a:rPr lang="en-US" dirty="0">
                <a:ea typeface="+mn-lt"/>
                <a:cs typeface="+mn-lt"/>
              </a:rPr>
              <a:t>Then the brethren immediately sent Paul and Silas away by night to Berea. When they arrived, they went into the synagogue of the Jews. These were more fair-minded than those in Thessalonica, in that they received the word with all readiness, and </a:t>
            </a:r>
            <a:r>
              <a:rPr lang="en-US" i="1" dirty="0">
                <a:ea typeface="+mn-lt"/>
                <a:cs typeface="+mn-lt"/>
              </a:rPr>
              <a:t>searched the Scriptures daily to find out whether these things were so</a:t>
            </a:r>
            <a:r>
              <a:rPr lang="en-US" dirty="0">
                <a:ea typeface="+mn-lt"/>
                <a:cs typeface="+mn-lt"/>
              </a:rPr>
              <a:t>." (Acts 17:10-11)</a:t>
            </a:r>
          </a:p>
          <a:p>
            <a:r>
              <a:rPr lang="en-US" dirty="0">
                <a:cs typeface="Calibri" panose="020F0502020204030204"/>
              </a:rPr>
              <a:t>"</a:t>
            </a:r>
            <a:r>
              <a:rPr lang="en-US" dirty="0">
                <a:ea typeface="+mn-lt"/>
                <a:cs typeface="+mn-lt"/>
              </a:rPr>
              <a:t>Now these things, brethren, I have figuratively transferred to myself and Apollos for your sakes, that you may learn in us </a:t>
            </a:r>
            <a:r>
              <a:rPr lang="en-US" i="1" dirty="0">
                <a:ea typeface="+mn-lt"/>
                <a:cs typeface="+mn-lt"/>
              </a:rPr>
              <a:t>not to think beyond what is written</a:t>
            </a:r>
            <a:r>
              <a:rPr lang="en-US" dirty="0">
                <a:ea typeface="+mn-lt"/>
                <a:cs typeface="+mn-lt"/>
              </a:rPr>
              <a:t>, that none of you may be puffed up on behalf of one against the other." (1Corinthians 4:6)</a:t>
            </a:r>
            <a:endParaRPr lang="en-US" dirty="0">
              <a:cs typeface="Calibri" panose="020F0502020204030204"/>
            </a:endParaRPr>
          </a:p>
        </p:txBody>
      </p:sp>
    </p:spTree>
    <p:extLst>
      <p:ext uri="{BB962C8B-B14F-4D97-AF65-F5344CB8AC3E}">
        <p14:creationId xmlns:p14="http://schemas.microsoft.com/office/powerpoint/2010/main" val="347850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8878-1AA5-42B8-953D-CD60957CF03D}"/>
              </a:ext>
            </a:extLst>
          </p:cNvPr>
          <p:cNvSpPr>
            <a:spLocks noGrp="1"/>
          </p:cNvSpPr>
          <p:nvPr>
            <p:ph type="title"/>
          </p:nvPr>
        </p:nvSpPr>
        <p:spPr/>
        <p:txBody>
          <a:bodyPr/>
          <a:lstStyle/>
          <a:p>
            <a:pPr algn="ctr"/>
            <a:r>
              <a:rPr lang="en-US" dirty="0">
                <a:cs typeface="Calibri Light"/>
              </a:rPr>
              <a:t>Two kinds of revelation</a:t>
            </a:r>
          </a:p>
        </p:txBody>
      </p:sp>
      <p:sp>
        <p:nvSpPr>
          <p:cNvPr id="3" name="Content Placeholder 2">
            <a:extLst>
              <a:ext uri="{FF2B5EF4-FFF2-40B4-BE49-F238E27FC236}">
                <a16:creationId xmlns:a16="http://schemas.microsoft.com/office/drawing/2014/main" id="{BD209328-F9AD-47F9-8AF5-AB737D5FFF84}"/>
              </a:ext>
            </a:extLst>
          </p:cNvPr>
          <p:cNvSpPr>
            <a:spLocks noGrp="1"/>
          </p:cNvSpPr>
          <p:nvPr>
            <p:ph idx="1"/>
          </p:nvPr>
        </p:nvSpPr>
        <p:spPr/>
        <p:txBody>
          <a:bodyPr vert="horz" lIns="91440" tIns="45720" rIns="91440" bIns="45720" rtlCol="0" anchor="t">
            <a:normAutofit/>
          </a:bodyPr>
          <a:lstStyle/>
          <a:p>
            <a:r>
              <a:rPr lang="en-US" sz="3000" dirty="0">
                <a:cs typeface="Calibri"/>
              </a:rPr>
              <a:t>Natural revelation (</a:t>
            </a:r>
            <a:r>
              <a:rPr lang="en-US" sz="3000" dirty="0" err="1">
                <a:cs typeface="Calibri"/>
              </a:rPr>
              <a:t>revelatio</a:t>
            </a:r>
            <a:r>
              <a:rPr lang="en-US" sz="3000" dirty="0">
                <a:cs typeface="Calibri"/>
              </a:rPr>
              <a:t> </a:t>
            </a:r>
            <a:r>
              <a:rPr lang="en-US" sz="3000" dirty="0" err="1">
                <a:cs typeface="Calibri"/>
              </a:rPr>
              <a:t>generalis</a:t>
            </a:r>
            <a:r>
              <a:rPr lang="en-US" sz="3000" dirty="0">
                <a:cs typeface="Calibri"/>
              </a:rPr>
              <a:t>)</a:t>
            </a:r>
          </a:p>
          <a:p>
            <a:r>
              <a:rPr lang="en-US" sz="3000" dirty="0">
                <a:cs typeface="Calibri"/>
              </a:rPr>
              <a:t>Psalm 19:1 talks about how nature makes it known that God is</a:t>
            </a:r>
          </a:p>
          <a:p>
            <a:r>
              <a:rPr lang="en-US" sz="3000" dirty="0">
                <a:cs typeface="Calibri"/>
              </a:rPr>
              <a:t>Romans 1:20 says that the knowledge of God is clear, but that men </a:t>
            </a:r>
            <a:r>
              <a:rPr lang="en-US" sz="3000" i="1" dirty="0">
                <a:cs typeface="Calibri"/>
              </a:rPr>
              <a:t>did not glorify God</a:t>
            </a:r>
            <a:r>
              <a:rPr lang="en-US" sz="3000" dirty="0">
                <a:cs typeface="Calibri"/>
              </a:rPr>
              <a:t> because they are sinners</a:t>
            </a:r>
          </a:p>
        </p:txBody>
      </p:sp>
    </p:spTree>
    <p:extLst>
      <p:ext uri="{BB962C8B-B14F-4D97-AF65-F5344CB8AC3E}">
        <p14:creationId xmlns:p14="http://schemas.microsoft.com/office/powerpoint/2010/main" val="342479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8878-1AA5-42B8-953D-CD60957CF03D}"/>
              </a:ext>
            </a:extLst>
          </p:cNvPr>
          <p:cNvSpPr>
            <a:spLocks noGrp="1"/>
          </p:cNvSpPr>
          <p:nvPr>
            <p:ph type="title"/>
          </p:nvPr>
        </p:nvSpPr>
        <p:spPr/>
        <p:txBody>
          <a:bodyPr/>
          <a:lstStyle/>
          <a:p>
            <a:pPr algn="ctr"/>
            <a:r>
              <a:rPr lang="en-US" dirty="0">
                <a:cs typeface="Calibri Light"/>
              </a:rPr>
              <a:t>Two kinds of revelation</a:t>
            </a:r>
          </a:p>
        </p:txBody>
      </p:sp>
      <p:sp>
        <p:nvSpPr>
          <p:cNvPr id="3" name="Content Placeholder 2">
            <a:extLst>
              <a:ext uri="{FF2B5EF4-FFF2-40B4-BE49-F238E27FC236}">
                <a16:creationId xmlns:a16="http://schemas.microsoft.com/office/drawing/2014/main" id="{BD209328-F9AD-47F9-8AF5-AB737D5FFF84}"/>
              </a:ext>
            </a:extLst>
          </p:cNvPr>
          <p:cNvSpPr>
            <a:spLocks noGrp="1"/>
          </p:cNvSpPr>
          <p:nvPr>
            <p:ph idx="1"/>
          </p:nvPr>
        </p:nvSpPr>
        <p:spPr>
          <a:xfrm>
            <a:off x="838200" y="1494946"/>
            <a:ext cx="10515600" cy="4351338"/>
          </a:xfrm>
        </p:spPr>
        <p:txBody>
          <a:bodyPr vert="horz" lIns="91440" tIns="45720" rIns="91440" bIns="45720" rtlCol="0" anchor="t">
            <a:normAutofit/>
          </a:bodyPr>
          <a:lstStyle/>
          <a:p>
            <a:r>
              <a:rPr lang="en-US" sz="3000" dirty="0">
                <a:cs typeface="Calibri"/>
              </a:rPr>
              <a:t>Special revelation (</a:t>
            </a:r>
            <a:r>
              <a:rPr lang="en-US" sz="3000" dirty="0" err="1">
                <a:cs typeface="Calibri"/>
              </a:rPr>
              <a:t>revelatio</a:t>
            </a:r>
            <a:r>
              <a:rPr lang="en-US" sz="3000" dirty="0">
                <a:cs typeface="Calibri"/>
              </a:rPr>
              <a:t> </a:t>
            </a:r>
            <a:r>
              <a:rPr lang="en-US" sz="3000" dirty="0" err="1">
                <a:cs typeface="Calibri"/>
              </a:rPr>
              <a:t>specialis</a:t>
            </a:r>
            <a:r>
              <a:rPr lang="en-US" sz="3000" dirty="0">
                <a:cs typeface="Calibri"/>
              </a:rPr>
              <a:t>)</a:t>
            </a:r>
          </a:p>
          <a:p>
            <a:r>
              <a:rPr lang="en-US" sz="3000" b="1" dirty="0">
                <a:cs typeface="Calibri"/>
              </a:rPr>
              <a:t>Q:</a:t>
            </a:r>
            <a:r>
              <a:rPr lang="en-US" sz="3000" dirty="0">
                <a:cs typeface="Calibri"/>
              </a:rPr>
              <a:t> what is personal revelation? (extra credit)</a:t>
            </a:r>
          </a:p>
          <a:p>
            <a:r>
              <a:rPr lang="en-US" sz="3000" dirty="0">
                <a:cs typeface="Calibri"/>
              </a:rPr>
              <a:t>This is when God reveals Himself to us through His Word</a:t>
            </a:r>
          </a:p>
          <a:p>
            <a:r>
              <a:rPr lang="en-US" sz="3000" dirty="0">
                <a:cs typeface="Calibri"/>
              </a:rPr>
              <a:t>It is unattainable merely by the human mind alone</a:t>
            </a:r>
          </a:p>
          <a:p>
            <a:pPr lvl="1"/>
            <a:r>
              <a:rPr lang="en-US" sz="2600" dirty="0">
                <a:cs typeface="Calibri"/>
              </a:rPr>
              <a:t>This is why we need the Holy Spirit enlightening our minds</a:t>
            </a:r>
          </a:p>
        </p:txBody>
      </p:sp>
    </p:spTree>
    <p:extLst>
      <p:ext uri="{BB962C8B-B14F-4D97-AF65-F5344CB8AC3E}">
        <p14:creationId xmlns:p14="http://schemas.microsoft.com/office/powerpoint/2010/main" val="339463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5125FC4-DFAE-41AB-8653-E5E2715536CD}"/>
              </a:ext>
            </a:extLst>
          </p:cNvPr>
          <p:cNvPicPr>
            <a:picLocks noChangeAspect="1"/>
          </p:cNvPicPr>
          <p:nvPr/>
        </p:nvPicPr>
        <p:blipFill>
          <a:blip r:embed="rId2"/>
          <a:stretch>
            <a:fillRect/>
          </a:stretch>
        </p:blipFill>
        <p:spPr>
          <a:xfrm>
            <a:off x="353683" y="1373115"/>
            <a:ext cx="11628407" cy="3867354"/>
          </a:xfrm>
          <a:prstGeom prst="rect">
            <a:avLst/>
          </a:prstGeom>
        </p:spPr>
      </p:pic>
    </p:spTree>
    <p:extLst>
      <p:ext uri="{BB962C8B-B14F-4D97-AF65-F5344CB8AC3E}">
        <p14:creationId xmlns:p14="http://schemas.microsoft.com/office/powerpoint/2010/main" val="23247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4A95-B718-457D-97C1-9FCD1804CB6A}"/>
              </a:ext>
            </a:extLst>
          </p:cNvPr>
          <p:cNvSpPr>
            <a:spLocks noGrp="1"/>
          </p:cNvSpPr>
          <p:nvPr>
            <p:ph type="title"/>
          </p:nvPr>
        </p:nvSpPr>
        <p:spPr/>
        <p:txBody>
          <a:bodyPr/>
          <a:lstStyle/>
          <a:p>
            <a:pPr algn="ctr"/>
            <a:r>
              <a:rPr lang="en-US" dirty="0">
                <a:latin typeface="Calibri Light"/>
                <a:cs typeface="Calibri Light"/>
              </a:rPr>
              <a:t>What is </a:t>
            </a:r>
            <a:r>
              <a:rPr lang="en-US" i="1" dirty="0">
                <a:latin typeface="Calibri Light"/>
                <a:cs typeface="Calibri Light"/>
              </a:rPr>
              <a:t>sure</a:t>
            </a:r>
            <a:r>
              <a:rPr lang="en-US" dirty="0">
                <a:latin typeface="Calibri Light"/>
                <a:cs typeface="Calibri Light"/>
              </a:rPr>
              <a:t> knowledge? (Calvin)</a:t>
            </a:r>
            <a:endParaRPr lang="en-US" dirty="0"/>
          </a:p>
        </p:txBody>
      </p:sp>
      <p:sp>
        <p:nvSpPr>
          <p:cNvPr id="3" name="Content Placeholder 2">
            <a:extLst>
              <a:ext uri="{FF2B5EF4-FFF2-40B4-BE49-F238E27FC236}">
                <a16:creationId xmlns:a16="http://schemas.microsoft.com/office/drawing/2014/main" id="{A1741E8E-C568-4515-8814-5A4AEF2C4C1C}"/>
              </a:ext>
            </a:extLst>
          </p:cNvPr>
          <p:cNvSpPr>
            <a:spLocks noGrp="1"/>
          </p:cNvSpPr>
          <p:nvPr>
            <p:ph idx="1"/>
          </p:nvPr>
        </p:nvSpPr>
        <p:spPr/>
        <p:txBody>
          <a:bodyPr vert="horz" lIns="91440" tIns="45720" rIns="91440" bIns="45720" rtlCol="0" anchor="t">
            <a:normAutofit lnSpcReduction="10000"/>
          </a:bodyPr>
          <a:lstStyle/>
          <a:p>
            <a:r>
              <a:rPr lang="en-US" sz="3000" dirty="0">
                <a:cs typeface="Calibri"/>
              </a:rPr>
              <a:t>Man is finite, and we cannot know everything</a:t>
            </a:r>
          </a:p>
          <a:p>
            <a:r>
              <a:rPr lang="en-US" sz="3000" dirty="0">
                <a:cs typeface="Calibri"/>
              </a:rPr>
              <a:t>Everyone must start with a basic set of unproven, subjective axioms about the world</a:t>
            </a:r>
          </a:p>
          <a:p>
            <a:r>
              <a:rPr lang="en-US" sz="3000" dirty="0">
                <a:cs typeface="Calibri"/>
              </a:rPr>
              <a:t>This is our worldview/religion</a:t>
            </a:r>
          </a:p>
          <a:p>
            <a:pPr lvl="1"/>
            <a:r>
              <a:rPr lang="en-US" sz="2600" dirty="0">
                <a:cs typeface="Calibri"/>
              </a:rPr>
              <a:t>Atheism/evolution</a:t>
            </a:r>
          </a:p>
          <a:p>
            <a:pPr lvl="1"/>
            <a:r>
              <a:rPr lang="en-US" sz="2600" dirty="0">
                <a:cs typeface="Calibri"/>
              </a:rPr>
              <a:t>Bible/creation</a:t>
            </a:r>
          </a:p>
          <a:p>
            <a:r>
              <a:rPr lang="en-US" sz="3000" dirty="0">
                <a:cs typeface="Calibri"/>
              </a:rPr>
              <a:t>Studies show that </a:t>
            </a:r>
            <a:r>
              <a:rPr lang="en-US" sz="3000" i="1" dirty="0">
                <a:cs typeface="Calibri"/>
              </a:rPr>
              <a:t>half of all scientific papers</a:t>
            </a:r>
            <a:r>
              <a:rPr lang="en-US" sz="3000" dirty="0">
                <a:cs typeface="Calibri"/>
              </a:rPr>
              <a:t> are found to be false after publication</a:t>
            </a:r>
          </a:p>
          <a:p>
            <a:r>
              <a:rPr lang="en-US" sz="3000" dirty="0">
                <a:cs typeface="Calibri"/>
              </a:rPr>
              <a:t>Only God can know for certain: so what is the nature of God's knowledge?</a:t>
            </a:r>
          </a:p>
        </p:txBody>
      </p:sp>
    </p:spTree>
    <p:extLst>
      <p:ext uri="{BB962C8B-B14F-4D97-AF65-F5344CB8AC3E}">
        <p14:creationId xmlns:p14="http://schemas.microsoft.com/office/powerpoint/2010/main" val="712794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C3C1-7B14-4D65-BCEA-21E0E31B5ECD}"/>
              </a:ext>
            </a:extLst>
          </p:cNvPr>
          <p:cNvSpPr>
            <a:spLocks noGrp="1"/>
          </p:cNvSpPr>
          <p:nvPr>
            <p:ph type="title"/>
          </p:nvPr>
        </p:nvSpPr>
        <p:spPr>
          <a:xfrm>
            <a:off x="838200" y="365125"/>
            <a:ext cx="10515600" cy="994884"/>
          </a:xfrm>
        </p:spPr>
        <p:txBody>
          <a:bodyPr/>
          <a:lstStyle/>
          <a:p>
            <a:pPr algn="ctr"/>
            <a:r>
              <a:rPr lang="en-US" dirty="0">
                <a:cs typeface="Calibri Light"/>
              </a:rPr>
              <a:t>God's knowledge</a:t>
            </a:r>
          </a:p>
        </p:txBody>
      </p:sp>
      <p:sp>
        <p:nvSpPr>
          <p:cNvPr id="3" name="Content Placeholder 2">
            <a:extLst>
              <a:ext uri="{FF2B5EF4-FFF2-40B4-BE49-F238E27FC236}">
                <a16:creationId xmlns:a16="http://schemas.microsoft.com/office/drawing/2014/main" id="{11ED7780-9AB3-4CE5-9163-360CBCCE01F8}"/>
              </a:ext>
            </a:extLst>
          </p:cNvPr>
          <p:cNvSpPr>
            <a:spLocks noGrp="1"/>
          </p:cNvSpPr>
          <p:nvPr>
            <p:ph idx="1"/>
          </p:nvPr>
        </p:nvSpPr>
        <p:spPr>
          <a:xfrm>
            <a:off x="838200" y="1768115"/>
            <a:ext cx="10515600" cy="4408848"/>
          </a:xfrm>
        </p:spPr>
        <p:txBody>
          <a:bodyPr vert="horz" lIns="91440" tIns="45720" rIns="91440" bIns="45720" rtlCol="0" anchor="t">
            <a:normAutofit/>
          </a:bodyPr>
          <a:lstStyle/>
          <a:p>
            <a:r>
              <a:rPr lang="en-US" dirty="0">
                <a:cs typeface="Calibri"/>
              </a:rPr>
              <a:t>"</a:t>
            </a:r>
            <a:r>
              <a:rPr lang="en-US" dirty="0">
                <a:ea typeface="+mn-lt"/>
                <a:cs typeface="+mn-lt"/>
              </a:rPr>
              <a:t>However, when He, the Spirit of truth, has come, He will guide you into all truth;"</a:t>
            </a:r>
            <a:r>
              <a:rPr lang="en-US" dirty="0">
                <a:cs typeface="Calibri"/>
              </a:rPr>
              <a:t> (John 16:13)</a:t>
            </a:r>
          </a:p>
          <a:p>
            <a:r>
              <a:rPr lang="en-US" dirty="0">
                <a:cs typeface="Calibri"/>
              </a:rPr>
              <a:t>Therefore what God says is completely true</a:t>
            </a:r>
          </a:p>
          <a:p>
            <a:r>
              <a:rPr lang="en-US" dirty="0">
                <a:cs typeface="Calibri"/>
              </a:rPr>
              <a:t>The Bible is free of error (it is </a:t>
            </a:r>
            <a:r>
              <a:rPr lang="en-US" i="1" dirty="0">
                <a:cs typeface="Calibri"/>
              </a:rPr>
              <a:t>inerrant</a:t>
            </a:r>
            <a:r>
              <a:rPr lang="en-US" dirty="0">
                <a:cs typeface="Calibri"/>
              </a:rPr>
              <a:t>)</a:t>
            </a:r>
          </a:p>
          <a:p>
            <a:r>
              <a:rPr lang="en-US" dirty="0">
                <a:cs typeface="Calibri"/>
              </a:rPr>
              <a:t>Moreover, the Bible, by nature </a:t>
            </a:r>
            <a:r>
              <a:rPr lang="en-US" i="1" dirty="0">
                <a:cs typeface="Calibri"/>
              </a:rPr>
              <a:t>cannot</a:t>
            </a:r>
            <a:r>
              <a:rPr lang="en-US" dirty="0">
                <a:cs typeface="Calibri"/>
              </a:rPr>
              <a:t> err (it is </a:t>
            </a:r>
            <a:r>
              <a:rPr lang="en-US" i="1" dirty="0">
                <a:cs typeface="Calibri"/>
              </a:rPr>
              <a:t>infallible</a:t>
            </a:r>
            <a:r>
              <a:rPr lang="en-US" dirty="0">
                <a:cs typeface="Calibri"/>
              </a:rPr>
              <a:t>)</a:t>
            </a:r>
          </a:p>
          <a:p>
            <a:endParaRPr lang="en-US" dirty="0">
              <a:cs typeface="Calibri"/>
            </a:endParaRPr>
          </a:p>
        </p:txBody>
      </p:sp>
    </p:spTree>
    <p:extLst>
      <p:ext uri="{BB962C8B-B14F-4D97-AF65-F5344CB8AC3E}">
        <p14:creationId xmlns:p14="http://schemas.microsoft.com/office/powerpoint/2010/main" val="2878831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81-B3B1-453F-A55D-413DDF414B35}"/>
              </a:ext>
            </a:extLst>
          </p:cNvPr>
          <p:cNvSpPr>
            <a:spLocks noGrp="1"/>
          </p:cNvSpPr>
          <p:nvPr>
            <p:ph type="title"/>
          </p:nvPr>
        </p:nvSpPr>
        <p:spPr/>
        <p:txBody>
          <a:bodyPr/>
          <a:lstStyle/>
          <a:p>
            <a:pPr algn="ctr"/>
            <a:r>
              <a:rPr lang="en-US" dirty="0">
                <a:cs typeface="Calibri Light"/>
              </a:rPr>
              <a:t>The sufficiency of Scripture</a:t>
            </a:r>
          </a:p>
        </p:txBody>
      </p:sp>
      <p:sp>
        <p:nvSpPr>
          <p:cNvPr id="3" name="Content Placeholder 2">
            <a:extLst>
              <a:ext uri="{FF2B5EF4-FFF2-40B4-BE49-F238E27FC236}">
                <a16:creationId xmlns:a16="http://schemas.microsoft.com/office/drawing/2014/main" id="{D813E658-01A7-4BF5-B1CB-A614D34E197C}"/>
              </a:ext>
            </a:extLst>
          </p:cNvPr>
          <p:cNvSpPr>
            <a:spLocks noGrp="1"/>
          </p:cNvSpPr>
          <p:nvPr>
            <p:ph idx="1"/>
          </p:nvPr>
        </p:nvSpPr>
        <p:spPr>
          <a:xfrm>
            <a:off x="838200" y="1825625"/>
            <a:ext cx="10846279" cy="4351338"/>
          </a:xfrm>
        </p:spPr>
        <p:txBody>
          <a:bodyPr vert="horz" lIns="91440" tIns="45720" rIns="91440" bIns="45720" rtlCol="0" anchor="t">
            <a:normAutofit/>
          </a:bodyPr>
          <a:lstStyle/>
          <a:p>
            <a:r>
              <a:rPr lang="en-US" sz="3000" dirty="0">
                <a:cs typeface="Calibri"/>
              </a:rPr>
              <a:t>We do not need to add to the authority of the Bible </a:t>
            </a:r>
            <a:endParaRPr lang="en-US" dirty="0"/>
          </a:p>
          <a:p>
            <a:r>
              <a:rPr lang="en-US" sz="3000" dirty="0">
                <a:cs typeface="Calibri"/>
              </a:rPr>
              <a:t>God can get His point across! His Word is clear</a:t>
            </a:r>
            <a:endParaRPr lang="en-US" dirty="0">
              <a:cs typeface="Calibri"/>
            </a:endParaRPr>
          </a:p>
          <a:p>
            <a:pPr lvl="1"/>
            <a:r>
              <a:rPr lang="en-US" sz="2600" dirty="0">
                <a:cs typeface="Calibri"/>
              </a:rPr>
              <a:t>Scientific theories</a:t>
            </a:r>
            <a:endParaRPr lang="en-US" dirty="0"/>
          </a:p>
          <a:p>
            <a:pPr lvl="1"/>
            <a:r>
              <a:rPr lang="en-US" sz="2600" dirty="0">
                <a:cs typeface="Calibri"/>
              </a:rPr>
              <a:t>Tradition</a:t>
            </a:r>
          </a:p>
          <a:p>
            <a:pPr lvl="1"/>
            <a:r>
              <a:rPr lang="en-US" sz="2600" dirty="0">
                <a:cs typeface="Calibri"/>
              </a:rPr>
              <a:t>A 'word' from God</a:t>
            </a:r>
          </a:p>
          <a:p>
            <a:r>
              <a:rPr lang="en-US" sz="3000" dirty="0">
                <a:ea typeface="+mn-lt"/>
                <a:cs typeface="+mn-lt"/>
              </a:rPr>
              <a:t>"</a:t>
            </a:r>
            <a:r>
              <a:rPr lang="en-US" sz="3000" dirty="0">
                <a:cs typeface="Calibri"/>
              </a:rPr>
              <a:t>All Scripture is given by inspiration of God, and is profitable for doctrine, for reproof, for correction, for instruction in righteousness, that the man of God may be complete, thoroughly equipped for every good work.</a:t>
            </a:r>
            <a:r>
              <a:rPr lang="en-US" sz="3000" dirty="0">
                <a:ea typeface="+mn-lt"/>
                <a:cs typeface="+mn-lt"/>
              </a:rPr>
              <a:t>" (2Timothey 3:16-17)</a:t>
            </a:r>
          </a:p>
          <a:p>
            <a:endParaRPr lang="en-US" sz="3000" dirty="0">
              <a:cs typeface="Calibri"/>
            </a:endParaRPr>
          </a:p>
        </p:txBody>
      </p:sp>
    </p:spTree>
    <p:extLst>
      <p:ext uri="{BB962C8B-B14F-4D97-AF65-F5344CB8AC3E}">
        <p14:creationId xmlns:p14="http://schemas.microsoft.com/office/powerpoint/2010/main" val="4125938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81-B3B1-453F-A55D-413DDF414B35}"/>
              </a:ext>
            </a:extLst>
          </p:cNvPr>
          <p:cNvSpPr>
            <a:spLocks noGrp="1"/>
          </p:cNvSpPr>
          <p:nvPr>
            <p:ph type="title"/>
          </p:nvPr>
        </p:nvSpPr>
        <p:spPr/>
        <p:txBody>
          <a:bodyPr/>
          <a:lstStyle/>
          <a:p>
            <a:pPr algn="ctr"/>
            <a:r>
              <a:rPr lang="en-US" dirty="0">
                <a:cs typeface="Calibri Light"/>
              </a:rPr>
              <a:t>The sufficiency of Scripture - 2</a:t>
            </a:r>
          </a:p>
        </p:txBody>
      </p:sp>
      <p:sp>
        <p:nvSpPr>
          <p:cNvPr id="3" name="Content Placeholder 2">
            <a:extLst>
              <a:ext uri="{FF2B5EF4-FFF2-40B4-BE49-F238E27FC236}">
                <a16:creationId xmlns:a16="http://schemas.microsoft.com/office/drawing/2014/main" id="{D813E658-01A7-4BF5-B1CB-A614D34E197C}"/>
              </a:ext>
            </a:extLst>
          </p:cNvPr>
          <p:cNvSpPr>
            <a:spLocks noGrp="1"/>
          </p:cNvSpPr>
          <p:nvPr>
            <p:ph idx="1"/>
          </p:nvPr>
        </p:nvSpPr>
        <p:spPr>
          <a:xfrm>
            <a:off x="838200" y="1825625"/>
            <a:ext cx="10846279" cy="4351338"/>
          </a:xfrm>
        </p:spPr>
        <p:txBody>
          <a:bodyPr vert="horz" lIns="91440" tIns="45720" rIns="91440" bIns="45720" rtlCol="0" anchor="t">
            <a:normAutofit/>
          </a:bodyPr>
          <a:lstStyle/>
          <a:p>
            <a:r>
              <a:rPr lang="en-US" sz="3000" dirty="0">
                <a:cs typeface="Calibri"/>
              </a:rPr>
              <a:t>We do not need to add words to the Bible</a:t>
            </a:r>
          </a:p>
          <a:p>
            <a:r>
              <a:rPr lang="en-US" sz="3000" dirty="0">
                <a:ea typeface="+mn-lt"/>
                <a:cs typeface="+mn-lt"/>
              </a:rPr>
              <a:t>"</a:t>
            </a:r>
            <a:r>
              <a:rPr lang="en-US" sz="3000" dirty="0">
                <a:cs typeface="Calibri"/>
              </a:rPr>
              <a:t>For I testify to everyone who hears the words of the prophecy of this book: If anyone adds to these things, God will add to him the plagues that are written in this book; and if anyone takes away from the words of the book of this prophecy, God shall take away his part from the Book of Life, from the holy city, and from the things which are written in this book.</a:t>
            </a:r>
            <a:r>
              <a:rPr lang="en-US" sz="3000" dirty="0">
                <a:ea typeface="+mn-lt"/>
                <a:cs typeface="+mn-lt"/>
              </a:rPr>
              <a:t>" (Revelation 22:18-19)</a:t>
            </a:r>
          </a:p>
          <a:p>
            <a:r>
              <a:rPr lang="en-US" sz="3000" dirty="0">
                <a:cs typeface="Calibri"/>
              </a:rPr>
              <a:t>No need for a "Book of Charismatic Sayings"</a:t>
            </a:r>
          </a:p>
        </p:txBody>
      </p:sp>
    </p:spTree>
    <p:extLst>
      <p:ext uri="{BB962C8B-B14F-4D97-AF65-F5344CB8AC3E}">
        <p14:creationId xmlns:p14="http://schemas.microsoft.com/office/powerpoint/2010/main" val="3588584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B366-25E9-4006-B311-489265CC2589}"/>
              </a:ext>
            </a:extLst>
          </p:cNvPr>
          <p:cNvSpPr>
            <a:spLocks noGrp="1"/>
          </p:cNvSpPr>
          <p:nvPr>
            <p:ph type="title"/>
          </p:nvPr>
        </p:nvSpPr>
        <p:spPr/>
        <p:txBody>
          <a:bodyPr/>
          <a:lstStyle/>
          <a:p>
            <a:pPr algn="ctr"/>
            <a:r>
              <a:rPr lang="en-US" dirty="0">
                <a:cs typeface="Calibri Light"/>
              </a:rPr>
              <a:t>Sola Scriptura</a:t>
            </a:r>
          </a:p>
        </p:txBody>
      </p:sp>
      <p:sp>
        <p:nvSpPr>
          <p:cNvPr id="3" name="Content Placeholder 2">
            <a:extLst>
              <a:ext uri="{FF2B5EF4-FFF2-40B4-BE49-F238E27FC236}">
                <a16:creationId xmlns:a16="http://schemas.microsoft.com/office/drawing/2014/main" id="{5D496E8F-2DD4-4520-B509-53F1FAC1D971}"/>
              </a:ext>
            </a:extLst>
          </p:cNvPr>
          <p:cNvSpPr>
            <a:spLocks noGrp="1"/>
          </p:cNvSpPr>
          <p:nvPr>
            <p:ph idx="1"/>
          </p:nvPr>
        </p:nvSpPr>
        <p:spPr>
          <a:xfrm>
            <a:off x="838200" y="1609965"/>
            <a:ext cx="10515600" cy="4566998"/>
          </a:xfrm>
        </p:spPr>
        <p:txBody>
          <a:bodyPr vert="horz" lIns="91440" tIns="45720" rIns="91440" bIns="45720" rtlCol="0" anchor="t">
            <a:normAutofit/>
          </a:bodyPr>
          <a:lstStyle/>
          <a:p>
            <a:r>
              <a:rPr lang="en-US" sz="3200" dirty="0">
                <a:cs typeface="Calibri"/>
              </a:rPr>
              <a:t>The entire Scripture, and not any human interpretation of it are the sole highest authority for all people in all questions</a:t>
            </a:r>
          </a:p>
          <a:p>
            <a:pPr lvl="1"/>
            <a:r>
              <a:rPr lang="en-US" sz="2800" dirty="0">
                <a:cs typeface="Calibri"/>
              </a:rPr>
              <a:t>No church or individual stands even on par with the Bible (sola)</a:t>
            </a:r>
          </a:p>
          <a:p>
            <a:pPr lvl="1"/>
            <a:r>
              <a:rPr lang="en-US" sz="2800" dirty="0">
                <a:cs typeface="Calibri"/>
              </a:rPr>
              <a:t>For all people: Jews and Gentiles</a:t>
            </a:r>
          </a:p>
          <a:p>
            <a:pPr lvl="1"/>
            <a:r>
              <a:rPr lang="en-US" sz="2800" dirty="0">
                <a:cs typeface="Calibri"/>
              </a:rPr>
              <a:t>The entire Scripture: we don't divide the Bible, we don't leave out one part (Tota Scriptura)</a:t>
            </a:r>
          </a:p>
          <a:p>
            <a:pPr lvl="1"/>
            <a:r>
              <a:rPr lang="en-US" sz="2800" dirty="0">
                <a:cs typeface="Calibri"/>
              </a:rPr>
              <a:t>In all questions, not just doctrine or morals</a:t>
            </a:r>
          </a:p>
        </p:txBody>
      </p:sp>
    </p:spTree>
    <p:extLst>
      <p:ext uri="{BB962C8B-B14F-4D97-AF65-F5344CB8AC3E}">
        <p14:creationId xmlns:p14="http://schemas.microsoft.com/office/powerpoint/2010/main" val="401093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CE5F-D32B-46CB-BEFE-7B683E818B55}"/>
              </a:ext>
            </a:extLst>
          </p:cNvPr>
          <p:cNvSpPr>
            <a:spLocks noGrp="1"/>
          </p:cNvSpPr>
          <p:nvPr>
            <p:ph type="title"/>
          </p:nvPr>
        </p:nvSpPr>
        <p:spPr/>
        <p:txBody>
          <a:bodyPr/>
          <a:lstStyle/>
          <a:p>
            <a:pPr algn="ctr"/>
            <a:r>
              <a:rPr lang="en-US" b="1" dirty="0">
                <a:latin typeface="Bookman Old Style"/>
                <a:cs typeface="Calibri Light"/>
              </a:rPr>
              <a:t>Question #1</a:t>
            </a:r>
            <a:endParaRPr lang="en-US" b="1">
              <a:latin typeface="Bookman Old Style"/>
            </a:endParaRPr>
          </a:p>
        </p:txBody>
      </p:sp>
      <p:sp>
        <p:nvSpPr>
          <p:cNvPr id="3" name="Content Placeholder 2">
            <a:extLst>
              <a:ext uri="{FF2B5EF4-FFF2-40B4-BE49-F238E27FC236}">
                <a16:creationId xmlns:a16="http://schemas.microsoft.com/office/drawing/2014/main" id="{D8077D91-453F-4E13-8D7B-3F4E889C0A53}"/>
              </a:ext>
            </a:extLst>
          </p:cNvPr>
          <p:cNvSpPr>
            <a:spLocks noGrp="1"/>
          </p:cNvSpPr>
          <p:nvPr>
            <p:ph idx="1"/>
          </p:nvPr>
        </p:nvSpPr>
        <p:spPr>
          <a:xfrm>
            <a:off x="1571445" y="1854380"/>
            <a:ext cx="9221639" cy="4322583"/>
          </a:xfrm>
        </p:spPr>
        <p:txBody>
          <a:bodyPr vert="horz" lIns="91440" tIns="45720" rIns="91440" bIns="45720" rtlCol="0" anchor="t">
            <a:normAutofit/>
          </a:bodyPr>
          <a:lstStyle/>
          <a:p>
            <a:r>
              <a:rPr lang="en-US" sz="3200" b="1" dirty="0">
                <a:cs typeface="Calibri"/>
              </a:rPr>
              <a:t>Q: What is the chief end of man?</a:t>
            </a:r>
          </a:p>
          <a:p>
            <a:r>
              <a:rPr lang="en-US" sz="3200" b="1" dirty="0">
                <a:cs typeface="Calibri"/>
              </a:rPr>
              <a:t>A: Man's chief end is to glorify God and to enjoy Him forever.</a:t>
            </a:r>
            <a:endParaRPr lang="en-US" sz="3200">
              <a:cs typeface="Calibri" panose="020F0502020204030204"/>
            </a:endParaRPr>
          </a:p>
        </p:txBody>
      </p:sp>
    </p:spTree>
    <p:extLst>
      <p:ext uri="{BB962C8B-B14F-4D97-AF65-F5344CB8AC3E}">
        <p14:creationId xmlns:p14="http://schemas.microsoft.com/office/powerpoint/2010/main" val="84352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288B-8E2D-4CF1-8989-04D379E1B420}"/>
              </a:ext>
            </a:extLst>
          </p:cNvPr>
          <p:cNvSpPr>
            <a:spLocks noGrp="1"/>
          </p:cNvSpPr>
          <p:nvPr>
            <p:ph type="title"/>
          </p:nvPr>
        </p:nvSpPr>
        <p:spPr/>
        <p:txBody>
          <a:bodyPr/>
          <a:lstStyle/>
          <a:p>
            <a:pPr algn="ctr"/>
            <a:r>
              <a:rPr lang="en-US" dirty="0">
                <a:cs typeface="Calibri Light"/>
              </a:rPr>
              <a:t>Solo Scriptura?</a:t>
            </a:r>
          </a:p>
        </p:txBody>
      </p:sp>
      <p:sp>
        <p:nvSpPr>
          <p:cNvPr id="3" name="Content Placeholder 2">
            <a:extLst>
              <a:ext uri="{FF2B5EF4-FFF2-40B4-BE49-F238E27FC236}">
                <a16:creationId xmlns:a16="http://schemas.microsoft.com/office/drawing/2014/main" id="{2905C1D1-D6FC-4CA3-8588-78C44BEFE06B}"/>
              </a:ext>
            </a:extLst>
          </p:cNvPr>
          <p:cNvSpPr>
            <a:spLocks noGrp="1"/>
          </p:cNvSpPr>
          <p:nvPr>
            <p:ph idx="1"/>
          </p:nvPr>
        </p:nvSpPr>
        <p:spPr/>
        <p:txBody>
          <a:bodyPr vert="horz" lIns="91440" tIns="45720" rIns="91440" bIns="45720" rtlCol="0" anchor="t">
            <a:normAutofit/>
          </a:bodyPr>
          <a:lstStyle/>
          <a:p>
            <a:r>
              <a:rPr lang="en-US" sz="3200" dirty="0">
                <a:cs typeface="Calibri"/>
              </a:rPr>
              <a:t>"I have endeavored to read the Scriptures as though no one had read them before me, and I am as much on my guard against reading them today, through the medium of my own views yesterday, or a week ago, as I am against being influenced by any foreign name, authority or system whatever" (Alexander Campbell)</a:t>
            </a:r>
          </a:p>
          <a:p>
            <a:r>
              <a:rPr lang="en-US" sz="3200" dirty="0">
                <a:cs typeface="Calibri"/>
              </a:rPr>
              <a:t>Even what the Holy Spirit taught you the last time you had Bible study?</a:t>
            </a:r>
          </a:p>
        </p:txBody>
      </p:sp>
    </p:spTree>
    <p:extLst>
      <p:ext uri="{BB962C8B-B14F-4D97-AF65-F5344CB8AC3E}">
        <p14:creationId xmlns:p14="http://schemas.microsoft.com/office/powerpoint/2010/main" val="4231442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A746-0E56-4B70-A340-EB92EC13C24B}"/>
              </a:ext>
            </a:extLst>
          </p:cNvPr>
          <p:cNvSpPr>
            <a:spLocks noGrp="1"/>
          </p:cNvSpPr>
          <p:nvPr>
            <p:ph type="title"/>
          </p:nvPr>
        </p:nvSpPr>
        <p:spPr/>
        <p:txBody>
          <a:bodyPr/>
          <a:lstStyle/>
          <a:p>
            <a:pPr algn="ctr"/>
            <a:r>
              <a:rPr lang="en-US" dirty="0">
                <a:cs typeface="Calibri Light"/>
              </a:rPr>
              <a:t>The analogy of faith (analogia fidei)</a:t>
            </a:r>
          </a:p>
        </p:txBody>
      </p:sp>
      <p:sp>
        <p:nvSpPr>
          <p:cNvPr id="3" name="Content Placeholder 2">
            <a:extLst>
              <a:ext uri="{FF2B5EF4-FFF2-40B4-BE49-F238E27FC236}">
                <a16:creationId xmlns:a16="http://schemas.microsoft.com/office/drawing/2014/main" id="{F3866CE9-BB07-4B09-8ECF-F6654B6CA4FE}"/>
              </a:ext>
            </a:extLst>
          </p:cNvPr>
          <p:cNvSpPr>
            <a:spLocks noGrp="1"/>
          </p:cNvSpPr>
          <p:nvPr>
            <p:ph idx="1"/>
          </p:nvPr>
        </p:nvSpPr>
        <p:spPr/>
        <p:txBody>
          <a:bodyPr vert="horz" lIns="91440" tIns="45720" rIns="91440" bIns="45720" rtlCol="0" anchor="t">
            <a:normAutofit/>
          </a:bodyPr>
          <a:lstStyle/>
          <a:p>
            <a:r>
              <a:rPr lang="en-US" sz="3200" dirty="0">
                <a:cs typeface="Calibri"/>
              </a:rPr>
              <a:t>The Holy Spirit teaches and guides the Christian church ever since the first century</a:t>
            </a:r>
            <a:endParaRPr lang="en-US"/>
          </a:p>
          <a:p>
            <a:r>
              <a:rPr lang="en-US" sz="3200" dirty="0">
                <a:cs typeface="Calibri"/>
              </a:rPr>
              <a:t>We can build on the previous knowledge of others</a:t>
            </a:r>
          </a:p>
          <a:p>
            <a:pPr lvl="1"/>
            <a:r>
              <a:rPr lang="en-US" sz="2800" dirty="0">
                <a:cs typeface="Calibri"/>
              </a:rPr>
              <a:t>Faith is not individualistic</a:t>
            </a:r>
          </a:p>
          <a:p>
            <a:r>
              <a:rPr lang="en-US" sz="3200" dirty="0">
                <a:cs typeface="Calibri"/>
              </a:rPr>
              <a:t>What we learned from previous Bible study, we can use in later study of the Bible</a:t>
            </a:r>
          </a:p>
          <a:p>
            <a:pPr lvl="1"/>
            <a:r>
              <a:rPr lang="en-US" sz="2800" dirty="0">
                <a:cs typeface="Calibri"/>
              </a:rPr>
              <a:t>We shouldn't neglect or reject it</a:t>
            </a:r>
          </a:p>
        </p:txBody>
      </p:sp>
    </p:spTree>
    <p:extLst>
      <p:ext uri="{BB962C8B-B14F-4D97-AF65-F5344CB8AC3E}">
        <p14:creationId xmlns:p14="http://schemas.microsoft.com/office/powerpoint/2010/main" val="2882762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B7D8-F067-4F93-9A01-4A90E8BFF03A}"/>
              </a:ext>
            </a:extLst>
          </p:cNvPr>
          <p:cNvSpPr>
            <a:spLocks noGrp="1"/>
          </p:cNvSpPr>
          <p:nvPr>
            <p:ph type="title"/>
          </p:nvPr>
        </p:nvSpPr>
        <p:spPr/>
        <p:txBody>
          <a:bodyPr/>
          <a:lstStyle/>
          <a:p>
            <a:pPr algn="ctr"/>
            <a:r>
              <a:rPr lang="en-US" dirty="0">
                <a:cs typeface="Calibri Light"/>
              </a:rPr>
              <a:t>Tradition?</a:t>
            </a:r>
          </a:p>
        </p:txBody>
      </p:sp>
      <p:sp>
        <p:nvSpPr>
          <p:cNvPr id="3" name="Content Placeholder 2">
            <a:extLst>
              <a:ext uri="{FF2B5EF4-FFF2-40B4-BE49-F238E27FC236}">
                <a16:creationId xmlns:a16="http://schemas.microsoft.com/office/drawing/2014/main" id="{ACBB12CF-B9D9-4A24-9F2F-40977AC7A47B}"/>
              </a:ext>
            </a:extLst>
          </p:cNvPr>
          <p:cNvSpPr>
            <a:spLocks noGrp="1"/>
          </p:cNvSpPr>
          <p:nvPr>
            <p:ph idx="1"/>
          </p:nvPr>
        </p:nvSpPr>
        <p:spPr/>
        <p:txBody>
          <a:bodyPr vert="horz" lIns="91440" tIns="45720" rIns="91440" bIns="45720" rtlCol="0" anchor="t">
            <a:normAutofit/>
          </a:bodyPr>
          <a:lstStyle/>
          <a:p>
            <a:r>
              <a:rPr lang="en-US" sz="3200" dirty="0">
                <a:cs typeface="Calibri"/>
              </a:rPr>
              <a:t>"</a:t>
            </a:r>
            <a:r>
              <a:rPr lang="en-US" sz="3200" dirty="0">
                <a:ea typeface="+mn-lt"/>
                <a:cs typeface="+mn-lt"/>
              </a:rPr>
              <a:t>He answered and said to them, “Why do you also transgress the commandment of God because of your tradition?</a:t>
            </a:r>
            <a:r>
              <a:rPr lang="en-US" sz="3200" dirty="0">
                <a:cs typeface="Calibri"/>
              </a:rPr>
              <a:t>" (Matthew 15:3)</a:t>
            </a:r>
          </a:p>
          <a:p>
            <a:r>
              <a:rPr lang="en-US" sz="3200" dirty="0">
                <a:cs typeface="Calibri"/>
              </a:rPr>
              <a:t>"</a:t>
            </a:r>
            <a:r>
              <a:rPr lang="en-US" sz="3200" dirty="0">
                <a:ea typeface="+mn-lt"/>
                <a:cs typeface="+mn-lt"/>
              </a:rPr>
              <a:t>Therefore, brethren, stand fast and hold the traditions which you were taught, whether by word or our epistle.</a:t>
            </a:r>
            <a:r>
              <a:rPr lang="en-US" sz="3200" dirty="0">
                <a:cs typeface="Calibri"/>
              </a:rPr>
              <a:t>" (2Thessalonians 2:15)</a:t>
            </a:r>
          </a:p>
          <a:p>
            <a:r>
              <a:rPr lang="en-US" sz="3200" b="1" dirty="0">
                <a:cs typeface="Calibri"/>
              </a:rPr>
              <a:t>Q:</a:t>
            </a:r>
            <a:r>
              <a:rPr lang="en-US" sz="3200" dirty="0">
                <a:cs typeface="Calibri"/>
              </a:rPr>
              <a:t> How do we make sense of this?</a:t>
            </a:r>
          </a:p>
        </p:txBody>
      </p:sp>
    </p:spTree>
    <p:extLst>
      <p:ext uri="{BB962C8B-B14F-4D97-AF65-F5344CB8AC3E}">
        <p14:creationId xmlns:p14="http://schemas.microsoft.com/office/powerpoint/2010/main" val="412093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AF6E-0B92-43B1-A898-63569EB71FD3}"/>
              </a:ext>
            </a:extLst>
          </p:cNvPr>
          <p:cNvSpPr>
            <a:spLocks noGrp="1"/>
          </p:cNvSpPr>
          <p:nvPr>
            <p:ph type="title"/>
          </p:nvPr>
        </p:nvSpPr>
        <p:spPr>
          <a:xfrm>
            <a:off x="838200" y="365125"/>
            <a:ext cx="10515600" cy="851111"/>
          </a:xfrm>
        </p:spPr>
        <p:txBody>
          <a:bodyPr/>
          <a:lstStyle/>
          <a:p>
            <a:pPr algn="ctr"/>
            <a:r>
              <a:rPr lang="en-US">
                <a:cs typeface="Calibri Light"/>
              </a:rPr>
              <a:t>Roman tradition and sola ecclesia</a:t>
            </a:r>
            <a:endParaRPr lang="en-US" dirty="0">
              <a:cs typeface="Calibri Light"/>
            </a:endParaRPr>
          </a:p>
        </p:txBody>
      </p:sp>
      <p:sp>
        <p:nvSpPr>
          <p:cNvPr id="3" name="Content Placeholder 2">
            <a:extLst>
              <a:ext uri="{FF2B5EF4-FFF2-40B4-BE49-F238E27FC236}">
                <a16:creationId xmlns:a16="http://schemas.microsoft.com/office/drawing/2014/main" id="{4B54B26E-FA2F-45BE-85FB-DBCC0FD2D6DE}"/>
              </a:ext>
            </a:extLst>
          </p:cNvPr>
          <p:cNvSpPr>
            <a:spLocks noGrp="1"/>
          </p:cNvSpPr>
          <p:nvPr>
            <p:ph idx="1"/>
          </p:nvPr>
        </p:nvSpPr>
        <p:spPr>
          <a:xfrm>
            <a:off x="838200" y="1437437"/>
            <a:ext cx="10515600" cy="4739526"/>
          </a:xfrm>
        </p:spPr>
        <p:txBody>
          <a:bodyPr vert="horz" lIns="91440" tIns="45720" rIns="91440" bIns="45720" rtlCol="0" anchor="t">
            <a:normAutofit lnSpcReduction="10000"/>
          </a:bodyPr>
          <a:lstStyle/>
          <a:p>
            <a:r>
              <a:rPr lang="en-US">
                <a:cs typeface="Calibri"/>
              </a:rPr>
              <a:t>"</a:t>
            </a:r>
            <a:r>
              <a:rPr lang="en-US">
                <a:ea typeface="+mn-lt"/>
                <a:cs typeface="+mn-lt"/>
              </a:rPr>
              <a:t>As a result the Church, to whom the transmission and interpretation of Revelation is entrusted, '</a:t>
            </a:r>
            <a:r>
              <a:rPr lang="en-US" i="1">
                <a:ea typeface="+mn-lt"/>
                <a:cs typeface="+mn-lt"/>
              </a:rPr>
              <a:t>does not derive her certainty about all revealed truths from the holy Scriptures alone</a:t>
            </a:r>
            <a:r>
              <a:rPr lang="en-US">
                <a:ea typeface="+mn-lt"/>
                <a:cs typeface="+mn-lt"/>
              </a:rPr>
              <a:t>. </a:t>
            </a:r>
            <a:r>
              <a:rPr lang="en-US" b="1">
                <a:ea typeface="+mn-lt"/>
                <a:cs typeface="+mn-lt"/>
              </a:rPr>
              <a:t>Both Scripture and Tradition must be accepted and honoured with equal sentiments of devotion and reverence</a:t>
            </a:r>
            <a:r>
              <a:rPr lang="en-US">
                <a:ea typeface="+mn-lt"/>
                <a:cs typeface="+mn-lt"/>
              </a:rPr>
              <a:t>.'" (CCC, par. 82)</a:t>
            </a:r>
          </a:p>
          <a:p>
            <a:r>
              <a:rPr lang="en-US">
                <a:ea typeface="+mn-lt"/>
                <a:cs typeface="+mn-lt"/>
              </a:rPr>
              <a:t>"The </a:t>
            </a:r>
            <a:r>
              <a:rPr lang="en-US" b="1">
                <a:ea typeface="+mn-lt"/>
                <a:cs typeface="+mn-lt"/>
              </a:rPr>
              <a:t>task of giving an authentic interpretation of the Word of God</a:t>
            </a:r>
            <a:r>
              <a:rPr lang="en-US">
                <a:ea typeface="+mn-lt"/>
                <a:cs typeface="+mn-lt"/>
              </a:rPr>
              <a:t>, whether in its written form or in the form of Tradition, </a:t>
            </a:r>
            <a:r>
              <a:rPr lang="en-US" b="1">
                <a:ea typeface="+mn-lt"/>
                <a:cs typeface="+mn-lt"/>
              </a:rPr>
              <a:t>has been entrusted to the living teaching office of the Church </a:t>
            </a:r>
            <a:r>
              <a:rPr lang="en-US" b="1" i="1">
                <a:ea typeface="+mn-lt"/>
                <a:cs typeface="+mn-lt"/>
              </a:rPr>
              <a:t>alone</a:t>
            </a:r>
            <a:r>
              <a:rPr lang="en-US">
                <a:ea typeface="+mn-lt"/>
                <a:cs typeface="+mn-lt"/>
              </a:rPr>
              <a:t>. Its authority in this matter is exercised in the name of Jesus Christ.</a:t>
            </a:r>
            <a:r>
              <a:rPr lang="en-US">
                <a:latin typeface="Calibri"/>
                <a:ea typeface="Verdana"/>
                <a:cs typeface="Calibri"/>
              </a:rPr>
              <a:t> This</a:t>
            </a:r>
            <a:r>
              <a:rPr lang="en-US" dirty="0">
                <a:ea typeface="+mn-lt"/>
                <a:cs typeface="+mn-lt"/>
              </a:rPr>
              <a:t> </a:t>
            </a:r>
            <a:r>
              <a:rPr lang="en-US">
                <a:ea typeface="+mn-lt"/>
                <a:cs typeface="+mn-lt"/>
              </a:rPr>
              <a:t>means that </a:t>
            </a:r>
            <a:r>
              <a:rPr lang="en-US" b="1">
                <a:ea typeface="+mn-lt"/>
                <a:cs typeface="+mn-lt"/>
              </a:rPr>
              <a:t>the task of interpretation has been entrusted to the bishops in communion with the successor of Peter, the Bishop of Rome</a:t>
            </a:r>
            <a:r>
              <a:rPr lang="en-US">
                <a:ea typeface="+mn-lt"/>
                <a:cs typeface="+mn-lt"/>
              </a:rPr>
              <a:t>." (CCC, par. 85)</a:t>
            </a:r>
            <a:endParaRPr lang="en-US" dirty="0">
              <a:cs typeface="Calibri"/>
            </a:endParaRPr>
          </a:p>
        </p:txBody>
      </p:sp>
    </p:spTree>
    <p:extLst>
      <p:ext uri="{BB962C8B-B14F-4D97-AF65-F5344CB8AC3E}">
        <p14:creationId xmlns:p14="http://schemas.microsoft.com/office/powerpoint/2010/main" val="1283471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3483-DF14-4D04-BE83-F459211A66C5}"/>
              </a:ext>
            </a:extLst>
          </p:cNvPr>
          <p:cNvSpPr>
            <a:spLocks noGrp="1"/>
          </p:cNvSpPr>
          <p:nvPr>
            <p:ph type="title"/>
          </p:nvPr>
        </p:nvSpPr>
        <p:spPr/>
        <p:txBody>
          <a:bodyPr>
            <a:normAutofit/>
          </a:bodyPr>
          <a:lstStyle/>
          <a:p>
            <a:pPr algn="ctr"/>
            <a:r>
              <a:rPr lang="en-US">
                <a:ea typeface="+mj-lt"/>
                <a:cs typeface="+mj-lt"/>
              </a:rPr>
              <a:t>Matthew 16:19 &amp; 18:18 (</a:t>
            </a:r>
            <a:r>
              <a:rPr lang="en-US" b="1">
                <a:ea typeface="+mj-lt"/>
                <a:cs typeface="+mj-lt"/>
              </a:rPr>
              <a:t>KJV</a:t>
            </a:r>
            <a:r>
              <a:rPr lang="en-US">
                <a:ea typeface="+mj-lt"/>
                <a:cs typeface="+mj-lt"/>
              </a:rPr>
              <a:t>)</a:t>
            </a:r>
            <a:endParaRPr lang="en-US" dirty="0">
              <a:cs typeface="Calibri Light"/>
            </a:endParaRPr>
          </a:p>
        </p:txBody>
      </p:sp>
      <p:sp>
        <p:nvSpPr>
          <p:cNvPr id="3" name="Content Placeholder 2">
            <a:extLst>
              <a:ext uri="{FF2B5EF4-FFF2-40B4-BE49-F238E27FC236}">
                <a16:creationId xmlns:a16="http://schemas.microsoft.com/office/drawing/2014/main" id="{0C9B7090-B448-49B9-85A7-4E2FF0F42A53}"/>
              </a:ext>
            </a:extLst>
          </p:cNvPr>
          <p:cNvSpPr>
            <a:spLocks noGrp="1"/>
          </p:cNvSpPr>
          <p:nvPr>
            <p:ph sz="half" idx="1"/>
          </p:nvPr>
        </p:nvSpPr>
        <p:spPr/>
        <p:txBody>
          <a:bodyPr vert="horz" lIns="91440" tIns="45720" rIns="91440" bIns="45720" rtlCol="0" anchor="t">
            <a:normAutofit/>
          </a:bodyPr>
          <a:lstStyle/>
          <a:p>
            <a:r>
              <a:rPr lang="en-US">
                <a:ea typeface="+mn-lt"/>
                <a:cs typeface="+mn-lt"/>
              </a:rPr>
              <a:t>"And I will give unto </a:t>
            </a:r>
            <a:r>
              <a:rPr lang="en-US" b="1">
                <a:ea typeface="+mn-lt"/>
                <a:cs typeface="+mn-lt"/>
              </a:rPr>
              <a:t>thee</a:t>
            </a:r>
            <a:r>
              <a:rPr lang="en-US">
                <a:ea typeface="+mn-lt"/>
                <a:cs typeface="+mn-lt"/>
              </a:rPr>
              <a:t> the keys of the kingdom of heaven: and whatsoever </a:t>
            </a:r>
            <a:r>
              <a:rPr lang="en-US" b="1">
                <a:ea typeface="+mn-lt"/>
                <a:cs typeface="+mn-lt"/>
              </a:rPr>
              <a:t>thou</a:t>
            </a:r>
            <a:r>
              <a:rPr lang="en-US">
                <a:ea typeface="+mn-lt"/>
                <a:cs typeface="+mn-lt"/>
              </a:rPr>
              <a:t> shalt bind on earth shall be bound in heaven: and whatsoever </a:t>
            </a:r>
            <a:r>
              <a:rPr lang="en-US" b="1">
                <a:ea typeface="+mn-lt"/>
                <a:cs typeface="+mn-lt"/>
              </a:rPr>
              <a:t>thou</a:t>
            </a:r>
            <a:r>
              <a:rPr lang="en-US" dirty="0">
                <a:ea typeface="+mn-lt"/>
                <a:cs typeface="+mn-lt"/>
              </a:rPr>
              <a:t> </a:t>
            </a:r>
            <a:r>
              <a:rPr lang="en-US">
                <a:ea typeface="+mn-lt"/>
                <a:cs typeface="+mn-lt"/>
              </a:rPr>
              <a:t>shalt loose on earth shall be loosed in heaven."</a:t>
            </a:r>
          </a:p>
          <a:p>
            <a:r>
              <a:rPr lang="en-US">
                <a:cs typeface="Calibri" panose="020F0502020204030204"/>
              </a:rPr>
              <a:t>2nd person singuler</a:t>
            </a:r>
            <a:endParaRPr lang="en-US" dirty="0">
              <a:cs typeface="Calibri"/>
            </a:endParaRPr>
          </a:p>
        </p:txBody>
      </p:sp>
      <p:sp>
        <p:nvSpPr>
          <p:cNvPr id="4" name="Content Placeholder 3">
            <a:extLst>
              <a:ext uri="{FF2B5EF4-FFF2-40B4-BE49-F238E27FC236}">
                <a16:creationId xmlns:a16="http://schemas.microsoft.com/office/drawing/2014/main" id="{CFB453D5-FC5C-45AE-99DA-138AC94F5DA1}"/>
              </a:ext>
            </a:extLst>
          </p:cNvPr>
          <p:cNvSpPr>
            <a:spLocks noGrp="1"/>
          </p:cNvSpPr>
          <p:nvPr>
            <p:ph sz="half" idx="2"/>
          </p:nvPr>
        </p:nvSpPr>
        <p:spPr/>
        <p:txBody>
          <a:bodyPr vert="horz" lIns="91440" tIns="45720" rIns="91440" bIns="45720" rtlCol="0" anchor="t">
            <a:normAutofit/>
          </a:bodyPr>
          <a:lstStyle/>
          <a:p>
            <a:r>
              <a:rPr lang="en-US">
                <a:ea typeface="+mn-lt"/>
                <a:cs typeface="+mn-lt"/>
              </a:rPr>
              <a:t>"Verily I say unto </a:t>
            </a:r>
            <a:r>
              <a:rPr lang="en-US" b="1">
                <a:ea typeface="+mn-lt"/>
                <a:cs typeface="+mn-lt"/>
              </a:rPr>
              <a:t>you</a:t>
            </a:r>
            <a:r>
              <a:rPr lang="en-US">
                <a:ea typeface="+mn-lt"/>
                <a:cs typeface="+mn-lt"/>
              </a:rPr>
              <a:t>, Whatsoever </a:t>
            </a:r>
            <a:r>
              <a:rPr lang="en-US" b="1">
                <a:ea typeface="+mn-lt"/>
                <a:cs typeface="+mn-lt"/>
              </a:rPr>
              <a:t>ye</a:t>
            </a:r>
            <a:r>
              <a:rPr lang="en-US">
                <a:ea typeface="+mn-lt"/>
                <a:cs typeface="+mn-lt"/>
              </a:rPr>
              <a:t> shall bind on earth shall be bound in heaven: and whatsoever </a:t>
            </a:r>
            <a:r>
              <a:rPr lang="en-US" b="1">
                <a:ea typeface="+mn-lt"/>
                <a:cs typeface="+mn-lt"/>
              </a:rPr>
              <a:t>ye</a:t>
            </a:r>
            <a:r>
              <a:rPr lang="en-US">
                <a:ea typeface="+mn-lt"/>
                <a:cs typeface="+mn-lt"/>
              </a:rPr>
              <a:t> shall loose on earth shall be loosed in heaven."</a:t>
            </a:r>
          </a:p>
          <a:p>
            <a:r>
              <a:rPr lang="en-US">
                <a:ea typeface="+mn-lt"/>
                <a:cs typeface="+mn-lt"/>
              </a:rPr>
              <a:t>2nd person </a:t>
            </a:r>
            <a:r>
              <a:rPr lang="en-US" b="1">
                <a:ea typeface="+mn-lt"/>
                <a:cs typeface="+mn-lt"/>
              </a:rPr>
              <a:t>plural</a:t>
            </a:r>
          </a:p>
        </p:txBody>
      </p:sp>
      <p:grpSp>
        <p:nvGrpSpPr>
          <p:cNvPr id="12" name="Group 11">
            <a:extLst>
              <a:ext uri="{FF2B5EF4-FFF2-40B4-BE49-F238E27FC236}">
                <a16:creationId xmlns:a16="http://schemas.microsoft.com/office/drawing/2014/main" id="{BCB01080-E89A-483A-8EEA-C2953C46DF3B}"/>
              </a:ext>
            </a:extLst>
          </p:cNvPr>
          <p:cNvGrpSpPr/>
          <p:nvPr/>
        </p:nvGrpSpPr>
        <p:grpSpPr>
          <a:xfrm>
            <a:off x="6406551" y="5123866"/>
            <a:ext cx="4727276" cy="1052873"/>
            <a:chOff x="6406551" y="5123866"/>
            <a:chExt cx="4727276" cy="1052873"/>
          </a:xfrm>
        </p:grpSpPr>
        <p:pic>
          <p:nvPicPr>
            <p:cNvPr id="5" name="Picture 5" descr="Background pattern&#10;&#10;Description automatically generated">
              <a:extLst>
                <a:ext uri="{FF2B5EF4-FFF2-40B4-BE49-F238E27FC236}">
                  <a16:creationId xmlns:a16="http://schemas.microsoft.com/office/drawing/2014/main" id="{FF789673-A1F4-446E-B979-EF976852A667}"/>
                </a:ext>
              </a:extLst>
            </p:cNvPr>
            <p:cNvPicPr>
              <a:picLocks noChangeAspect="1"/>
            </p:cNvPicPr>
            <p:nvPr/>
          </p:nvPicPr>
          <p:blipFill>
            <a:blip r:embed="rId2"/>
            <a:stretch>
              <a:fillRect/>
            </a:stretch>
          </p:blipFill>
          <p:spPr>
            <a:xfrm>
              <a:off x="9483306" y="5123866"/>
              <a:ext cx="1650521" cy="1052873"/>
            </a:xfrm>
            <a:prstGeom prst="rect">
              <a:avLst/>
            </a:prstGeom>
          </p:spPr>
        </p:pic>
        <p:sp>
          <p:nvSpPr>
            <p:cNvPr id="6" name="TextBox 5">
              <a:extLst>
                <a:ext uri="{FF2B5EF4-FFF2-40B4-BE49-F238E27FC236}">
                  <a16:creationId xmlns:a16="http://schemas.microsoft.com/office/drawing/2014/main" id="{CE064A1F-8685-49FF-A1D0-7DAB71F8040B}"/>
                </a:ext>
              </a:extLst>
            </p:cNvPr>
            <p:cNvSpPr txBox="1"/>
            <p:nvPr/>
          </p:nvSpPr>
          <p:spPr>
            <a:xfrm>
              <a:off x="6406551" y="5515155"/>
              <a:ext cx="301636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Today's Greek verse! :-) </a:t>
              </a:r>
              <a:endParaRPr lang="en-US" sz="2200">
                <a:cs typeface="Calibri"/>
              </a:endParaRPr>
            </a:p>
          </p:txBody>
        </p:sp>
      </p:grpSp>
    </p:spTree>
    <p:extLst>
      <p:ext uri="{BB962C8B-B14F-4D97-AF65-F5344CB8AC3E}">
        <p14:creationId xmlns:p14="http://schemas.microsoft.com/office/powerpoint/2010/main" val="160107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chart&#10;&#10;Description automatically generated">
            <a:extLst>
              <a:ext uri="{FF2B5EF4-FFF2-40B4-BE49-F238E27FC236}">
                <a16:creationId xmlns:a16="http://schemas.microsoft.com/office/drawing/2014/main" id="{2D09E801-01C7-438A-8420-E7926A81671E}"/>
              </a:ext>
            </a:extLst>
          </p:cNvPr>
          <p:cNvPicPr>
            <a:picLocks noChangeAspect="1"/>
          </p:cNvPicPr>
          <p:nvPr/>
        </p:nvPicPr>
        <p:blipFill>
          <a:blip r:embed="rId2"/>
          <a:stretch>
            <a:fillRect/>
          </a:stretch>
        </p:blipFill>
        <p:spPr>
          <a:xfrm>
            <a:off x="1446362" y="200027"/>
            <a:ext cx="9658709" cy="6242285"/>
          </a:xfrm>
          <a:prstGeom prst="rect">
            <a:avLst/>
          </a:prstGeom>
        </p:spPr>
      </p:pic>
      <p:sp>
        <p:nvSpPr>
          <p:cNvPr id="3" name="Rectangle 2">
            <a:extLst>
              <a:ext uri="{FF2B5EF4-FFF2-40B4-BE49-F238E27FC236}">
                <a16:creationId xmlns:a16="http://schemas.microsoft.com/office/drawing/2014/main" id="{87ED10A3-D5A4-4414-AE67-7B9261AE168D}"/>
              </a:ext>
            </a:extLst>
          </p:cNvPr>
          <p:cNvSpPr/>
          <p:nvPr/>
        </p:nvSpPr>
        <p:spPr>
          <a:xfrm>
            <a:off x="6487064" y="5861649"/>
            <a:ext cx="1940942" cy="790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156040A3-7EEB-462A-9307-9A64AB38D354}"/>
              </a:ext>
            </a:extLst>
          </p:cNvPr>
          <p:cNvSpPr/>
          <p:nvPr/>
        </p:nvSpPr>
        <p:spPr>
          <a:xfrm rot="3300000">
            <a:off x="7008011" y="3034233"/>
            <a:ext cx="2314754" cy="6038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F8EE4B69-C172-49E0-AD5C-3020C0EFE202}"/>
              </a:ext>
            </a:extLst>
          </p:cNvPr>
          <p:cNvSpPr/>
          <p:nvPr/>
        </p:nvSpPr>
        <p:spPr>
          <a:xfrm rot="-600000">
            <a:off x="2330953" y="2731665"/>
            <a:ext cx="5175848" cy="5894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D952CEC2-FB9F-4DFF-A74B-E4D758E2F820}"/>
              </a:ext>
            </a:extLst>
          </p:cNvPr>
          <p:cNvSpPr/>
          <p:nvPr/>
        </p:nvSpPr>
        <p:spPr>
          <a:xfrm rot="-660000">
            <a:off x="5770633" y="4271108"/>
            <a:ext cx="2904226" cy="5607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42507C4F-7709-4AE5-914C-D9F93B100E9C}"/>
              </a:ext>
            </a:extLst>
          </p:cNvPr>
          <p:cNvSpPr/>
          <p:nvPr/>
        </p:nvSpPr>
        <p:spPr>
          <a:xfrm rot="1260000">
            <a:off x="2506070" y="4123508"/>
            <a:ext cx="3364301" cy="5607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0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B23D-E504-4B45-8E1D-22592B4DF935}"/>
              </a:ext>
            </a:extLst>
          </p:cNvPr>
          <p:cNvSpPr>
            <a:spLocks noGrp="1"/>
          </p:cNvSpPr>
          <p:nvPr>
            <p:ph type="title"/>
          </p:nvPr>
        </p:nvSpPr>
        <p:spPr/>
        <p:txBody>
          <a:bodyPr/>
          <a:lstStyle/>
          <a:p>
            <a:pPr algn="ctr"/>
            <a:r>
              <a:rPr lang="en-US" dirty="0">
                <a:cs typeface="Calibri Light"/>
              </a:rPr>
              <a:t>A closer look...</a:t>
            </a:r>
          </a:p>
        </p:txBody>
      </p:sp>
      <p:sp>
        <p:nvSpPr>
          <p:cNvPr id="3" name="Content Placeholder 2">
            <a:extLst>
              <a:ext uri="{FF2B5EF4-FFF2-40B4-BE49-F238E27FC236}">
                <a16:creationId xmlns:a16="http://schemas.microsoft.com/office/drawing/2014/main" id="{02E0A6F1-455B-4794-8113-C37ADCC1E081}"/>
              </a:ext>
            </a:extLst>
          </p:cNvPr>
          <p:cNvSpPr>
            <a:spLocks noGrp="1"/>
          </p:cNvSpPr>
          <p:nvPr>
            <p:ph idx="1"/>
          </p:nvPr>
        </p:nvSpPr>
        <p:spPr/>
        <p:txBody>
          <a:bodyPr vert="horz" lIns="91440" tIns="45720" rIns="91440" bIns="45720" rtlCol="0" anchor="t">
            <a:normAutofit/>
          </a:bodyPr>
          <a:lstStyle/>
          <a:p>
            <a:r>
              <a:rPr lang="en-US" sz="3200" dirty="0">
                <a:ea typeface="+mn-lt"/>
                <a:cs typeface="+mn-lt"/>
              </a:rPr>
              <a:t>"</a:t>
            </a:r>
            <a:r>
              <a:rPr lang="en-US" sz="3200" dirty="0">
                <a:cs typeface="Calibri"/>
              </a:rPr>
              <a:t>Therefore, brethren, stand fast and hold the traditions which you were taught, whether by word or our epistle.</a:t>
            </a:r>
            <a:r>
              <a:rPr lang="en-US" sz="3200" dirty="0">
                <a:ea typeface="+mn-lt"/>
                <a:cs typeface="+mn-lt"/>
              </a:rPr>
              <a:t>" (2Thessalonians 2:15)</a:t>
            </a:r>
          </a:p>
          <a:p>
            <a:r>
              <a:rPr lang="en-US" sz="3200" dirty="0">
                <a:cs typeface="Calibri"/>
              </a:rPr>
              <a:t>The traditions (</a:t>
            </a:r>
            <a:r>
              <a:rPr lang="en-US" sz="3200" dirty="0">
                <a:ea typeface="+mn-lt"/>
                <a:cs typeface="+mn-lt"/>
              </a:rPr>
              <a:t>παρα</a:t>
            </a:r>
            <a:r>
              <a:rPr lang="en-US" sz="3200" dirty="0" err="1">
                <a:ea typeface="+mn-lt"/>
                <a:cs typeface="+mn-lt"/>
              </a:rPr>
              <a:t>δόσεις</a:t>
            </a:r>
            <a:r>
              <a:rPr lang="en-US" sz="3200" dirty="0">
                <a:cs typeface="Calibri"/>
              </a:rPr>
              <a:t>): </a:t>
            </a:r>
            <a:r>
              <a:rPr lang="en-US" sz="3200" i="1" dirty="0">
                <a:cs typeface="Calibri"/>
              </a:rPr>
              <a:t>one single</a:t>
            </a:r>
            <a:r>
              <a:rPr lang="en-US" sz="3200" dirty="0">
                <a:cs typeface="Calibri"/>
              </a:rPr>
              <a:t> body of knowledge</a:t>
            </a:r>
          </a:p>
          <a:p>
            <a:r>
              <a:rPr lang="en-US" sz="3200" dirty="0">
                <a:cs typeface="Calibri"/>
              </a:rPr>
              <a:t>By word or by letter: transmitted in </a:t>
            </a:r>
            <a:r>
              <a:rPr lang="en-US" sz="3200" i="1" dirty="0">
                <a:cs typeface="Calibri"/>
              </a:rPr>
              <a:t>two forms</a:t>
            </a:r>
          </a:p>
          <a:p>
            <a:r>
              <a:rPr lang="en-US" sz="3200">
                <a:cs typeface="Calibri"/>
              </a:rPr>
              <a:t>You can evangelize someone by:</a:t>
            </a:r>
            <a:endParaRPr lang="en-US" sz="3200" dirty="0">
              <a:cs typeface="Calibri"/>
            </a:endParaRPr>
          </a:p>
          <a:p>
            <a:pPr lvl="1"/>
            <a:r>
              <a:rPr lang="en-US" sz="2800">
                <a:cs typeface="Calibri"/>
              </a:rPr>
              <a:t>Giving them literature to read</a:t>
            </a:r>
            <a:endParaRPr lang="en-US" sz="2800" dirty="0">
              <a:cs typeface="Calibri"/>
            </a:endParaRPr>
          </a:p>
          <a:p>
            <a:pPr lvl="1"/>
            <a:r>
              <a:rPr lang="en-US" sz="2800">
                <a:cs typeface="Calibri"/>
              </a:rPr>
              <a:t>Explaining to them the Gospel in words</a:t>
            </a:r>
            <a:endParaRPr lang="en-US" sz="2800" dirty="0">
              <a:cs typeface="Calibri"/>
            </a:endParaRPr>
          </a:p>
        </p:txBody>
      </p:sp>
    </p:spTree>
    <p:extLst>
      <p:ext uri="{BB962C8B-B14F-4D97-AF65-F5344CB8AC3E}">
        <p14:creationId xmlns:p14="http://schemas.microsoft.com/office/powerpoint/2010/main" val="4293077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AF9A-6CB6-4DF0-B924-7A9D1DE054FF}"/>
              </a:ext>
            </a:extLst>
          </p:cNvPr>
          <p:cNvSpPr>
            <a:spLocks noGrp="1"/>
          </p:cNvSpPr>
          <p:nvPr>
            <p:ph type="title"/>
          </p:nvPr>
        </p:nvSpPr>
        <p:spPr>
          <a:xfrm>
            <a:off x="838200" y="365125"/>
            <a:ext cx="10515600" cy="1109903"/>
          </a:xfrm>
        </p:spPr>
        <p:txBody>
          <a:bodyPr/>
          <a:lstStyle/>
          <a:p>
            <a:pPr algn="ctr"/>
            <a:r>
              <a:rPr lang="en-US" dirty="0">
                <a:cs typeface="Calibri Light"/>
              </a:rPr>
              <a:t>Theological liberalism</a:t>
            </a:r>
          </a:p>
        </p:txBody>
      </p:sp>
      <p:pic>
        <p:nvPicPr>
          <p:cNvPr id="4" name="Picture 4" descr="Diagram&#10;&#10;Description automatically generated">
            <a:extLst>
              <a:ext uri="{FF2B5EF4-FFF2-40B4-BE49-F238E27FC236}">
                <a16:creationId xmlns:a16="http://schemas.microsoft.com/office/drawing/2014/main" id="{FF475872-D47D-4FFF-BCA6-547645B82258}"/>
              </a:ext>
            </a:extLst>
          </p:cNvPr>
          <p:cNvPicPr>
            <a:picLocks noChangeAspect="1"/>
          </p:cNvPicPr>
          <p:nvPr/>
        </p:nvPicPr>
        <p:blipFill>
          <a:blip r:embed="rId2"/>
          <a:stretch>
            <a:fillRect/>
          </a:stretch>
        </p:blipFill>
        <p:spPr>
          <a:xfrm>
            <a:off x="1201947" y="1372543"/>
            <a:ext cx="10233803" cy="5104951"/>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2C74CD55-39E9-4548-8956-E5D401CB47B5}"/>
              </a:ext>
            </a:extLst>
          </p:cNvPr>
          <p:cNvPicPr>
            <a:picLocks noChangeAspect="1"/>
          </p:cNvPicPr>
          <p:nvPr/>
        </p:nvPicPr>
        <p:blipFill rotWithShape="1">
          <a:blip r:embed="rId3"/>
          <a:srcRect l="13717" t="57561" r="80192" b="32439"/>
          <a:stretch/>
        </p:blipFill>
        <p:spPr>
          <a:xfrm>
            <a:off x="7456098" y="1565173"/>
            <a:ext cx="1170150" cy="1077263"/>
          </a:xfrm>
          <a:prstGeom prst="rect">
            <a:avLst/>
          </a:prstGeom>
        </p:spPr>
      </p:pic>
    </p:spTree>
    <p:extLst>
      <p:ext uri="{BB962C8B-B14F-4D97-AF65-F5344CB8AC3E}">
        <p14:creationId xmlns:p14="http://schemas.microsoft.com/office/powerpoint/2010/main" val="230209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0C48-7130-4DF6-BFB5-96323389FC20}"/>
              </a:ext>
            </a:extLst>
          </p:cNvPr>
          <p:cNvSpPr>
            <a:spLocks noGrp="1"/>
          </p:cNvSpPr>
          <p:nvPr>
            <p:ph type="title"/>
          </p:nvPr>
        </p:nvSpPr>
        <p:spPr/>
        <p:txBody>
          <a:bodyPr/>
          <a:lstStyle/>
          <a:p>
            <a:pPr algn="ctr"/>
            <a:r>
              <a:rPr lang="en-US" dirty="0">
                <a:cs typeface="Calibri Light"/>
              </a:rPr>
              <a:t>Contains or is?</a:t>
            </a:r>
          </a:p>
        </p:txBody>
      </p:sp>
      <p:sp>
        <p:nvSpPr>
          <p:cNvPr id="3" name="Content Placeholder 2">
            <a:extLst>
              <a:ext uri="{FF2B5EF4-FFF2-40B4-BE49-F238E27FC236}">
                <a16:creationId xmlns:a16="http://schemas.microsoft.com/office/drawing/2014/main" id="{9C31EE66-EBEC-4996-862F-ACBE7757AAF0}"/>
              </a:ext>
            </a:extLst>
          </p:cNvPr>
          <p:cNvSpPr>
            <a:spLocks noGrp="1"/>
          </p:cNvSpPr>
          <p:nvPr>
            <p:ph idx="1"/>
          </p:nvPr>
        </p:nvSpPr>
        <p:spPr>
          <a:xfrm>
            <a:off x="838200" y="1825625"/>
            <a:ext cx="10055525" cy="4351338"/>
          </a:xfrm>
        </p:spPr>
        <p:txBody>
          <a:bodyPr vert="horz" lIns="91440" tIns="45720" rIns="91440" bIns="45720" rtlCol="0" anchor="t">
            <a:normAutofit/>
          </a:bodyPr>
          <a:lstStyle/>
          <a:p>
            <a:r>
              <a:rPr lang="en-US" sz="3200" dirty="0">
                <a:cs typeface="Calibri"/>
              </a:rPr>
              <a:t>Neo-orthodoxy is also called </a:t>
            </a:r>
            <a:r>
              <a:rPr lang="en-US" sz="3200" b="1" dirty="0">
                <a:cs typeface="Calibri"/>
              </a:rPr>
              <a:t>Barthianism</a:t>
            </a:r>
            <a:r>
              <a:rPr lang="en-US" sz="3200" dirty="0">
                <a:cs typeface="Calibri"/>
              </a:rPr>
              <a:t>, after Swiss theologian, Karl Barth</a:t>
            </a:r>
            <a:endParaRPr lang="en-US" dirty="0"/>
          </a:p>
          <a:p>
            <a:r>
              <a:rPr lang="en-US" sz="3200" b="1" dirty="0">
                <a:cs typeface="Calibri"/>
              </a:rPr>
              <a:t>Pentecostal form</a:t>
            </a:r>
            <a:r>
              <a:rPr lang="en-US" sz="3200" dirty="0">
                <a:cs typeface="Calibri"/>
              </a:rPr>
              <a:t>: the Bible comes alive when the Holy Spirit 'interacts with it'</a:t>
            </a:r>
          </a:p>
          <a:p>
            <a:r>
              <a:rPr lang="en-US" sz="3200" dirty="0">
                <a:ea typeface="+mn-lt"/>
                <a:cs typeface="+mn-lt"/>
              </a:rPr>
              <a:t>Tota Scriptura: the entire Bible is the Word of God</a:t>
            </a:r>
          </a:p>
          <a:p>
            <a:r>
              <a:rPr lang="en-US" sz="3200" dirty="0">
                <a:ea typeface="+mn-lt"/>
                <a:cs typeface="+mn-lt"/>
              </a:rPr>
              <a:t>"</a:t>
            </a:r>
            <a:r>
              <a:rPr lang="en-US" sz="3200" dirty="0">
                <a:cs typeface="Calibri"/>
              </a:rPr>
              <a:t>It is the Spirit who gives life; the flesh profits nothing. The words that I speak to you are spirit, and </a:t>
            </a:r>
            <a:r>
              <a:rPr lang="en-US" sz="3200" i="1" dirty="0">
                <a:cs typeface="Calibri"/>
              </a:rPr>
              <a:t>they</a:t>
            </a:r>
            <a:r>
              <a:rPr lang="en-US" sz="3200" dirty="0">
                <a:cs typeface="Calibri"/>
              </a:rPr>
              <a:t> are life.</a:t>
            </a:r>
            <a:r>
              <a:rPr lang="en-US" sz="3200" dirty="0">
                <a:ea typeface="+mn-lt"/>
                <a:cs typeface="+mn-lt"/>
              </a:rPr>
              <a:t>" (John 6:63)</a:t>
            </a:r>
          </a:p>
          <a:p>
            <a:pPr marL="0" indent="0">
              <a:buNone/>
            </a:pPr>
            <a:endParaRPr lang="en-US" sz="3200" dirty="0">
              <a:cs typeface="Calibri"/>
            </a:endParaRPr>
          </a:p>
        </p:txBody>
      </p:sp>
    </p:spTree>
    <p:extLst>
      <p:ext uri="{BB962C8B-B14F-4D97-AF65-F5344CB8AC3E}">
        <p14:creationId xmlns:p14="http://schemas.microsoft.com/office/powerpoint/2010/main" val="2710814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769E-BE43-497B-8450-8C5A4402CA73}"/>
              </a:ext>
            </a:extLst>
          </p:cNvPr>
          <p:cNvSpPr>
            <a:spLocks noGrp="1"/>
          </p:cNvSpPr>
          <p:nvPr>
            <p:ph type="title"/>
          </p:nvPr>
        </p:nvSpPr>
        <p:spPr>
          <a:xfrm>
            <a:off x="838200" y="365125"/>
            <a:ext cx="10515600" cy="822356"/>
          </a:xfrm>
        </p:spPr>
        <p:txBody>
          <a:bodyPr/>
          <a:lstStyle/>
          <a:p>
            <a:pPr algn="ctr"/>
            <a:r>
              <a:rPr lang="en-US" dirty="0">
                <a:ea typeface="+mj-lt"/>
                <a:cs typeface="+mj-lt"/>
              </a:rPr>
              <a:t>Opponents of Sola Scriptura</a:t>
            </a:r>
          </a:p>
        </p:txBody>
      </p:sp>
      <p:sp>
        <p:nvSpPr>
          <p:cNvPr id="5" name="Oval 4">
            <a:extLst>
              <a:ext uri="{FF2B5EF4-FFF2-40B4-BE49-F238E27FC236}">
                <a16:creationId xmlns:a16="http://schemas.microsoft.com/office/drawing/2014/main" id="{B23D5353-D475-411B-96CD-7C0CD7093E60}"/>
              </a:ext>
            </a:extLst>
          </p:cNvPr>
          <p:cNvSpPr/>
          <p:nvPr/>
        </p:nvSpPr>
        <p:spPr>
          <a:xfrm>
            <a:off x="3654724" y="2569233"/>
            <a:ext cx="3551206" cy="35512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0F1D331-369D-469F-8AA6-BC5C075B179A}"/>
              </a:ext>
            </a:extLst>
          </p:cNvPr>
          <p:cNvSpPr/>
          <p:nvPr/>
        </p:nvSpPr>
        <p:spPr>
          <a:xfrm>
            <a:off x="4733025" y="2569232"/>
            <a:ext cx="3551206" cy="35512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2765601-8A2C-4559-981A-918F68BB054C}"/>
              </a:ext>
            </a:extLst>
          </p:cNvPr>
          <p:cNvSpPr/>
          <p:nvPr/>
        </p:nvSpPr>
        <p:spPr>
          <a:xfrm>
            <a:off x="4186686" y="1519686"/>
            <a:ext cx="3551206" cy="35512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E3C57BC-B4F4-418B-9E47-01CA1A9F2C6C}"/>
              </a:ext>
            </a:extLst>
          </p:cNvPr>
          <p:cNvSpPr txBox="1"/>
          <p:nvPr/>
        </p:nvSpPr>
        <p:spPr>
          <a:xfrm>
            <a:off x="4594105" y="3515803"/>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Denial of </a:t>
            </a:r>
            <a:endParaRPr lang="en-US" sz="2800">
              <a:cs typeface="Calibri"/>
            </a:endParaRPr>
          </a:p>
          <a:p>
            <a:pPr algn="ctr"/>
            <a:r>
              <a:rPr lang="en-US" sz="2800" dirty="0"/>
              <a:t>Sola Scriptura</a:t>
            </a:r>
            <a:endParaRPr lang="en-US" sz="2800">
              <a:cs typeface="Calibri" panose="020F0502020204030204"/>
            </a:endParaRPr>
          </a:p>
        </p:txBody>
      </p:sp>
      <p:sp>
        <p:nvSpPr>
          <p:cNvPr id="11" name="TextBox 10">
            <a:extLst>
              <a:ext uri="{FF2B5EF4-FFF2-40B4-BE49-F238E27FC236}">
                <a16:creationId xmlns:a16="http://schemas.microsoft.com/office/drawing/2014/main" id="{02C0F3EB-C0F0-4923-95AC-2D3BB8928142}"/>
              </a:ext>
            </a:extLst>
          </p:cNvPr>
          <p:cNvSpPr txBox="1"/>
          <p:nvPr/>
        </p:nvSpPr>
        <p:spPr>
          <a:xfrm>
            <a:off x="1517350" y="1617991"/>
            <a:ext cx="3562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Roman Catholicism</a:t>
            </a:r>
            <a:endParaRPr lang="en-US" dirty="0"/>
          </a:p>
        </p:txBody>
      </p:sp>
      <p:sp>
        <p:nvSpPr>
          <p:cNvPr id="12" name="TextBox 11">
            <a:extLst>
              <a:ext uri="{FF2B5EF4-FFF2-40B4-BE49-F238E27FC236}">
                <a16:creationId xmlns:a16="http://schemas.microsoft.com/office/drawing/2014/main" id="{7E13D361-0218-4309-AA0F-6BCACB37C7C8}"/>
              </a:ext>
            </a:extLst>
          </p:cNvPr>
          <p:cNvSpPr txBox="1"/>
          <p:nvPr/>
        </p:nvSpPr>
        <p:spPr>
          <a:xfrm>
            <a:off x="8087803" y="4507841"/>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Theological liberalism</a:t>
            </a:r>
            <a:endParaRPr lang="en-US" dirty="0"/>
          </a:p>
        </p:txBody>
      </p:sp>
      <p:sp>
        <p:nvSpPr>
          <p:cNvPr id="13" name="TextBox 12">
            <a:extLst>
              <a:ext uri="{FF2B5EF4-FFF2-40B4-BE49-F238E27FC236}">
                <a16:creationId xmlns:a16="http://schemas.microsoft.com/office/drawing/2014/main" id="{F5D0113D-D915-4184-A63E-7A2922691F27}"/>
              </a:ext>
            </a:extLst>
          </p:cNvPr>
          <p:cNvSpPr txBox="1"/>
          <p:nvPr/>
        </p:nvSpPr>
        <p:spPr>
          <a:xfrm>
            <a:off x="1100406" y="4752255"/>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The Pentecostal movement</a:t>
            </a:r>
            <a:endParaRPr lang="en-US" dirty="0"/>
          </a:p>
        </p:txBody>
      </p:sp>
      <p:sp>
        <p:nvSpPr>
          <p:cNvPr id="3" name="TextBox 2">
            <a:extLst>
              <a:ext uri="{FF2B5EF4-FFF2-40B4-BE49-F238E27FC236}">
                <a16:creationId xmlns:a16="http://schemas.microsoft.com/office/drawing/2014/main" id="{90A39CA1-FDD4-4ED7-BC4B-1729F61A4ED9}"/>
              </a:ext>
            </a:extLst>
          </p:cNvPr>
          <p:cNvSpPr txBox="1"/>
          <p:nvPr/>
        </p:nvSpPr>
        <p:spPr>
          <a:xfrm>
            <a:off x="8390626" y="1877683"/>
            <a:ext cx="34908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 counterfeit 'triple cord'</a:t>
            </a:r>
            <a:endParaRPr lang="en-US" sz="2400">
              <a:cs typeface="Calibri"/>
            </a:endParaRPr>
          </a:p>
        </p:txBody>
      </p:sp>
    </p:spTree>
    <p:extLst>
      <p:ext uri="{BB962C8B-B14F-4D97-AF65-F5344CB8AC3E}">
        <p14:creationId xmlns:p14="http://schemas.microsoft.com/office/powerpoint/2010/main" val="254847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9C12-2A8C-410F-BE66-752916200045}"/>
              </a:ext>
            </a:extLst>
          </p:cNvPr>
          <p:cNvSpPr>
            <a:spLocks noGrp="1"/>
          </p:cNvSpPr>
          <p:nvPr>
            <p:ph type="title"/>
          </p:nvPr>
        </p:nvSpPr>
        <p:spPr/>
        <p:txBody>
          <a:bodyPr/>
          <a:lstStyle/>
          <a:p>
            <a:pPr algn="ctr"/>
            <a:r>
              <a:rPr lang="en-US" dirty="0">
                <a:cs typeface="Calibri Light"/>
              </a:rPr>
              <a:t>What does the Bible say?</a:t>
            </a:r>
          </a:p>
        </p:txBody>
      </p:sp>
      <p:sp>
        <p:nvSpPr>
          <p:cNvPr id="3" name="Content Placeholder 2">
            <a:extLst>
              <a:ext uri="{FF2B5EF4-FFF2-40B4-BE49-F238E27FC236}">
                <a16:creationId xmlns:a16="http://schemas.microsoft.com/office/drawing/2014/main" id="{137144FF-2AEE-47A3-9510-895E29E15C2D}"/>
              </a:ext>
            </a:extLst>
          </p:cNvPr>
          <p:cNvSpPr>
            <a:spLocks noGrp="1"/>
          </p:cNvSpPr>
          <p:nvPr>
            <p:ph idx="1"/>
          </p:nvPr>
        </p:nvSpPr>
        <p:spPr/>
        <p:txBody>
          <a:bodyPr vert="horz" lIns="91440" tIns="45720" rIns="91440" bIns="45720" rtlCol="0" anchor="t">
            <a:normAutofit/>
          </a:bodyPr>
          <a:lstStyle/>
          <a:p>
            <a:r>
              <a:rPr lang="en-US" dirty="0">
                <a:cs typeface="Calibri"/>
              </a:rPr>
              <a:t>"Therefore, whether you eat or drink, or whatever you do, do </a:t>
            </a:r>
            <a:r>
              <a:rPr lang="en-US" i="1" dirty="0">
                <a:cs typeface="Calibri"/>
              </a:rPr>
              <a:t>all to the glory of God</a:t>
            </a:r>
            <a:r>
              <a:rPr lang="en-US" dirty="0">
                <a:cs typeface="Calibri"/>
              </a:rPr>
              <a:t>."  (1Corinthians 10:31)</a:t>
            </a:r>
            <a:endParaRPr lang="en-US" dirty="0">
              <a:ea typeface="+mn-lt"/>
              <a:cs typeface="+mn-lt"/>
            </a:endParaRPr>
          </a:p>
          <a:p>
            <a:r>
              <a:rPr lang="en-US" dirty="0">
                <a:cs typeface="Calibri"/>
              </a:rPr>
              <a:t>"You are worthy, O Lord, </a:t>
            </a:r>
            <a:r>
              <a:rPr lang="en-US" i="1" dirty="0">
                <a:cs typeface="Calibri"/>
              </a:rPr>
              <a:t>To receive glory</a:t>
            </a:r>
            <a:r>
              <a:rPr lang="en-US" dirty="0">
                <a:cs typeface="Calibri"/>
              </a:rPr>
              <a:t> and honor and power; For You created all things, And by Your will they exist and were created." (Revelation 4:11)</a:t>
            </a:r>
            <a:endParaRPr lang="en-US" dirty="0">
              <a:ea typeface="+mn-lt"/>
              <a:cs typeface="+mn-lt"/>
            </a:endParaRPr>
          </a:p>
          <a:p>
            <a:r>
              <a:rPr lang="en-US" dirty="0">
                <a:cs typeface="Calibri"/>
              </a:rPr>
              <a:t>"Whom have I in heaven but You? And there is none upon earth that I desire besides You. My flesh and my heart fail; But God is the strength of my heart and my portion forever." (Psalm 73:25-26)</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928144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erson who is smiling and looking at the camera&#10;&#10;Description automatically generated">
            <a:extLst>
              <a:ext uri="{FF2B5EF4-FFF2-40B4-BE49-F238E27FC236}">
                <a16:creationId xmlns:a16="http://schemas.microsoft.com/office/drawing/2014/main" id="{3B86CF70-08EB-4D73-B27E-2E7DC7C95ADA}"/>
              </a:ext>
            </a:extLst>
          </p:cNvPr>
          <p:cNvPicPr>
            <a:picLocks noChangeAspect="1"/>
          </p:cNvPicPr>
          <p:nvPr/>
        </p:nvPicPr>
        <p:blipFill>
          <a:blip r:embed="rId2"/>
          <a:stretch>
            <a:fillRect/>
          </a:stretch>
        </p:blipFill>
        <p:spPr>
          <a:xfrm>
            <a:off x="7671759" y="910438"/>
            <a:ext cx="3548332" cy="4763953"/>
          </a:xfrm>
          <a:prstGeom prst="rect">
            <a:avLst/>
          </a:prstGeom>
        </p:spPr>
      </p:pic>
      <p:pic>
        <p:nvPicPr>
          <p:cNvPr id="3" name="Picture 3" descr="A group of people posing for the camera&#10;&#10;Description automatically generated">
            <a:extLst>
              <a:ext uri="{FF2B5EF4-FFF2-40B4-BE49-F238E27FC236}">
                <a16:creationId xmlns:a16="http://schemas.microsoft.com/office/drawing/2014/main" id="{9F4668B3-2B64-434B-B954-0573E3F72B7C}"/>
              </a:ext>
            </a:extLst>
          </p:cNvPr>
          <p:cNvPicPr>
            <a:picLocks noChangeAspect="1"/>
          </p:cNvPicPr>
          <p:nvPr/>
        </p:nvPicPr>
        <p:blipFill>
          <a:blip r:embed="rId3"/>
          <a:stretch>
            <a:fillRect/>
          </a:stretch>
        </p:blipFill>
        <p:spPr>
          <a:xfrm>
            <a:off x="598098" y="904336"/>
            <a:ext cx="7099539" cy="4776158"/>
          </a:xfrm>
          <a:prstGeom prst="rect">
            <a:avLst/>
          </a:prstGeom>
        </p:spPr>
      </p:pic>
      <p:sp>
        <p:nvSpPr>
          <p:cNvPr id="4" name="TextBox 3">
            <a:extLst>
              <a:ext uri="{FF2B5EF4-FFF2-40B4-BE49-F238E27FC236}">
                <a16:creationId xmlns:a16="http://schemas.microsoft.com/office/drawing/2014/main" id="{426DABFB-D25C-4BBC-815E-9B27DB577BB5}"/>
              </a:ext>
            </a:extLst>
          </p:cNvPr>
          <p:cNvSpPr txBox="1"/>
          <p:nvPr/>
        </p:nvSpPr>
        <p:spPr>
          <a:xfrm>
            <a:off x="7556740" y="5888966"/>
            <a:ext cx="4123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Pentecostal woman 'pastor' Paula White</a:t>
            </a:r>
          </a:p>
        </p:txBody>
      </p:sp>
    </p:spTree>
    <p:extLst>
      <p:ext uri="{BB962C8B-B14F-4D97-AF65-F5344CB8AC3E}">
        <p14:creationId xmlns:p14="http://schemas.microsoft.com/office/powerpoint/2010/main" val="1699890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erson wearing glasses and smiling at the camera&#10;&#10;Description automatically generated">
            <a:extLst>
              <a:ext uri="{FF2B5EF4-FFF2-40B4-BE49-F238E27FC236}">
                <a16:creationId xmlns:a16="http://schemas.microsoft.com/office/drawing/2014/main" id="{1A459938-7CAD-48C2-A2B6-D81207E8704B}"/>
              </a:ext>
            </a:extLst>
          </p:cNvPr>
          <p:cNvPicPr>
            <a:picLocks noChangeAspect="1"/>
          </p:cNvPicPr>
          <p:nvPr/>
        </p:nvPicPr>
        <p:blipFill rotWithShape="1">
          <a:blip r:embed="rId2"/>
          <a:srcRect l="12042" r="27749" b="781"/>
          <a:stretch/>
        </p:blipFill>
        <p:spPr>
          <a:xfrm>
            <a:off x="511834" y="644400"/>
            <a:ext cx="5015972" cy="5526140"/>
          </a:xfrm>
          <a:prstGeom prst="rect">
            <a:avLst/>
          </a:prstGeom>
        </p:spPr>
      </p:pic>
      <p:pic>
        <p:nvPicPr>
          <p:cNvPr id="3" name="Picture 3" descr="A vintage photo of a person wearing a suit and tie&#10;&#10;Description automatically generated">
            <a:extLst>
              <a:ext uri="{FF2B5EF4-FFF2-40B4-BE49-F238E27FC236}">
                <a16:creationId xmlns:a16="http://schemas.microsoft.com/office/drawing/2014/main" id="{B4B38D30-8232-47C1-BAB0-79D7849FB76E}"/>
              </a:ext>
            </a:extLst>
          </p:cNvPr>
          <p:cNvPicPr>
            <a:picLocks noChangeAspect="1"/>
          </p:cNvPicPr>
          <p:nvPr/>
        </p:nvPicPr>
        <p:blipFill>
          <a:blip r:embed="rId3"/>
          <a:stretch>
            <a:fillRect/>
          </a:stretch>
        </p:blipFill>
        <p:spPr>
          <a:xfrm>
            <a:off x="7377382" y="629638"/>
            <a:ext cx="4036443" cy="5526836"/>
          </a:xfrm>
          <a:prstGeom prst="rect">
            <a:avLst/>
          </a:prstGeom>
        </p:spPr>
      </p:pic>
      <p:sp>
        <p:nvSpPr>
          <p:cNvPr id="4" name="TextBox 3">
            <a:extLst>
              <a:ext uri="{FF2B5EF4-FFF2-40B4-BE49-F238E27FC236}">
                <a16:creationId xmlns:a16="http://schemas.microsoft.com/office/drawing/2014/main" id="{41FD9672-C30F-45E4-9209-A90F8FD9989C}"/>
              </a:ext>
            </a:extLst>
          </p:cNvPr>
          <p:cNvSpPr txBox="1"/>
          <p:nvPr/>
        </p:nvSpPr>
        <p:spPr>
          <a:xfrm>
            <a:off x="1460740" y="6291532"/>
            <a:ext cx="3692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Huba Rozsa, Hungarian RC theologian</a:t>
            </a:r>
          </a:p>
        </p:txBody>
      </p:sp>
      <p:sp>
        <p:nvSpPr>
          <p:cNvPr id="5" name="TextBox 4">
            <a:extLst>
              <a:ext uri="{FF2B5EF4-FFF2-40B4-BE49-F238E27FC236}">
                <a16:creationId xmlns:a16="http://schemas.microsoft.com/office/drawing/2014/main" id="{210B6942-8C2B-4848-BB88-3BE39CF0BCDC}"/>
              </a:ext>
            </a:extLst>
          </p:cNvPr>
          <p:cNvSpPr txBox="1"/>
          <p:nvPr/>
        </p:nvSpPr>
        <p:spPr>
          <a:xfrm>
            <a:off x="7657381" y="6190890"/>
            <a:ext cx="36921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Harry Emerson Fosdick, theistic evolutionist and liberal theologian</a:t>
            </a:r>
          </a:p>
        </p:txBody>
      </p:sp>
    </p:spTree>
    <p:extLst>
      <p:ext uri="{BB962C8B-B14F-4D97-AF65-F5344CB8AC3E}">
        <p14:creationId xmlns:p14="http://schemas.microsoft.com/office/powerpoint/2010/main" val="3536702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building, room, front, table&#10;&#10;Description automatically generated">
            <a:extLst>
              <a:ext uri="{FF2B5EF4-FFF2-40B4-BE49-F238E27FC236}">
                <a16:creationId xmlns:a16="http://schemas.microsoft.com/office/drawing/2014/main" id="{21427C52-EC93-4CEB-A113-1F060788BBFB}"/>
              </a:ext>
            </a:extLst>
          </p:cNvPr>
          <p:cNvPicPr>
            <a:picLocks noChangeAspect="1"/>
          </p:cNvPicPr>
          <p:nvPr/>
        </p:nvPicPr>
        <p:blipFill>
          <a:blip r:embed="rId2"/>
          <a:stretch>
            <a:fillRect/>
          </a:stretch>
        </p:blipFill>
        <p:spPr>
          <a:xfrm>
            <a:off x="5428891" y="1584676"/>
            <a:ext cx="5302369" cy="4249365"/>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5C234DDC-2808-4F25-B883-0927720756AE}"/>
              </a:ext>
            </a:extLst>
          </p:cNvPr>
          <p:cNvPicPr>
            <a:picLocks noChangeAspect="1"/>
          </p:cNvPicPr>
          <p:nvPr/>
        </p:nvPicPr>
        <p:blipFill>
          <a:blip r:embed="rId3"/>
          <a:stretch>
            <a:fillRect/>
          </a:stretch>
        </p:blipFill>
        <p:spPr>
          <a:xfrm>
            <a:off x="2177901" y="1508005"/>
            <a:ext cx="2947897" cy="4402706"/>
          </a:xfrm>
          <a:prstGeom prst="rect">
            <a:avLst/>
          </a:prstGeom>
        </p:spPr>
      </p:pic>
    </p:spTree>
    <p:extLst>
      <p:ext uri="{BB962C8B-B14F-4D97-AF65-F5344CB8AC3E}">
        <p14:creationId xmlns:p14="http://schemas.microsoft.com/office/powerpoint/2010/main" val="2172370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F196-298A-49C4-8A0C-E6C560E6E4E4}"/>
              </a:ext>
            </a:extLst>
          </p:cNvPr>
          <p:cNvSpPr>
            <a:spLocks noGrp="1"/>
          </p:cNvSpPr>
          <p:nvPr>
            <p:ph type="title"/>
          </p:nvPr>
        </p:nvSpPr>
        <p:spPr/>
        <p:txBody>
          <a:bodyPr/>
          <a:lstStyle/>
          <a:p>
            <a:pPr algn="ctr"/>
            <a:r>
              <a:rPr lang="en-US" dirty="0">
                <a:cs typeface="Calibri Light"/>
              </a:rPr>
              <a:t>The Catholic charismatic movement</a:t>
            </a:r>
          </a:p>
        </p:txBody>
      </p:sp>
      <p:sp>
        <p:nvSpPr>
          <p:cNvPr id="3" name="Content Placeholder 2">
            <a:extLst>
              <a:ext uri="{FF2B5EF4-FFF2-40B4-BE49-F238E27FC236}">
                <a16:creationId xmlns:a16="http://schemas.microsoft.com/office/drawing/2014/main" id="{37291FE0-3509-4B5D-9582-5CB778EB2F18}"/>
              </a:ext>
            </a:extLst>
          </p:cNvPr>
          <p:cNvSpPr>
            <a:spLocks noGrp="1"/>
          </p:cNvSpPr>
          <p:nvPr>
            <p:ph idx="1"/>
          </p:nvPr>
        </p:nvSpPr>
        <p:spPr/>
        <p:txBody>
          <a:bodyPr vert="horz" lIns="91440" tIns="45720" rIns="91440" bIns="45720" rtlCol="0" anchor="t">
            <a:normAutofit/>
          </a:bodyPr>
          <a:lstStyle/>
          <a:p>
            <a:r>
              <a:rPr lang="en-US" sz="3200" dirty="0">
                <a:cs typeface="Calibri"/>
              </a:rPr>
              <a:t>Roughly 10% of all Roman Catholics are charismatic</a:t>
            </a:r>
            <a:endParaRPr lang="en-US" dirty="0"/>
          </a:p>
          <a:p>
            <a:pPr lvl="1"/>
            <a:r>
              <a:rPr lang="en-US" sz="2800" dirty="0">
                <a:cs typeface="Calibri"/>
              </a:rPr>
              <a:t>this number is growing steadily</a:t>
            </a:r>
            <a:endParaRPr lang="en-US" sz="2800">
              <a:cs typeface="Calibri" panose="020F0502020204030204"/>
            </a:endParaRPr>
          </a:p>
          <a:p>
            <a:r>
              <a:rPr lang="en-US" sz="3200" dirty="0">
                <a:cs typeface="Calibri"/>
              </a:rPr>
              <a:t>Very ecumenical</a:t>
            </a:r>
          </a:p>
          <a:p>
            <a:r>
              <a:rPr lang="en-US" sz="3200" dirty="0">
                <a:cs typeface="Calibri"/>
              </a:rPr>
              <a:t>Spiritual 'gifts'</a:t>
            </a:r>
          </a:p>
          <a:p>
            <a:r>
              <a:rPr lang="en-US" sz="3200" dirty="0">
                <a:cs typeface="Calibri"/>
              </a:rPr>
              <a:t>But they focus on becoming more </a:t>
            </a:r>
          </a:p>
          <a:p>
            <a:pPr marL="0" indent="0">
              <a:buNone/>
            </a:pPr>
            <a:r>
              <a:rPr lang="en-US" sz="3200" dirty="0">
                <a:cs typeface="Calibri"/>
              </a:rPr>
              <a:t>  Roman Catholic rather than evangelical</a:t>
            </a:r>
          </a:p>
        </p:txBody>
      </p:sp>
      <p:pic>
        <p:nvPicPr>
          <p:cNvPr id="4" name="Picture 4" descr="A person smiling for the camera&#10;&#10;Description automatically generated">
            <a:extLst>
              <a:ext uri="{FF2B5EF4-FFF2-40B4-BE49-F238E27FC236}">
                <a16:creationId xmlns:a16="http://schemas.microsoft.com/office/drawing/2014/main" id="{1136D0D2-9597-42F5-8DA8-F34BA3BCA587}"/>
              </a:ext>
            </a:extLst>
          </p:cNvPr>
          <p:cNvPicPr>
            <a:picLocks noChangeAspect="1"/>
          </p:cNvPicPr>
          <p:nvPr/>
        </p:nvPicPr>
        <p:blipFill rotWithShape="1">
          <a:blip r:embed="rId2"/>
          <a:srcRect l="15183" r="10471" b="-807"/>
          <a:stretch/>
        </p:blipFill>
        <p:spPr>
          <a:xfrm>
            <a:off x="8548778" y="2661358"/>
            <a:ext cx="3649714" cy="3246280"/>
          </a:xfrm>
          <a:prstGeom prst="rect">
            <a:avLst/>
          </a:prstGeom>
        </p:spPr>
      </p:pic>
      <p:sp>
        <p:nvSpPr>
          <p:cNvPr id="5" name="TextBox 4">
            <a:extLst>
              <a:ext uri="{FF2B5EF4-FFF2-40B4-BE49-F238E27FC236}">
                <a16:creationId xmlns:a16="http://schemas.microsoft.com/office/drawing/2014/main" id="{7A48F601-1541-4A10-9F3D-39979F64CCC9}"/>
              </a:ext>
            </a:extLst>
          </p:cNvPr>
          <p:cNvSpPr txBox="1"/>
          <p:nvPr/>
        </p:nvSpPr>
        <p:spPr>
          <a:xfrm>
            <a:off x="8951343" y="603274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Supreme Court justice Amy Coney Barrett</a:t>
            </a:r>
            <a:endParaRPr lang="en-US" dirty="0">
              <a:cs typeface="Calibri"/>
            </a:endParaRPr>
          </a:p>
        </p:txBody>
      </p:sp>
    </p:spTree>
    <p:extLst>
      <p:ext uri="{BB962C8B-B14F-4D97-AF65-F5344CB8AC3E}">
        <p14:creationId xmlns:p14="http://schemas.microsoft.com/office/powerpoint/2010/main" val="1011084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group of people standing in front of a crowd&#10;&#10;Description automatically generated">
            <a:extLst>
              <a:ext uri="{FF2B5EF4-FFF2-40B4-BE49-F238E27FC236}">
                <a16:creationId xmlns:a16="http://schemas.microsoft.com/office/drawing/2014/main" id="{1B95661F-E24E-4808-8727-394E43D9D523}"/>
              </a:ext>
            </a:extLst>
          </p:cNvPr>
          <p:cNvPicPr>
            <a:picLocks noChangeAspect="1"/>
          </p:cNvPicPr>
          <p:nvPr/>
        </p:nvPicPr>
        <p:blipFill>
          <a:blip r:embed="rId2"/>
          <a:stretch>
            <a:fillRect/>
          </a:stretch>
        </p:blipFill>
        <p:spPr>
          <a:xfrm>
            <a:off x="785004" y="-18762"/>
            <a:ext cx="10406331" cy="6866769"/>
          </a:xfrm>
          <a:prstGeom prst="rect">
            <a:avLst/>
          </a:prstGeom>
        </p:spPr>
      </p:pic>
    </p:spTree>
    <p:extLst>
      <p:ext uri="{BB962C8B-B14F-4D97-AF65-F5344CB8AC3E}">
        <p14:creationId xmlns:p14="http://schemas.microsoft.com/office/powerpoint/2010/main" val="164474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600D-1933-4623-992E-9C14EFBE22DE}"/>
              </a:ext>
            </a:extLst>
          </p:cNvPr>
          <p:cNvSpPr>
            <a:spLocks noGrp="1"/>
          </p:cNvSpPr>
          <p:nvPr>
            <p:ph type="title"/>
          </p:nvPr>
        </p:nvSpPr>
        <p:spPr/>
        <p:txBody>
          <a:bodyPr/>
          <a:lstStyle/>
          <a:p>
            <a:pPr algn="ctr"/>
            <a:r>
              <a:rPr lang="en-US" dirty="0">
                <a:cs typeface="Calibri Light"/>
              </a:rPr>
              <a:t>Liberalism, Romanism, Pentecostalism</a:t>
            </a:r>
          </a:p>
        </p:txBody>
      </p:sp>
      <p:sp>
        <p:nvSpPr>
          <p:cNvPr id="3" name="Content Placeholder 2">
            <a:extLst>
              <a:ext uri="{FF2B5EF4-FFF2-40B4-BE49-F238E27FC236}">
                <a16:creationId xmlns:a16="http://schemas.microsoft.com/office/drawing/2014/main" id="{E7714036-D8DB-4383-AD5A-42AA7B64D380}"/>
              </a:ext>
            </a:extLst>
          </p:cNvPr>
          <p:cNvSpPr>
            <a:spLocks noGrp="1"/>
          </p:cNvSpPr>
          <p:nvPr>
            <p:ph sz="half" idx="1"/>
          </p:nvPr>
        </p:nvSpPr>
        <p:spPr/>
        <p:txBody>
          <a:bodyPr vert="horz" lIns="91440" tIns="45720" rIns="91440" bIns="45720" rtlCol="0" anchor="t">
            <a:normAutofit/>
          </a:bodyPr>
          <a:lstStyle/>
          <a:p>
            <a:r>
              <a:rPr lang="en-US" dirty="0">
                <a:cs typeface="Calibri"/>
              </a:rPr>
              <a:t>RCC: The Bible subject to the church (sola </a:t>
            </a:r>
            <a:r>
              <a:rPr lang="en-US" dirty="0" err="1">
                <a:cs typeface="Calibri"/>
              </a:rPr>
              <a:t>ekklesia</a:t>
            </a:r>
            <a:r>
              <a:rPr lang="en-US" dirty="0">
                <a:cs typeface="Calibri"/>
              </a:rPr>
              <a:t>)</a:t>
            </a:r>
          </a:p>
          <a:p>
            <a:r>
              <a:rPr lang="en-US" dirty="0">
                <a:cs typeface="Calibri"/>
              </a:rPr>
              <a:t>Liberalism: the Bible subject to human reason</a:t>
            </a:r>
          </a:p>
          <a:p>
            <a:r>
              <a:rPr lang="en-US" dirty="0">
                <a:cs typeface="Calibri"/>
              </a:rPr>
              <a:t>Pentecostalism: the Bible subject to human experience and emotions</a:t>
            </a:r>
          </a:p>
          <a:p>
            <a:endParaRPr lang="en-US" dirty="0">
              <a:cs typeface="Calibri"/>
            </a:endParaRPr>
          </a:p>
          <a:p>
            <a:r>
              <a:rPr lang="en-US" dirty="0">
                <a:cs typeface="Calibri"/>
              </a:rPr>
              <a:t>Dispensationalism</a:t>
            </a:r>
          </a:p>
        </p:txBody>
      </p:sp>
      <p:sp>
        <p:nvSpPr>
          <p:cNvPr id="4" name="Content Placeholder 3">
            <a:extLst>
              <a:ext uri="{FF2B5EF4-FFF2-40B4-BE49-F238E27FC236}">
                <a16:creationId xmlns:a16="http://schemas.microsoft.com/office/drawing/2014/main" id="{1C2CDAC0-02B2-488C-906D-BE837AC3DF38}"/>
              </a:ext>
            </a:extLst>
          </p:cNvPr>
          <p:cNvSpPr>
            <a:spLocks noGrp="1"/>
          </p:cNvSpPr>
          <p:nvPr>
            <p:ph sz="half" idx="2"/>
          </p:nvPr>
        </p:nvSpPr>
        <p:spPr>
          <a:xfrm>
            <a:off x="6172200" y="1825625"/>
            <a:ext cx="5541033" cy="4351338"/>
          </a:xfrm>
        </p:spPr>
        <p:txBody>
          <a:bodyPr vert="horz" lIns="91440" tIns="45720" rIns="91440" bIns="45720" rtlCol="0" anchor="t">
            <a:normAutofit/>
          </a:bodyPr>
          <a:lstStyle/>
          <a:p>
            <a:r>
              <a:rPr lang="en-US" dirty="0">
                <a:cs typeface="Calibri"/>
              </a:rPr>
              <a:t>RCC: Scripture plus tradition</a:t>
            </a:r>
          </a:p>
          <a:p>
            <a:endParaRPr lang="en-US" dirty="0">
              <a:cs typeface="Calibri"/>
            </a:endParaRPr>
          </a:p>
          <a:p>
            <a:r>
              <a:rPr lang="en-US" dirty="0">
                <a:cs typeface="Calibri"/>
              </a:rPr>
              <a:t>Liberalism: Scripture plus scientific theories</a:t>
            </a:r>
            <a:endParaRPr lang="en-US"/>
          </a:p>
          <a:p>
            <a:r>
              <a:rPr lang="en-US" dirty="0">
                <a:cs typeface="Calibri"/>
              </a:rPr>
              <a:t>Pentecostalism: Scripture plus extra-biblical revelation ("A word from God")</a:t>
            </a:r>
          </a:p>
          <a:p>
            <a:endParaRPr lang="en-US" dirty="0">
              <a:cs typeface="Calibri"/>
            </a:endParaRPr>
          </a:p>
          <a:p>
            <a:r>
              <a:rPr lang="en-US" dirty="0">
                <a:cs typeface="Calibri"/>
              </a:rPr>
              <a:t>Dispensational presuppositions</a:t>
            </a:r>
          </a:p>
        </p:txBody>
      </p:sp>
    </p:spTree>
    <p:extLst>
      <p:ext uri="{BB962C8B-B14F-4D97-AF65-F5344CB8AC3E}">
        <p14:creationId xmlns:p14="http://schemas.microsoft.com/office/powerpoint/2010/main" val="113389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B8C8-6A68-4063-87FE-980769E2F1B0}"/>
              </a:ext>
            </a:extLst>
          </p:cNvPr>
          <p:cNvSpPr>
            <a:spLocks noGrp="1"/>
          </p:cNvSpPr>
          <p:nvPr>
            <p:ph type="title"/>
          </p:nvPr>
        </p:nvSpPr>
        <p:spPr/>
        <p:txBody>
          <a:bodyPr/>
          <a:lstStyle/>
          <a:p>
            <a:pPr algn="ctr"/>
            <a:r>
              <a:rPr lang="en-US" dirty="0">
                <a:cs typeface="Calibri Light"/>
              </a:rPr>
              <a:t>Homework</a:t>
            </a:r>
          </a:p>
        </p:txBody>
      </p:sp>
      <p:sp>
        <p:nvSpPr>
          <p:cNvPr id="3" name="Content Placeholder 2">
            <a:extLst>
              <a:ext uri="{FF2B5EF4-FFF2-40B4-BE49-F238E27FC236}">
                <a16:creationId xmlns:a16="http://schemas.microsoft.com/office/drawing/2014/main" id="{3B4D94A1-B399-431C-9D9D-28130E4ECDB3}"/>
              </a:ext>
            </a:extLst>
          </p:cNvPr>
          <p:cNvSpPr>
            <a:spLocks noGrp="1"/>
          </p:cNvSpPr>
          <p:nvPr>
            <p:ph idx="1"/>
          </p:nvPr>
        </p:nvSpPr>
        <p:spPr/>
        <p:txBody>
          <a:bodyPr vert="horz" lIns="91440" tIns="45720" rIns="91440" bIns="45720" rtlCol="0" anchor="t">
            <a:normAutofit/>
          </a:bodyPr>
          <a:lstStyle/>
          <a:p>
            <a:r>
              <a:rPr lang="en-US" sz="3200" dirty="0">
                <a:cs typeface="Calibri"/>
              </a:rPr>
              <a:t>Memorize the following verses for my next class:</a:t>
            </a:r>
            <a:endParaRPr lang="en-US" dirty="0"/>
          </a:p>
          <a:p>
            <a:pPr lvl="1"/>
            <a:r>
              <a:rPr lang="en-US" sz="2800" dirty="0">
                <a:cs typeface="Calibri"/>
              </a:rPr>
              <a:t>Acts 17:10-11</a:t>
            </a:r>
            <a:endParaRPr lang="en-US" dirty="0">
              <a:cs typeface="Calibri"/>
            </a:endParaRPr>
          </a:p>
          <a:p>
            <a:pPr lvl="1"/>
            <a:r>
              <a:rPr lang="en-US" sz="2800" dirty="0">
                <a:cs typeface="Calibri"/>
              </a:rPr>
              <a:t>1Corinthians 4:6</a:t>
            </a:r>
          </a:p>
          <a:p>
            <a:pPr lvl="1"/>
            <a:r>
              <a:rPr lang="en-US" sz="2800" dirty="0">
                <a:cs typeface="Calibri"/>
              </a:rPr>
              <a:t>2Timothy 3:16-17</a:t>
            </a:r>
          </a:p>
          <a:p>
            <a:pPr lvl="1"/>
            <a:r>
              <a:rPr lang="en-US" sz="2800" dirty="0">
                <a:cs typeface="Calibri"/>
              </a:rPr>
              <a:t>Hebrews 1:1-2</a:t>
            </a:r>
          </a:p>
          <a:p>
            <a:pPr lvl="1"/>
            <a:r>
              <a:rPr lang="en-US" sz="2800" dirty="0">
                <a:cs typeface="Calibri"/>
              </a:rPr>
              <a:t>Revelation 22:18-19</a:t>
            </a:r>
          </a:p>
          <a:p>
            <a:r>
              <a:rPr lang="en-US" sz="3200" dirty="0">
                <a:cs typeface="Calibri"/>
              </a:rPr>
              <a:t>The main similarities between liberalism, Pentecostalism and Roman Catholicism</a:t>
            </a:r>
          </a:p>
        </p:txBody>
      </p:sp>
    </p:spTree>
    <p:extLst>
      <p:ext uri="{BB962C8B-B14F-4D97-AF65-F5344CB8AC3E}">
        <p14:creationId xmlns:p14="http://schemas.microsoft.com/office/powerpoint/2010/main" val="48501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4CF6-80FC-4579-AA63-9ECEF0646E4E}"/>
              </a:ext>
            </a:extLst>
          </p:cNvPr>
          <p:cNvSpPr>
            <a:spLocks noGrp="1"/>
          </p:cNvSpPr>
          <p:nvPr>
            <p:ph type="title"/>
          </p:nvPr>
        </p:nvSpPr>
        <p:spPr/>
        <p:txBody>
          <a:bodyPr/>
          <a:lstStyle/>
          <a:p>
            <a:pPr algn="ctr"/>
            <a:r>
              <a:rPr lang="en-US" dirty="0">
                <a:cs typeface="Calibri Light"/>
              </a:rPr>
              <a:t>Resources</a:t>
            </a:r>
          </a:p>
        </p:txBody>
      </p:sp>
      <p:sp>
        <p:nvSpPr>
          <p:cNvPr id="3" name="Content Placeholder 2">
            <a:extLst>
              <a:ext uri="{FF2B5EF4-FFF2-40B4-BE49-F238E27FC236}">
                <a16:creationId xmlns:a16="http://schemas.microsoft.com/office/drawing/2014/main" id="{BCDD145E-C88E-4973-8D03-25FFC9BEA270}"/>
              </a:ext>
            </a:extLst>
          </p:cNvPr>
          <p:cNvSpPr>
            <a:spLocks noGrp="1"/>
          </p:cNvSpPr>
          <p:nvPr>
            <p:ph idx="1"/>
          </p:nvPr>
        </p:nvSpPr>
        <p:spPr/>
        <p:txBody>
          <a:bodyPr vert="horz" lIns="91440" tIns="45720" rIns="91440" bIns="45720" rtlCol="0" anchor="t">
            <a:normAutofit/>
          </a:bodyPr>
          <a:lstStyle/>
          <a:p>
            <a:r>
              <a:rPr lang="en-US" sz="3200" dirty="0">
                <a:cs typeface="Calibri"/>
              </a:rPr>
              <a:t>Keith Mathison, The Shape of Sola Scriptura</a:t>
            </a:r>
          </a:p>
          <a:p>
            <a:r>
              <a:rPr lang="en-US" sz="3200" dirty="0">
                <a:cs typeface="Calibri"/>
              </a:rPr>
              <a:t>James White, Scripture Alone</a:t>
            </a:r>
          </a:p>
          <a:p>
            <a:r>
              <a:rPr lang="en-US" sz="3200" dirty="0">
                <a:cs typeface="Calibri"/>
              </a:rPr>
              <a:t>M Barrett, God's Word alone, the authority of Scripture</a:t>
            </a:r>
          </a:p>
          <a:p>
            <a:r>
              <a:rPr lang="en-US" sz="3200" dirty="0">
                <a:cs typeface="Calibri"/>
              </a:rPr>
              <a:t>Gary Crampton, By Scripture Alone, the sufficiency of Scripture</a:t>
            </a:r>
          </a:p>
          <a:p>
            <a:r>
              <a:rPr lang="en-US" sz="3200" dirty="0">
                <a:cs typeface="Calibri"/>
              </a:rPr>
              <a:t>Course paper: "What is the relationship between Scripture and tradition?"</a:t>
            </a:r>
          </a:p>
        </p:txBody>
      </p:sp>
    </p:spTree>
    <p:extLst>
      <p:ext uri="{BB962C8B-B14F-4D97-AF65-F5344CB8AC3E}">
        <p14:creationId xmlns:p14="http://schemas.microsoft.com/office/powerpoint/2010/main" val="256413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6E8C-CF85-4C35-A257-7AEF046590D4}"/>
              </a:ext>
            </a:extLst>
          </p:cNvPr>
          <p:cNvSpPr>
            <a:spLocks noGrp="1"/>
          </p:cNvSpPr>
          <p:nvPr>
            <p:ph type="title"/>
          </p:nvPr>
        </p:nvSpPr>
        <p:spPr/>
        <p:txBody>
          <a:bodyPr/>
          <a:lstStyle/>
          <a:p>
            <a:pPr algn="ctr"/>
            <a:r>
              <a:rPr lang="en-US" dirty="0">
                <a:cs typeface="Calibri Light"/>
              </a:rPr>
              <a:t>God-centeredness</a:t>
            </a:r>
          </a:p>
        </p:txBody>
      </p:sp>
      <p:sp>
        <p:nvSpPr>
          <p:cNvPr id="3" name="Content Placeholder 2">
            <a:extLst>
              <a:ext uri="{FF2B5EF4-FFF2-40B4-BE49-F238E27FC236}">
                <a16:creationId xmlns:a16="http://schemas.microsoft.com/office/drawing/2014/main" id="{156AC819-6FDB-4391-B370-F0D754140B8E}"/>
              </a:ext>
            </a:extLst>
          </p:cNvPr>
          <p:cNvSpPr>
            <a:spLocks noGrp="1"/>
          </p:cNvSpPr>
          <p:nvPr>
            <p:ph idx="1"/>
          </p:nvPr>
        </p:nvSpPr>
        <p:spPr>
          <a:xfrm>
            <a:off x="838200" y="1595588"/>
            <a:ext cx="10515600" cy="4581375"/>
          </a:xfrm>
        </p:spPr>
        <p:txBody>
          <a:bodyPr vert="horz" lIns="91440" tIns="45720" rIns="91440" bIns="45720" rtlCol="0" anchor="t">
            <a:normAutofit/>
          </a:bodyPr>
          <a:lstStyle/>
          <a:p>
            <a:r>
              <a:rPr lang="en-US" sz="3200" dirty="0">
                <a:cs typeface="Calibri"/>
              </a:rPr>
              <a:t>In Eden, man's focus was on God in every aspect</a:t>
            </a:r>
          </a:p>
          <a:p>
            <a:pPr lvl="1"/>
            <a:r>
              <a:rPr lang="en-US" sz="2800" dirty="0">
                <a:cs typeface="Calibri"/>
              </a:rPr>
              <a:t>His work</a:t>
            </a:r>
          </a:p>
          <a:p>
            <a:pPr lvl="1"/>
            <a:r>
              <a:rPr lang="en-US" sz="2800" dirty="0">
                <a:cs typeface="Calibri"/>
              </a:rPr>
              <a:t>Family</a:t>
            </a:r>
          </a:p>
          <a:p>
            <a:pPr lvl="1"/>
            <a:r>
              <a:rPr lang="en-US" sz="2800" dirty="0">
                <a:cs typeface="Calibri"/>
              </a:rPr>
              <a:t>Worship</a:t>
            </a:r>
          </a:p>
          <a:p>
            <a:pPr lvl="1"/>
            <a:r>
              <a:rPr lang="en-US" sz="2800" dirty="0">
                <a:cs typeface="Calibri"/>
              </a:rPr>
              <a:t>Knowledge (direct revelation from God)</a:t>
            </a:r>
          </a:p>
          <a:p>
            <a:r>
              <a:rPr lang="en-US" sz="3200" dirty="0">
                <a:cs typeface="Calibri"/>
              </a:rPr>
              <a:t>In Eden, there was no suffering, illness, or death</a:t>
            </a:r>
          </a:p>
          <a:p>
            <a:r>
              <a:rPr lang="en-US" sz="3200" dirty="0">
                <a:cs typeface="Calibri"/>
              </a:rPr>
              <a:t>God provided everything for man's need, and there was a loving relationship between God and man</a:t>
            </a:r>
          </a:p>
          <a:p>
            <a:r>
              <a:rPr lang="en-US" sz="3200" dirty="0">
                <a:cs typeface="Calibri"/>
              </a:rPr>
              <a:t>Man glorified God, not himself</a:t>
            </a:r>
          </a:p>
        </p:txBody>
      </p:sp>
    </p:spTree>
    <p:extLst>
      <p:ext uri="{BB962C8B-B14F-4D97-AF65-F5344CB8AC3E}">
        <p14:creationId xmlns:p14="http://schemas.microsoft.com/office/powerpoint/2010/main" val="23428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6E8C-CF85-4C35-A257-7AEF046590D4}"/>
              </a:ext>
            </a:extLst>
          </p:cNvPr>
          <p:cNvSpPr>
            <a:spLocks noGrp="1"/>
          </p:cNvSpPr>
          <p:nvPr>
            <p:ph type="title"/>
          </p:nvPr>
        </p:nvSpPr>
        <p:spPr/>
        <p:txBody>
          <a:bodyPr/>
          <a:lstStyle/>
          <a:p>
            <a:pPr algn="ctr"/>
            <a:r>
              <a:rPr lang="en-US" dirty="0">
                <a:cs typeface="Calibri Light"/>
              </a:rPr>
              <a:t>Man-centeredness</a:t>
            </a:r>
          </a:p>
        </p:txBody>
      </p:sp>
      <p:sp>
        <p:nvSpPr>
          <p:cNvPr id="3" name="Content Placeholder 2">
            <a:extLst>
              <a:ext uri="{FF2B5EF4-FFF2-40B4-BE49-F238E27FC236}">
                <a16:creationId xmlns:a16="http://schemas.microsoft.com/office/drawing/2014/main" id="{156AC819-6FDB-4391-B370-F0D754140B8E}"/>
              </a:ext>
            </a:extLst>
          </p:cNvPr>
          <p:cNvSpPr>
            <a:spLocks noGrp="1"/>
          </p:cNvSpPr>
          <p:nvPr>
            <p:ph idx="1"/>
          </p:nvPr>
        </p:nvSpPr>
        <p:spPr/>
        <p:txBody>
          <a:bodyPr vert="horz" lIns="91440" tIns="45720" rIns="91440" bIns="45720" rtlCol="0" anchor="t">
            <a:normAutofit/>
          </a:bodyPr>
          <a:lstStyle/>
          <a:p>
            <a:r>
              <a:rPr lang="en-US" sz="3200" dirty="0">
                <a:ea typeface="+mn-lt"/>
                <a:cs typeface="+mn-lt"/>
              </a:rPr>
              <a:t>Adam rejected God's commands by listening to the serpent, and wanted to become like God, knowing and deciding all</a:t>
            </a:r>
          </a:p>
          <a:p>
            <a:r>
              <a:rPr lang="en-US" sz="3200" dirty="0">
                <a:cs typeface="Calibri"/>
              </a:rPr>
              <a:t>When Adam sinned, he lost his relationship with God, and pain, suffering, and death entered the world</a:t>
            </a:r>
          </a:p>
          <a:p>
            <a:r>
              <a:rPr lang="en-US" sz="3200" dirty="0">
                <a:cs typeface="Calibri"/>
              </a:rPr>
              <a:t>Adam then became man-centered, because he sought his own glory</a:t>
            </a:r>
          </a:p>
          <a:p>
            <a:r>
              <a:rPr lang="en-US" sz="3200" b="1" dirty="0">
                <a:cs typeface="Calibri"/>
              </a:rPr>
              <a:t>Q:</a:t>
            </a:r>
            <a:r>
              <a:rPr lang="en-US" sz="3200" dirty="0">
                <a:cs typeface="Calibri"/>
              </a:rPr>
              <a:t> What two problems does the following mentality have?</a:t>
            </a:r>
          </a:p>
          <a:p>
            <a:pPr lvl="1"/>
            <a:r>
              <a:rPr lang="en-US" sz="2800" dirty="0">
                <a:cs typeface="Calibri"/>
              </a:rPr>
              <a:t>"To seek the greatest good for the greatest number of people"</a:t>
            </a:r>
          </a:p>
        </p:txBody>
      </p:sp>
    </p:spTree>
    <p:extLst>
      <p:ext uri="{BB962C8B-B14F-4D97-AF65-F5344CB8AC3E}">
        <p14:creationId xmlns:p14="http://schemas.microsoft.com/office/powerpoint/2010/main" val="218934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6767-EEEA-4E8A-AEAC-63B3521F59DF}"/>
              </a:ext>
            </a:extLst>
          </p:cNvPr>
          <p:cNvSpPr>
            <a:spLocks noGrp="1"/>
          </p:cNvSpPr>
          <p:nvPr>
            <p:ph type="title"/>
          </p:nvPr>
        </p:nvSpPr>
        <p:spPr>
          <a:xfrm>
            <a:off x="838200" y="365125"/>
            <a:ext cx="10803147" cy="1339940"/>
          </a:xfrm>
        </p:spPr>
        <p:txBody>
          <a:bodyPr>
            <a:normAutofit/>
          </a:bodyPr>
          <a:lstStyle/>
          <a:p>
            <a:r>
              <a:rPr lang="en-US" sz="3800" dirty="0">
                <a:cs typeface="Calibri Light"/>
              </a:rPr>
              <a:t>The greatest good for the greatest number of people?</a:t>
            </a:r>
          </a:p>
        </p:txBody>
      </p:sp>
      <p:sp>
        <p:nvSpPr>
          <p:cNvPr id="3" name="Content Placeholder 2">
            <a:extLst>
              <a:ext uri="{FF2B5EF4-FFF2-40B4-BE49-F238E27FC236}">
                <a16:creationId xmlns:a16="http://schemas.microsoft.com/office/drawing/2014/main" id="{02EFE8F4-766C-4AFE-915A-D1CB1C20F69E}"/>
              </a:ext>
            </a:extLst>
          </p:cNvPr>
          <p:cNvSpPr>
            <a:spLocks noGrp="1"/>
          </p:cNvSpPr>
          <p:nvPr>
            <p:ph idx="1"/>
          </p:nvPr>
        </p:nvSpPr>
        <p:spPr>
          <a:xfrm>
            <a:off x="838200" y="1825625"/>
            <a:ext cx="10228053" cy="4351338"/>
          </a:xfrm>
        </p:spPr>
        <p:txBody>
          <a:bodyPr vert="horz" lIns="91440" tIns="45720" rIns="91440" bIns="45720" rtlCol="0" anchor="t">
            <a:normAutofit/>
          </a:bodyPr>
          <a:lstStyle/>
          <a:p>
            <a:r>
              <a:rPr lang="en-US" sz="3200" dirty="0">
                <a:cs typeface="Calibri"/>
              </a:rPr>
              <a:t>It is still man-centered, in that it focuses on what is good for </a:t>
            </a:r>
            <a:r>
              <a:rPr lang="en-US" sz="3200" b="1" dirty="0">
                <a:cs typeface="Calibri"/>
              </a:rPr>
              <a:t>man</a:t>
            </a:r>
            <a:endParaRPr lang="en-US" b="1" dirty="0">
              <a:cs typeface="Calibri"/>
            </a:endParaRPr>
          </a:p>
          <a:p>
            <a:pPr lvl="1"/>
            <a:r>
              <a:rPr lang="en-US" sz="2800" b="1" dirty="0">
                <a:cs typeface="Calibri"/>
              </a:rPr>
              <a:t>Q:</a:t>
            </a:r>
            <a:r>
              <a:rPr lang="en-US" sz="2800" dirty="0">
                <a:cs typeface="Calibri"/>
              </a:rPr>
              <a:t> which is the </a:t>
            </a:r>
            <a:r>
              <a:rPr lang="en-US" sz="2800" i="1" dirty="0">
                <a:cs typeface="Calibri"/>
              </a:rPr>
              <a:t>first</a:t>
            </a:r>
            <a:r>
              <a:rPr lang="en-US" sz="2800" dirty="0">
                <a:cs typeface="Calibri"/>
              </a:rPr>
              <a:t> of the two great commandments?</a:t>
            </a:r>
            <a:endParaRPr lang="en-US" sz="2800" b="1" dirty="0">
              <a:cs typeface="Calibri"/>
            </a:endParaRPr>
          </a:p>
          <a:p>
            <a:pPr lvl="1"/>
            <a:r>
              <a:rPr lang="en-US" sz="2800" dirty="0">
                <a:cs typeface="Calibri"/>
              </a:rPr>
              <a:t>(See Matthew 22:37-38)</a:t>
            </a:r>
            <a:endParaRPr lang="en-US" sz="2800" b="1" dirty="0">
              <a:cs typeface="Calibri"/>
            </a:endParaRPr>
          </a:p>
          <a:p>
            <a:r>
              <a:rPr lang="en-US" sz="3200" b="1" dirty="0">
                <a:cs typeface="Calibri"/>
              </a:rPr>
              <a:t>How can you know</a:t>
            </a:r>
            <a:r>
              <a:rPr lang="en-US" sz="3200" dirty="0">
                <a:cs typeface="Calibri"/>
              </a:rPr>
              <a:t> what is good for all 7.5 billion people on the planet?</a:t>
            </a:r>
          </a:p>
          <a:p>
            <a:pPr lvl="1"/>
            <a:r>
              <a:rPr lang="en-US" sz="2800" dirty="0">
                <a:cs typeface="Calibri"/>
              </a:rPr>
              <a:t>Only God knows that!</a:t>
            </a:r>
          </a:p>
          <a:p>
            <a:pPr lvl="1"/>
            <a:r>
              <a:rPr lang="en-US" sz="2800" dirty="0">
                <a:cs typeface="Calibri"/>
              </a:rPr>
              <a:t>Leave everything in His hands</a:t>
            </a:r>
          </a:p>
          <a:p>
            <a:r>
              <a:rPr lang="en-US" sz="3200" b="1" dirty="0">
                <a:cs typeface="Calibri"/>
              </a:rPr>
              <a:t>Q:</a:t>
            </a:r>
            <a:r>
              <a:rPr lang="en-US" sz="3200" dirty="0">
                <a:cs typeface="Calibri"/>
              </a:rPr>
              <a:t> Is Christian service always God centered?</a:t>
            </a:r>
          </a:p>
        </p:txBody>
      </p:sp>
    </p:spTree>
    <p:extLst>
      <p:ext uri="{BB962C8B-B14F-4D97-AF65-F5344CB8AC3E}">
        <p14:creationId xmlns:p14="http://schemas.microsoft.com/office/powerpoint/2010/main" val="196520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B5EB-69BC-4525-8F2A-C7CBD676DB08}"/>
              </a:ext>
            </a:extLst>
          </p:cNvPr>
          <p:cNvSpPr>
            <a:spLocks noGrp="1"/>
          </p:cNvSpPr>
          <p:nvPr>
            <p:ph type="title"/>
          </p:nvPr>
        </p:nvSpPr>
        <p:spPr/>
        <p:txBody>
          <a:bodyPr/>
          <a:lstStyle/>
          <a:p>
            <a:pPr algn="ctr"/>
            <a:r>
              <a:rPr lang="en-US" dirty="0">
                <a:cs typeface="Calibri Light"/>
              </a:rPr>
              <a:t>What does glorifying God look like?</a:t>
            </a:r>
          </a:p>
        </p:txBody>
      </p:sp>
      <p:sp>
        <p:nvSpPr>
          <p:cNvPr id="3" name="Content Placeholder 2">
            <a:extLst>
              <a:ext uri="{FF2B5EF4-FFF2-40B4-BE49-F238E27FC236}">
                <a16:creationId xmlns:a16="http://schemas.microsoft.com/office/drawing/2014/main" id="{6EA7DEC6-49B9-437D-9446-366CA007F68C}"/>
              </a:ext>
            </a:extLst>
          </p:cNvPr>
          <p:cNvSpPr>
            <a:spLocks noGrp="1"/>
          </p:cNvSpPr>
          <p:nvPr>
            <p:ph idx="1"/>
          </p:nvPr>
        </p:nvSpPr>
        <p:spPr>
          <a:xfrm>
            <a:off x="838200" y="1624342"/>
            <a:ext cx="10515600" cy="541339"/>
          </a:xfrm>
        </p:spPr>
        <p:txBody>
          <a:bodyPr vert="horz" lIns="91440" tIns="45720" rIns="91440" bIns="45720" rtlCol="0" anchor="t">
            <a:normAutofit/>
          </a:bodyPr>
          <a:lstStyle/>
          <a:p>
            <a:r>
              <a:rPr lang="en-US" sz="3000" b="1" dirty="0">
                <a:cs typeface="Calibri"/>
              </a:rPr>
              <a:t>Q:</a:t>
            </a:r>
            <a:r>
              <a:rPr lang="en-US" sz="3000" dirty="0">
                <a:cs typeface="Calibri"/>
              </a:rPr>
              <a:t> Does God need me to make Him glorious?</a:t>
            </a:r>
          </a:p>
        </p:txBody>
      </p:sp>
      <p:sp>
        <p:nvSpPr>
          <p:cNvPr id="9" name="Content Placeholder 2">
            <a:extLst>
              <a:ext uri="{FF2B5EF4-FFF2-40B4-BE49-F238E27FC236}">
                <a16:creationId xmlns:a16="http://schemas.microsoft.com/office/drawing/2014/main" id="{E848707F-7A05-4FB5-B010-E2AEC49D8848}"/>
              </a:ext>
            </a:extLst>
          </p:cNvPr>
          <p:cNvSpPr txBox="1">
            <a:spLocks/>
          </p:cNvSpPr>
          <p:nvPr/>
        </p:nvSpPr>
        <p:spPr>
          <a:xfrm>
            <a:off x="832449" y="2164931"/>
            <a:ext cx="10529977" cy="26116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cs typeface="Calibri"/>
              </a:rPr>
              <a:t>"</a:t>
            </a:r>
            <a:r>
              <a:rPr lang="en-US" sz="3000" dirty="0">
                <a:ea typeface="+mn-lt"/>
                <a:cs typeface="+mn-lt"/>
              </a:rPr>
              <a:t>The heavens </a:t>
            </a:r>
            <a:r>
              <a:rPr lang="en-US" sz="3000" i="1" dirty="0">
                <a:ea typeface="+mn-lt"/>
                <a:cs typeface="+mn-lt"/>
              </a:rPr>
              <a:t>declare</a:t>
            </a:r>
            <a:r>
              <a:rPr lang="en-US" sz="3000" dirty="0">
                <a:ea typeface="+mn-lt"/>
                <a:cs typeface="+mn-lt"/>
              </a:rPr>
              <a:t> the glory of God; And the firmament shows His handiwork. Day unto day utters speech, And night unto night reveals knowledge.</a:t>
            </a:r>
            <a:r>
              <a:rPr lang="en-US" sz="3000" dirty="0">
                <a:cs typeface="Calibri"/>
              </a:rPr>
              <a:t>" (Psalm 19:1-2)</a:t>
            </a:r>
            <a:endParaRPr lang="en-US">
              <a:cs typeface="Calibri"/>
            </a:endParaRPr>
          </a:p>
          <a:p>
            <a:r>
              <a:rPr lang="en-US" sz="3000" dirty="0">
                <a:cs typeface="Calibri"/>
              </a:rPr>
              <a:t>God already has glory. We glorify God by reflecting His greatness in who we are and all what we do</a:t>
            </a:r>
          </a:p>
        </p:txBody>
      </p:sp>
      <p:sp>
        <p:nvSpPr>
          <p:cNvPr id="11" name="Content Placeholder 2">
            <a:extLst>
              <a:ext uri="{FF2B5EF4-FFF2-40B4-BE49-F238E27FC236}">
                <a16:creationId xmlns:a16="http://schemas.microsoft.com/office/drawing/2014/main" id="{7DCB826F-1B07-433D-A76B-7339972B9DF4}"/>
              </a:ext>
            </a:extLst>
          </p:cNvPr>
          <p:cNvSpPr txBox="1">
            <a:spLocks/>
          </p:cNvSpPr>
          <p:nvPr/>
        </p:nvSpPr>
        <p:spPr>
          <a:xfrm>
            <a:off x="832449" y="4494062"/>
            <a:ext cx="10515600" cy="209409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cs typeface="Calibri"/>
              </a:rPr>
              <a:t>"</a:t>
            </a:r>
            <a:r>
              <a:rPr lang="en-US" sz="3000" dirty="0">
                <a:ea typeface="+mn-lt"/>
                <a:cs typeface="+mn-lt"/>
              </a:rPr>
              <a:t>I have glorified You on the earth. I have finished the work which You have given Me to do.</a:t>
            </a:r>
            <a:r>
              <a:rPr lang="en-US" sz="3000" dirty="0">
                <a:cs typeface="Calibri"/>
              </a:rPr>
              <a:t>" (John 17:4)</a:t>
            </a:r>
            <a:endParaRPr lang="en-US"/>
          </a:p>
          <a:p>
            <a:r>
              <a:rPr lang="en-US" sz="3000" dirty="0">
                <a:cs typeface="Calibri"/>
              </a:rPr>
              <a:t>We glorify God when the Holy Spirit leads us to follow the pattern of Jesus Christ</a:t>
            </a:r>
          </a:p>
        </p:txBody>
      </p:sp>
    </p:spTree>
    <p:extLst>
      <p:ext uri="{BB962C8B-B14F-4D97-AF65-F5344CB8AC3E}">
        <p14:creationId xmlns:p14="http://schemas.microsoft.com/office/powerpoint/2010/main" val="171393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0917-041F-4267-B532-EF2932CB8A66}"/>
              </a:ext>
            </a:extLst>
          </p:cNvPr>
          <p:cNvSpPr>
            <a:spLocks noGrp="1"/>
          </p:cNvSpPr>
          <p:nvPr>
            <p:ph type="title"/>
          </p:nvPr>
        </p:nvSpPr>
        <p:spPr/>
        <p:txBody>
          <a:bodyPr/>
          <a:lstStyle/>
          <a:p>
            <a:pPr algn="ctr"/>
            <a:r>
              <a:rPr lang="en-US" dirty="0">
                <a:cs typeface="Calibri Light"/>
              </a:rPr>
              <a:t>All men glorify God!</a:t>
            </a:r>
          </a:p>
        </p:txBody>
      </p:sp>
      <p:sp>
        <p:nvSpPr>
          <p:cNvPr id="3" name="Content Placeholder 2">
            <a:extLst>
              <a:ext uri="{FF2B5EF4-FFF2-40B4-BE49-F238E27FC236}">
                <a16:creationId xmlns:a16="http://schemas.microsoft.com/office/drawing/2014/main" id="{8929485D-4BB0-42F6-A888-6BFA25E65753}"/>
              </a:ext>
            </a:extLst>
          </p:cNvPr>
          <p:cNvSpPr>
            <a:spLocks noGrp="1"/>
          </p:cNvSpPr>
          <p:nvPr>
            <p:ph idx="1"/>
          </p:nvPr>
        </p:nvSpPr>
        <p:spPr/>
        <p:txBody>
          <a:bodyPr vert="horz" lIns="91440" tIns="45720" rIns="91440" bIns="45720" rtlCol="0" anchor="t">
            <a:normAutofit/>
          </a:bodyPr>
          <a:lstStyle/>
          <a:p>
            <a:r>
              <a:rPr lang="en-US" sz="3000" dirty="0">
                <a:cs typeface="Calibri"/>
              </a:rPr>
              <a:t>"</a:t>
            </a:r>
            <a:r>
              <a:rPr lang="en-US" sz="3000" baseline="30000" dirty="0">
                <a:ea typeface="+mn-lt"/>
                <a:cs typeface="+mn-lt"/>
              </a:rPr>
              <a:t> </a:t>
            </a:r>
            <a:r>
              <a:rPr lang="en-US" sz="3000" dirty="0">
                <a:ea typeface="+mn-lt"/>
                <a:cs typeface="+mn-lt"/>
              </a:rPr>
              <a:t>Does not the potter have power over the clay, from the same lump to make one vessel for honor and another for dishonor?</a:t>
            </a:r>
            <a:r>
              <a:rPr lang="en-US" sz="3000" baseline="30000" dirty="0">
                <a:ea typeface="+mn-lt"/>
                <a:cs typeface="+mn-lt"/>
              </a:rPr>
              <a:t> </a:t>
            </a:r>
            <a:r>
              <a:rPr lang="en-US" sz="3000" dirty="0">
                <a:ea typeface="+mn-lt"/>
                <a:cs typeface="+mn-lt"/>
              </a:rPr>
              <a:t>What if God, wanting to show His wrath and to make His power known, endured with much longsuffering the vessels of wrath prepared for destruction, and that </a:t>
            </a:r>
            <a:r>
              <a:rPr lang="en-US" sz="3000" i="1" dirty="0">
                <a:ea typeface="+mn-lt"/>
                <a:cs typeface="+mn-lt"/>
              </a:rPr>
              <a:t>He might make known the riches of His glory</a:t>
            </a:r>
            <a:r>
              <a:rPr lang="en-US" sz="3000" dirty="0">
                <a:ea typeface="+mn-lt"/>
                <a:cs typeface="+mn-lt"/>
              </a:rPr>
              <a:t> on the vessels of mercy, which He had prepared beforehand for glory..." (Romans 9:21-23)</a:t>
            </a:r>
          </a:p>
          <a:p>
            <a:r>
              <a:rPr lang="en-US" sz="3000" dirty="0">
                <a:cs typeface="Calibri"/>
              </a:rPr>
              <a:t>Despite how some men reject God, they still end up glorifying God. </a:t>
            </a:r>
            <a:r>
              <a:rPr lang="en-US" sz="3000" b="1" dirty="0">
                <a:cs typeface="Calibri"/>
              </a:rPr>
              <a:t>Q:</a:t>
            </a:r>
            <a:r>
              <a:rPr lang="en-US" sz="3000" dirty="0">
                <a:cs typeface="Calibri"/>
              </a:rPr>
              <a:t> How?</a:t>
            </a:r>
          </a:p>
        </p:txBody>
      </p:sp>
    </p:spTree>
    <p:extLst>
      <p:ext uri="{BB962C8B-B14F-4D97-AF65-F5344CB8AC3E}">
        <p14:creationId xmlns:p14="http://schemas.microsoft.com/office/powerpoint/2010/main" val="311434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2DC6-B7A2-42C6-B493-90E1477518E6}"/>
              </a:ext>
            </a:extLst>
          </p:cNvPr>
          <p:cNvSpPr>
            <a:spLocks noGrp="1"/>
          </p:cNvSpPr>
          <p:nvPr>
            <p:ph type="title"/>
          </p:nvPr>
        </p:nvSpPr>
        <p:spPr/>
        <p:txBody>
          <a:bodyPr/>
          <a:lstStyle/>
          <a:p>
            <a:pPr algn="ctr"/>
            <a:r>
              <a:rPr lang="en-US" dirty="0">
                <a:cs typeface="Calibri Light"/>
              </a:rPr>
              <a:t>The vessels of wrath and mercy</a:t>
            </a:r>
          </a:p>
        </p:txBody>
      </p:sp>
      <p:sp>
        <p:nvSpPr>
          <p:cNvPr id="3" name="Content Placeholder 2">
            <a:extLst>
              <a:ext uri="{FF2B5EF4-FFF2-40B4-BE49-F238E27FC236}">
                <a16:creationId xmlns:a16="http://schemas.microsoft.com/office/drawing/2014/main" id="{16A3BCB8-9129-4F52-9DCE-4BC9A9BD1CE4}"/>
              </a:ext>
            </a:extLst>
          </p:cNvPr>
          <p:cNvSpPr>
            <a:spLocks noGrp="1"/>
          </p:cNvSpPr>
          <p:nvPr>
            <p:ph idx="1"/>
          </p:nvPr>
        </p:nvSpPr>
        <p:spPr/>
        <p:txBody>
          <a:bodyPr vert="horz" lIns="91440" tIns="45720" rIns="91440" bIns="45720" rtlCol="0" anchor="t">
            <a:normAutofit lnSpcReduction="10000"/>
          </a:bodyPr>
          <a:lstStyle/>
          <a:p>
            <a:r>
              <a:rPr lang="en-US" sz="3200" dirty="0">
                <a:cs typeface="Calibri"/>
              </a:rPr>
              <a:t>God is a God of truth and love</a:t>
            </a:r>
          </a:p>
          <a:p>
            <a:r>
              <a:rPr lang="en-US" sz="3200" dirty="0">
                <a:cs typeface="Calibri"/>
              </a:rPr>
              <a:t>"</a:t>
            </a:r>
            <a:r>
              <a:rPr lang="en-US" sz="3200" dirty="0">
                <a:ea typeface="+mn-lt"/>
                <a:cs typeface="+mn-lt"/>
              </a:rPr>
              <a:t>God is not a man, that He should lie, Nor a son of man, that He should repent.</a:t>
            </a:r>
            <a:r>
              <a:rPr lang="en-US" sz="3200" dirty="0">
                <a:cs typeface="Calibri"/>
              </a:rPr>
              <a:t>" (Numbers 23:19)</a:t>
            </a:r>
          </a:p>
          <a:p>
            <a:r>
              <a:rPr lang="en-US" sz="3200" dirty="0">
                <a:ea typeface="+mn-lt"/>
                <a:cs typeface="+mn-lt"/>
              </a:rPr>
              <a:t>"</a:t>
            </a:r>
            <a:r>
              <a:rPr lang="en-US" sz="3200" dirty="0">
                <a:cs typeface="Calibri"/>
              </a:rPr>
              <a:t>He who does not love does not know God, for God is love." </a:t>
            </a:r>
            <a:r>
              <a:rPr lang="en-US" sz="3200" dirty="0">
                <a:ea typeface="+mn-lt"/>
                <a:cs typeface="+mn-lt"/>
              </a:rPr>
              <a:t>(1John 4:8)</a:t>
            </a:r>
          </a:p>
          <a:p>
            <a:r>
              <a:rPr lang="en-US" sz="3200" dirty="0">
                <a:cs typeface="Calibri"/>
              </a:rPr>
              <a:t>God shows His mercy in saving His elect unto salvation</a:t>
            </a:r>
          </a:p>
          <a:p>
            <a:r>
              <a:rPr lang="en-US" sz="3200" dirty="0">
                <a:cs typeface="Calibri"/>
              </a:rPr>
              <a:t>But God also preserves His truth by giving people what they deserve for their sins</a:t>
            </a:r>
          </a:p>
          <a:p>
            <a:pPr lvl="1"/>
            <a:r>
              <a:rPr lang="en-US" sz="2800" dirty="0">
                <a:cs typeface="Calibri"/>
              </a:rPr>
              <a:t>You can't get away with living however which way you want</a:t>
            </a:r>
          </a:p>
        </p:txBody>
      </p:sp>
    </p:spTree>
    <p:extLst>
      <p:ext uri="{BB962C8B-B14F-4D97-AF65-F5344CB8AC3E}">
        <p14:creationId xmlns:p14="http://schemas.microsoft.com/office/powerpoint/2010/main" val="14859705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Westminster Shorter Catechism </vt:lpstr>
      <vt:lpstr>Question #1</vt:lpstr>
      <vt:lpstr>What does the Bible say?</vt:lpstr>
      <vt:lpstr>God-centeredness</vt:lpstr>
      <vt:lpstr>Man-centeredness</vt:lpstr>
      <vt:lpstr>The greatest good for the greatest number of people?</vt:lpstr>
      <vt:lpstr>What does glorifying God look like?</vt:lpstr>
      <vt:lpstr>All men glorify God!</vt:lpstr>
      <vt:lpstr>The vessels of wrath and mercy</vt:lpstr>
      <vt:lpstr>Question #2</vt:lpstr>
      <vt:lpstr>What does the Bible say?</vt:lpstr>
      <vt:lpstr>Two kinds of revelation</vt:lpstr>
      <vt:lpstr>Two kinds of revelation</vt:lpstr>
      <vt:lpstr>PowerPoint Presentation</vt:lpstr>
      <vt:lpstr>What is sure knowledge? (Calvin)</vt:lpstr>
      <vt:lpstr>God's knowledge</vt:lpstr>
      <vt:lpstr>The sufficiency of Scripture</vt:lpstr>
      <vt:lpstr>The sufficiency of Scripture - 2</vt:lpstr>
      <vt:lpstr>Sola Scriptura</vt:lpstr>
      <vt:lpstr>Solo Scriptura?</vt:lpstr>
      <vt:lpstr>The analogy of faith (analogia fidei)</vt:lpstr>
      <vt:lpstr>Tradition?</vt:lpstr>
      <vt:lpstr>Roman tradition and sola ecclesia</vt:lpstr>
      <vt:lpstr>Matthew 16:19 &amp; 18:18 (KJV)</vt:lpstr>
      <vt:lpstr>PowerPoint Presentation</vt:lpstr>
      <vt:lpstr>A closer look...</vt:lpstr>
      <vt:lpstr>Theological liberalism</vt:lpstr>
      <vt:lpstr>Contains or is?</vt:lpstr>
      <vt:lpstr>Opponents of Sola Scriptura</vt:lpstr>
      <vt:lpstr>PowerPoint Presentation</vt:lpstr>
      <vt:lpstr>PowerPoint Presentation</vt:lpstr>
      <vt:lpstr>PowerPoint Presentation</vt:lpstr>
      <vt:lpstr>The Catholic charismatic movement</vt:lpstr>
      <vt:lpstr>PowerPoint Presentation</vt:lpstr>
      <vt:lpstr>Liberalism, Romanism, Pentecostalism</vt:lpstr>
      <vt:lpstr>Homework</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945</cp:revision>
  <dcterms:created xsi:type="dcterms:W3CDTF">2013-07-15T20:26:40Z</dcterms:created>
  <dcterms:modified xsi:type="dcterms:W3CDTF">2021-01-09T22:12:13Z</dcterms:modified>
</cp:coreProperties>
</file>