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397" r:id="rId3"/>
    <p:sldId id="412" r:id="rId4"/>
    <p:sldId id="271" r:id="rId5"/>
    <p:sldId id="392" r:id="rId6"/>
    <p:sldId id="420" r:id="rId7"/>
    <p:sldId id="421" r:id="rId8"/>
    <p:sldId id="430" r:id="rId9"/>
    <p:sldId id="416" r:id="rId10"/>
    <p:sldId id="413" r:id="rId11"/>
    <p:sldId id="431" r:id="rId12"/>
    <p:sldId id="414" r:id="rId13"/>
    <p:sldId id="415" r:id="rId14"/>
    <p:sldId id="427" r:id="rId15"/>
    <p:sldId id="417" r:id="rId16"/>
    <p:sldId id="419" r:id="rId17"/>
    <p:sldId id="418" r:id="rId18"/>
    <p:sldId id="422" r:id="rId19"/>
    <p:sldId id="423" r:id="rId20"/>
    <p:sldId id="424" r:id="rId21"/>
    <p:sldId id="425" r:id="rId22"/>
    <p:sldId id="428" r:id="rId23"/>
    <p:sldId id="429" r:id="rId24"/>
    <p:sldId id="406" r:id="rId25"/>
    <p:sldId id="432" r:id="rId26"/>
    <p:sldId id="433" r:id="rId27"/>
    <p:sldId id="436" r:id="rId28"/>
    <p:sldId id="437" r:id="rId29"/>
    <p:sldId id="438" r:id="rId30"/>
    <p:sldId id="439" r:id="rId31"/>
    <p:sldId id="434" r:id="rId32"/>
    <p:sldId id="43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847" autoAdjust="0"/>
  </p:normalViewPr>
  <p:slideViewPr>
    <p:cSldViewPr snapToGrid="0">
      <p:cViewPr varScale="1">
        <p:scale>
          <a:sx n="55" d="100"/>
          <a:sy n="55" d="100"/>
        </p:scale>
        <p:origin x="13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12/11/2021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31</a:t>
            </a:fld>
            <a:endParaRPr lang="en-US"/>
          </a:p>
        </p:txBody>
      </p:sp>
    </p:spTree>
    <p:extLst>
      <p:ext uri="{BB962C8B-B14F-4D97-AF65-F5344CB8AC3E}">
        <p14:creationId xmlns:p14="http://schemas.microsoft.com/office/powerpoint/2010/main" val="3303302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32</a:t>
            </a:fld>
            <a:endParaRPr lang="en-US"/>
          </a:p>
        </p:txBody>
      </p:sp>
    </p:spTree>
    <p:extLst>
      <p:ext uri="{BB962C8B-B14F-4D97-AF65-F5344CB8AC3E}">
        <p14:creationId xmlns:p14="http://schemas.microsoft.com/office/powerpoint/2010/main" val="2437831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1C2DA0F-7BD1-436A-A2D2-DF17FE715F39}"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066CA02-176A-44A0-8CA1-E000510A4681}"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6</a:t>
            </a:fld>
            <a:endParaRPr lang="en-US"/>
          </a:p>
        </p:txBody>
      </p:sp>
    </p:spTree>
    <p:extLst>
      <p:ext uri="{BB962C8B-B14F-4D97-AF65-F5344CB8AC3E}">
        <p14:creationId xmlns:p14="http://schemas.microsoft.com/office/powerpoint/2010/main" val="3222802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7</a:t>
            </a:fld>
            <a:endParaRPr lang="en-US"/>
          </a:p>
        </p:txBody>
      </p:sp>
    </p:spTree>
    <p:extLst>
      <p:ext uri="{BB962C8B-B14F-4D97-AF65-F5344CB8AC3E}">
        <p14:creationId xmlns:p14="http://schemas.microsoft.com/office/powerpoint/2010/main" val="341047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25</a:t>
            </a:fld>
            <a:endParaRPr lang="en-US"/>
          </a:p>
        </p:txBody>
      </p:sp>
    </p:spTree>
    <p:extLst>
      <p:ext uri="{BB962C8B-B14F-4D97-AF65-F5344CB8AC3E}">
        <p14:creationId xmlns:p14="http://schemas.microsoft.com/office/powerpoint/2010/main" val="3343847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26</a:t>
            </a:fld>
            <a:endParaRPr lang="en-US"/>
          </a:p>
        </p:txBody>
      </p:sp>
    </p:spTree>
    <p:extLst>
      <p:ext uri="{BB962C8B-B14F-4D97-AF65-F5344CB8AC3E}">
        <p14:creationId xmlns:p14="http://schemas.microsoft.com/office/powerpoint/2010/main" val="4284688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12/11/2021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12/11/2021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rive.google.com/drive/u/0/folders/1a3eqGjJ-4pE5zd2tCza58RbBLuCjPYtd" TargetMode="External"/><Relationship Id="rId2" Type="http://schemas.openxmlformats.org/officeDocument/2006/relationships/hyperlink" Target="https://github.com/csmatyi/calvary_sunday_schoo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dirty="0">
                <a:cs typeface="Calibri Light" panose="020F0302020204030204"/>
              </a:rPr>
              <a:t>Westminster Shorter Catechism</a:t>
            </a:r>
            <a:br>
              <a:rPr lang="en-US" sz="4800" dirty="0">
                <a:cs typeface="Calibri Light" panose="020F0302020204030204"/>
              </a:rPr>
            </a:br>
            <a:endParaRPr lang="en-US" sz="4800" dirty="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86-87, 85 &amp; 88</a:t>
            </a:r>
          </a:p>
          <a:p>
            <a:pPr algn="l"/>
            <a:r>
              <a:rPr lang="en-US" dirty="0">
                <a:cs typeface="Calibri" panose="020F0502020204030204"/>
              </a:rPr>
              <a:t>December 12+19,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3CEF-6136-4F7B-A674-0F2395B90B73}"/>
              </a:ext>
            </a:extLst>
          </p:cNvPr>
          <p:cNvSpPr>
            <a:spLocks noGrp="1"/>
          </p:cNvSpPr>
          <p:nvPr>
            <p:ph type="title"/>
          </p:nvPr>
        </p:nvSpPr>
        <p:spPr>
          <a:xfrm>
            <a:off x="838200" y="365125"/>
            <a:ext cx="10515600" cy="1186089"/>
          </a:xfrm>
        </p:spPr>
        <p:txBody>
          <a:bodyPr/>
          <a:lstStyle/>
          <a:p>
            <a:pPr algn="ctr"/>
            <a:r>
              <a:rPr lang="en-US" dirty="0"/>
              <a:t>The elements of faith</a:t>
            </a:r>
          </a:p>
        </p:txBody>
      </p:sp>
      <p:sp>
        <p:nvSpPr>
          <p:cNvPr id="3" name="Content Placeholder 2">
            <a:extLst>
              <a:ext uri="{FF2B5EF4-FFF2-40B4-BE49-F238E27FC236}">
                <a16:creationId xmlns:a16="http://schemas.microsoft.com/office/drawing/2014/main" id="{33A6497F-F040-48CA-8887-FE397DF585F3}"/>
              </a:ext>
            </a:extLst>
          </p:cNvPr>
          <p:cNvSpPr>
            <a:spLocks noGrp="1"/>
          </p:cNvSpPr>
          <p:nvPr>
            <p:ph idx="1"/>
          </p:nvPr>
        </p:nvSpPr>
        <p:spPr>
          <a:xfrm>
            <a:off x="838200" y="1698171"/>
            <a:ext cx="10515600" cy="4478792"/>
          </a:xfrm>
        </p:spPr>
        <p:txBody>
          <a:bodyPr>
            <a:normAutofit/>
          </a:bodyPr>
          <a:lstStyle/>
          <a:p>
            <a:r>
              <a:rPr lang="en-US" dirty="0"/>
              <a:t>Faith has three levels, and all must be present to constitute true faith</a:t>
            </a:r>
          </a:p>
          <a:p>
            <a:pPr lvl="1"/>
            <a:r>
              <a:rPr lang="en-US" dirty="0"/>
              <a:t>Factual knowledge (notitia)</a:t>
            </a:r>
          </a:p>
          <a:p>
            <a:pPr lvl="1"/>
            <a:r>
              <a:rPr lang="en-US" dirty="0"/>
              <a:t>Assent (</a:t>
            </a:r>
            <a:r>
              <a:rPr lang="en-US" dirty="0" err="1"/>
              <a:t>assensus</a:t>
            </a:r>
            <a:r>
              <a:rPr lang="en-US" dirty="0"/>
              <a:t>)</a:t>
            </a:r>
          </a:p>
          <a:p>
            <a:pPr lvl="1"/>
            <a:r>
              <a:rPr lang="en-US" dirty="0"/>
              <a:t>Trust (fiducia)</a:t>
            </a:r>
          </a:p>
          <a:p>
            <a:r>
              <a:rPr lang="en-US" u="sng" dirty="0"/>
              <a:t>Factual knowledge of the gospel</a:t>
            </a:r>
            <a:r>
              <a:rPr lang="en-US" dirty="0"/>
              <a:t>: a man may sincerely abhor his sin and long after heaven but how can he be saved if he knows not Christ?</a:t>
            </a:r>
          </a:p>
          <a:p>
            <a:pPr lvl="1"/>
            <a:r>
              <a:rPr lang="en-US" dirty="0"/>
              <a:t>So then faith comes by hearing, and hearing by the word of God. (Romans 10:17)</a:t>
            </a:r>
          </a:p>
          <a:p>
            <a:pPr lvl="1"/>
            <a:endParaRPr lang="en-US" dirty="0"/>
          </a:p>
        </p:txBody>
      </p:sp>
    </p:spTree>
    <p:extLst>
      <p:ext uri="{BB962C8B-B14F-4D97-AF65-F5344CB8AC3E}">
        <p14:creationId xmlns:p14="http://schemas.microsoft.com/office/powerpoint/2010/main" val="2855019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3CEF-6136-4F7B-A674-0F2395B90B73}"/>
              </a:ext>
            </a:extLst>
          </p:cNvPr>
          <p:cNvSpPr>
            <a:spLocks noGrp="1"/>
          </p:cNvSpPr>
          <p:nvPr>
            <p:ph type="title"/>
          </p:nvPr>
        </p:nvSpPr>
        <p:spPr>
          <a:xfrm>
            <a:off x="838200" y="365125"/>
            <a:ext cx="10515600" cy="1186089"/>
          </a:xfrm>
        </p:spPr>
        <p:txBody>
          <a:bodyPr/>
          <a:lstStyle/>
          <a:p>
            <a:pPr algn="ctr"/>
            <a:r>
              <a:rPr lang="en-US" dirty="0"/>
              <a:t>The elements of faith</a:t>
            </a:r>
          </a:p>
        </p:txBody>
      </p:sp>
      <p:sp>
        <p:nvSpPr>
          <p:cNvPr id="3" name="Content Placeholder 2">
            <a:extLst>
              <a:ext uri="{FF2B5EF4-FFF2-40B4-BE49-F238E27FC236}">
                <a16:creationId xmlns:a16="http://schemas.microsoft.com/office/drawing/2014/main" id="{33A6497F-F040-48CA-8887-FE397DF585F3}"/>
              </a:ext>
            </a:extLst>
          </p:cNvPr>
          <p:cNvSpPr>
            <a:spLocks noGrp="1"/>
          </p:cNvSpPr>
          <p:nvPr>
            <p:ph idx="1"/>
          </p:nvPr>
        </p:nvSpPr>
        <p:spPr>
          <a:xfrm>
            <a:off x="838200" y="1698171"/>
            <a:ext cx="10515600" cy="4478792"/>
          </a:xfrm>
        </p:spPr>
        <p:txBody>
          <a:bodyPr>
            <a:normAutofit/>
          </a:bodyPr>
          <a:lstStyle/>
          <a:p>
            <a:r>
              <a:rPr lang="en-US" u="sng" dirty="0"/>
              <a:t>Assent to the gospel</a:t>
            </a:r>
            <a:r>
              <a:rPr lang="en-US" dirty="0"/>
              <a:t>: We must believe that the gospel is factually true.</a:t>
            </a:r>
          </a:p>
          <a:p>
            <a:pPr lvl="1"/>
            <a:r>
              <a:rPr lang="en-US" dirty="0"/>
              <a:t>Faith is not merely assent to the teachings pf the church (Rome)</a:t>
            </a:r>
          </a:p>
          <a:p>
            <a:pPr lvl="1"/>
            <a:r>
              <a:rPr lang="en-US" dirty="0"/>
              <a:t>You believe that there is one God. You do well. Even the demons believe—and tremble! (James 2:19)</a:t>
            </a:r>
          </a:p>
          <a:p>
            <a:pPr lvl="1"/>
            <a:r>
              <a:rPr lang="en-US" dirty="0"/>
              <a:t>A great stumbling block nowadays to faith is evolutionism</a:t>
            </a:r>
          </a:p>
          <a:p>
            <a:r>
              <a:rPr lang="en-US" u="sng" dirty="0"/>
              <a:t>Receiving Christ</a:t>
            </a:r>
            <a:r>
              <a:rPr lang="en-US" dirty="0"/>
              <a:t>: We must take the step to receive Christ into our hearts by faith</a:t>
            </a:r>
          </a:p>
          <a:p>
            <a:pPr lvl="1"/>
            <a:r>
              <a:rPr lang="en-US" dirty="0"/>
              <a:t>It is putting one’s trust in Christ</a:t>
            </a:r>
          </a:p>
          <a:p>
            <a:pPr lvl="1"/>
            <a:r>
              <a:rPr lang="en-US" dirty="0"/>
              <a:t>“</a:t>
            </a:r>
            <a:r>
              <a:rPr lang="en-US" b="1" dirty="0"/>
              <a:t>But as many as received Him</a:t>
            </a:r>
            <a:r>
              <a:rPr lang="en-US" dirty="0"/>
              <a:t>, to them He gave the right to become children of God, to those who believe in His name” (John 1:12)</a:t>
            </a:r>
          </a:p>
        </p:txBody>
      </p:sp>
    </p:spTree>
    <p:extLst>
      <p:ext uri="{BB962C8B-B14F-4D97-AF65-F5344CB8AC3E}">
        <p14:creationId xmlns:p14="http://schemas.microsoft.com/office/powerpoint/2010/main" val="31258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C19D-784D-4928-A965-A306451D8933}"/>
              </a:ext>
            </a:extLst>
          </p:cNvPr>
          <p:cNvSpPr>
            <a:spLocks noGrp="1"/>
          </p:cNvSpPr>
          <p:nvPr>
            <p:ph type="title"/>
          </p:nvPr>
        </p:nvSpPr>
        <p:spPr/>
        <p:txBody>
          <a:bodyPr/>
          <a:lstStyle/>
          <a:p>
            <a:pPr algn="ctr"/>
            <a:r>
              <a:rPr lang="en-US" dirty="0"/>
              <a:t>Faith is an instrument</a:t>
            </a:r>
          </a:p>
        </p:txBody>
      </p:sp>
      <p:sp>
        <p:nvSpPr>
          <p:cNvPr id="3" name="Content Placeholder 2">
            <a:extLst>
              <a:ext uri="{FF2B5EF4-FFF2-40B4-BE49-F238E27FC236}">
                <a16:creationId xmlns:a16="http://schemas.microsoft.com/office/drawing/2014/main" id="{A9AF7A19-8BF8-45B5-A882-CF0A5593D3E3}"/>
              </a:ext>
            </a:extLst>
          </p:cNvPr>
          <p:cNvSpPr>
            <a:spLocks noGrp="1"/>
          </p:cNvSpPr>
          <p:nvPr>
            <p:ph idx="1"/>
          </p:nvPr>
        </p:nvSpPr>
        <p:spPr/>
        <p:txBody>
          <a:bodyPr/>
          <a:lstStyle/>
          <a:p>
            <a:r>
              <a:rPr lang="en-US" dirty="0"/>
              <a:t>Ephesians 2:8-9 states that we are saved by faith.</a:t>
            </a:r>
          </a:p>
          <a:p>
            <a:r>
              <a:rPr lang="en-US" b="1" dirty="0"/>
              <a:t>Q:</a:t>
            </a:r>
            <a:r>
              <a:rPr lang="en-US" dirty="0"/>
              <a:t> Is faith active or passive?</a:t>
            </a:r>
          </a:p>
          <a:p>
            <a:r>
              <a:rPr lang="en-US" dirty="0" err="1"/>
              <a:t>Arminians</a:t>
            </a:r>
            <a:r>
              <a:rPr lang="en-US" dirty="0"/>
              <a:t>, Wesleyans and Lutherans say that we need to perform an </a:t>
            </a:r>
            <a:r>
              <a:rPr lang="en-US" i="1" dirty="0"/>
              <a:t>act</a:t>
            </a:r>
            <a:r>
              <a:rPr lang="en-US" dirty="0"/>
              <a:t> of faith in order to be saved</a:t>
            </a:r>
          </a:p>
          <a:p>
            <a:pPr lvl="1"/>
            <a:r>
              <a:rPr lang="en-US" dirty="0"/>
              <a:t>A life of “evangelical obedience”</a:t>
            </a:r>
          </a:p>
          <a:p>
            <a:r>
              <a:rPr lang="en-US" dirty="0"/>
              <a:t>But remember Ephesians 2:8-9 says that faith is </a:t>
            </a:r>
            <a:r>
              <a:rPr lang="en-US" i="1" dirty="0"/>
              <a:t>not of ourselves</a:t>
            </a:r>
            <a:r>
              <a:rPr lang="en-US" dirty="0"/>
              <a:t>. </a:t>
            </a:r>
          </a:p>
          <a:p>
            <a:r>
              <a:rPr lang="en-US" dirty="0"/>
              <a:t>Acts 11 also says that God </a:t>
            </a:r>
            <a:r>
              <a:rPr lang="en-US" i="1" dirty="0"/>
              <a:t>grants us repentance</a:t>
            </a:r>
            <a:r>
              <a:rPr lang="en-US" dirty="0"/>
              <a:t>.</a:t>
            </a:r>
          </a:p>
          <a:p>
            <a:r>
              <a:rPr lang="en-US" dirty="0"/>
              <a:t>Therefore faith is not the reason or the grounds of our salvation, but rather a passive instrument.</a:t>
            </a:r>
          </a:p>
        </p:txBody>
      </p:sp>
    </p:spTree>
    <p:extLst>
      <p:ext uri="{BB962C8B-B14F-4D97-AF65-F5344CB8AC3E}">
        <p14:creationId xmlns:p14="http://schemas.microsoft.com/office/powerpoint/2010/main" val="187985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22CE1-767D-4C7D-89CA-4182B651A080}"/>
              </a:ext>
            </a:extLst>
          </p:cNvPr>
          <p:cNvPicPr>
            <a:picLocks noChangeAspect="1"/>
          </p:cNvPicPr>
          <p:nvPr/>
        </p:nvPicPr>
        <p:blipFill rotWithShape="1">
          <a:blip r:embed="rId2">
            <a:extLst>
              <a:ext uri="{28A0092B-C50C-407E-A947-70E740481C1C}">
                <a14:useLocalDpi xmlns:a14="http://schemas.microsoft.com/office/drawing/2010/main" val="0"/>
              </a:ext>
            </a:extLst>
          </a:blip>
          <a:srcRect b="10064"/>
          <a:stretch/>
        </p:blipFill>
        <p:spPr>
          <a:xfrm>
            <a:off x="-1" y="-1"/>
            <a:ext cx="12200709" cy="6858001"/>
          </a:xfrm>
          <a:prstGeom prst="rect">
            <a:avLst/>
          </a:prstGeom>
        </p:spPr>
      </p:pic>
      <p:sp>
        <p:nvSpPr>
          <p:cNvPr id="4" name="TextBox 3">
            <a:extLst>
              <a:ext uri="{FF2B5EF4-FFF2-40B4-BE49-F238E27FC236}">
                <a16:creationId xmlns:a16="http://schemas.microsoft.com/office/drawing/2014/main" id="{5240AFFB-71F3-4B79-9382-596AF3023C8C}"/>
              </a:ext>
            </a:extLst>
          </p:cNvPr>
          <p:cNvSpPr txBox="1"/>
          <p:nvPr/>
        </p:nvSpPr>
        <p:spPr>
          <a:xfrm>
            <a:off x="4343400" y="5763985"/>
            <a:ext cx="2383972" cy="830997"/>
          </a:xfrm>
          <a:prstGeom prst="rect">
            <a:avLst/>
          </a:prstGeom>
          <a:noFill/>
        </p:spPr>
        <p:txBody>
          <a:bodyPr wrap="square" rtlCol="0">
            <a:spAutoFit/>
          </a:bodyPr>
          <a:lstStyle/>
          <a:p>
            <a:pPr algn="ctr"/>
            <a:r>
              <a:rPr lang="en-US" sz="4800" b="1" dirty="0">
                <a:solidFill>
                  <a:schemeClr val="bg1"/>
                </a:solidFill>
              </a:rPr>
              <a:t>FAITH</a:t>
            </a:r>
          </a:p>
        </p:txBody>
      </p:sp>
    </p:spTree>
    <p:extLst>
      <p:ext uri="{BB962C8B-B14F-4D97-AF65-F5344CB8AC3E}">
        <p14:creationId xmlns:p14="http://schemas.microsoft.com/office/powerpoint/2010/main" val="67929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D513-31D7-4B47-9931-1B31E7D1B83E}"/>
              </a:ext>
            </a:extLst>
          </p:cNvPr>
          <p:cNvSpPr>
            <a:spLocks noGrp="1"/>
          </p:cNvSpPr>
          <p:nvPr>
            <p:ph type="title"/>
          </p:nvPr>
        </p:nvSpPr>
        <p:spPr/>
        <p:txBody>
          <a:bodyPr/>
          <a:lstStyle/>
          <a:p>
            <a:pPr algn="ctr"/>
            <a:r>
              <a:rPr lang="en-US" dirty="0"/>
              <a:t>Man’s work, God’s work</a:t>
            </a:r>
          </a:p>
        </p:txBody>
      </p:sp>
      <p:sp>
        <p:nvSpPr>
          <p:cNvPr id="3" name="Content Placeholder 2">
            <a:extLst>
              <a:ext uri="{FF2B5EF4-FFF2-40B4-BE49-F238E27FC236}">
                <a16:creationId xmlns:a16="http://schemas.microsoft.com/office/drawing/2014/main" id="{BD4A49BA-DCFA-4C0A-9F84-D32EB9D5DC42}"/>
              </a:ext>
            </a:extLst>
          </p:cNvPr>
          <p:cNvSpPr>
            <a:spLocks noGrp="1"/>
          </p:cNvSpPr>
          <p:nvPr>
            <p:ph idx="1"/>
          </p:nvPr>
        </p:nvSpPr>
        <p:spPr/>
        <p:txBody>
          <a:bodyPr/>
          <a:lstStyle/>
          <a:p>
            <a:r>
              <a:rPr lang="en-US" dirty="0"/>
              <a:t>Faith is an act of man, one must be having faith in order to be saved.</a:t>
            </a:r>
          </a:p>
          <a:p>
            <a:r>
              <a:rPr lang="en-US" dirty="0"/>
              <a:t>But we have faith </a:t>
            </a:r>
            <a:r>
              <a:rPr lang="en-US" i="1" dirty="0"/>
              <a:t>ultimately</a:t>
            </a:r>
            <a:r>
              <a:rPr lang="en-US" dirty="0"/>
              <a:t> because God is working in us</a:t>
            </a:r>
          </a:p>
          <a:p>
            <a:pPr lvl="1"/>
            <a:r>
              <a:rPr lang="en-US" dirty="0"/>
              <a:t>Acts 11:18; Ephesians 2:8; Philippians 2:12-13</a:t>
            </a:r>
          </a:p>
          <a:p>
            <a:r>
              <a:rPr lang="en-US" dirty="0"/>
              <a:t>Faith is only the beginning of </a:t>
            </a:r>
            <a:r>
              <a:rPr lang="en-US" u="sng" dirty="0"/>
              <a:t>repentance</a:t>
            </a:r>
            <a:r>
              <a:rPr lang="en-US" dirty="0"/>
              <a:t> and </a:t>
            </a:r>
            <a:r>
              <a:rPr lang="en-US" u="sng" dirty="0"/>
              <a:t>sanctification</a:t>
            </a:r>
          </a:p>
          <a:p>
            <a:r>
              <a:rPr lang="en-US" dirty="0"/>
              <a:t>We must repent and turn to God </a:t>
            </a:r>
            <a:r>
              <a:rPr lang="en-US" i="1" dirty="0"/>
              <a:t>daily</a:t>
            </a:r>
            <a:r>
              <a:rPr lang="en-US" dirty="0"/>
              <a:t>, </a:t>
            </a:r>
            <a:r>
              <a:rPr lang="en-US" b="1" dirty="0"/>
              <a:t>we cannot coast</a:t>
            </a:r>
            <a:r>
              <a:rPr lang="en-US" dirty="0"/>
              <a:t>.</a:t>
            </a:r>
          </a:p>
        </p:txBody>
      </p:sp>
    </p:spTree>
    <p:extLst>
      <p:ext uri="{BB962C8B-B14F-4D97-AF65-F5344CB8AC3E}">
        <p14:creationId xmlns:p14="http://schemas.microsoft.com/office/powerpoint/2010/main" val="91677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FE90-708D-4AD0-879C-07A44032E253}"/>
              </a:ext>
            </a:extLst>
          </p:cNvPr>
          <p:cNvSpPr>
            <a:spLocks noGrp="1"/>
          </p:cNvSpPr>
          <p:nvPr>
            <p:ph type="title"/>
          </p:nvPr>
        </p:nvSpPr>
        <p:spPr>
          <a:xfrm>
            <a:off x="838200" y="365125"/>
            <a:ext cx="10515600" cy="892175"/>
          </a:xfrm>
        </p:spPr>
        <p:txBody>
          <a:bodyPr/>
          <a:lstStyle/>
          <a:p>
            <a:pPr algn="ctr"/>
            <a:r>
              <a:rPr lang="en-US" dirty="0"/>
              <a:t>How do people come to faith?</a:t>
            </a:r>
          </a:p>
        </p:txBody>
      </p:sp>
      <p:sp>
        <p:nvSpPr>
          <p:cNvPr id="3" name="Content Placeholder 2">
            <a:extLst>
              <a:ext uri="{FF2B5EF4-FFF2-40B4-BE49-F238E27FC236}">
                <a16:creationId xmlns:a16="http://schemas.microsoft.com/office/drawing/2014/main" id="{3232779F-9159-45D1-AFE4-ABE8ACF223B5}"/>
              </a:ext>
            </a:extLst>
          </p:cNvPr>
          <p:cNvSpPr>
            <a:spLocks noGrp="1"/>
          </p:cNvSpPr>
          <p:nvPr>
            <p:ph idx="1"/>
          </p:nvPr>
        </p:nvSpPr>
        <p:spPr>
          <a:xfrm>
            <a:off x="838200" y="1436914"/>
            <a:ext cx="10515600" cy="5055961"/>
          </a:xfrm>
        </p:spPr>
        <p:txBody>
          <a:bodyPr>
            <a:normAutofit fontScale="92500"/>
          </a:bodyPr>
          <a:lstStyle/>
          <a:p>
            <a:r>
              <a:rPr lang="en-US" dirty="0"/>
              <a:t>Some people say you </a:t>
            </a:r>
            <a:r>
              <a:rPr lang="en-US" i="1" dirty="0"/>
              <a:t>absolutely have to remember</a:t>
            </a:r>
            <a:r>
              <a:rPr lang="en-US" dirty="0"/>
              <a:t> the time and the day when you came to faith</a:t>
            </a:r>
          </a:p>
          <a:p>
            <a:pPr lvl="1"/>
            <a:r>
              <a:rPr lang="en-US" dirty="0"/>
              <a:t>Just as a baby is born, he realizes that he has come into the world</a:t>
            </a:r>
          </a:p>
          <a:p>
            <a:r>
              <a:rPr lang="en-US" b="1" dirty="0"/>
              <a:t>Q:</a:t>
            </a:r>
            <a:r>
              <a:rPr lang="en-US" dirty="0"/>
              <a:t> Is this </a:t>
            </a:r>
            <a:r>
              <a:rPr lang="en-US" i="1" dirty="0"/>
              <a:t>always</a:t>
            </a:r>
            <a:r>
              <a:rPr lang="en-US" dirty="0"/>
              <a:t> true, or can people experience faith </a:t>
            </a:r>
            <a:r>
              <a:rPr lang="en-US" i="1" dirty="0"/>
              <a:t>in other ways</a:t>
            </a:r>
            <a:r>
              <a:rPr lang="en-US" dirty="0"/>
              <a:t>?</a:t>
            </a:r>
          </a:p>
          <a:p>
            <a:r>
              <a:rPr lang="en-US" dirty="0"/>
              <a:t>The image of a  newborn may not reflect true faith 100%</a:t>
            </a:r>
          </a:p>
          <a:p>
            <a:r>
              <a:rPr lang="en-US" dirty="0"/>
              <a:t>We have salvation </a:t>
            </a:r>
            <a:r>
              <a:rPr lang="en-US" i="1" dirty="0"/>
              <a:t>not by experience</a:t>
            </a:r>
            <a:r>
              <a:rPr lang="en-US" dirty="0"/>
              <a:t>, but rather </a:t>
            </a:r>
            <a:r>
              <a:rPr lang="en-US" b="1" dirty="0"/>
              <a:t>by faith</a:t>
            </a:r>
            <a:r>
              <a:rPr lang="en-US" dirty="0"/>
              <a:t>: “Now faith is the substance of things hoped for, </a:t>
            </a:r>
            <a:r>
              <a:rPr lang="en-US" i="1" dirty="0"/>
              <a:t>the evidence of things not seen</a:t>
            </a:r>
            <a:r>
              <a:rPr lang="en-US" dirty="0"/>
              <a:t>.” (Hebrews 11:1)</a:t>
            </a:r>
          </a:p>
          <a:p>
            <a:r>
              <a:rPr lang="en-US" b="1" dirty="0"/>
              <a:t>Read 2Peter 1:10</a:t>
            </a:r>
          </a:p>
          <a:p>
            <a:r>
              <a:rPr lang="en-US" dirty="0"/>
              <a:t>For some people, it is a long process to tease out the basics of the Gospel</a:t>
            </a:r>
          </a:p>
          <a:p>
            <a:pPr lvl="1"/>
            <a:r>
              <a:rPr lang="en-US" dirty="0"/>
              <a:t>i.e., Jesus’ </a:t>
            </a:r>
            <a:r>
              <a:rPr lang="en-US" i="1" dirty="0"/>
              <a:t>very own disciples</a:t>
            </a:r>
            <a:r>
              <a:rPr lang="en-US" dirty="0"/>
              <a:t> did not understand for a long time what Jesus said!</a:t>
            </a:r>
          </a:p>
        </p:txBody>
      </p:sp>
    </p:spTree>
    <p:extLst>
      <p:ext uri="{BB962C8B-B14F-4D97-AF65-F5344CB8AC3E}">
        <p14:creationId xmlns:p14="http://schemas.microsoft.com/office/powerpoint/2010/main" val="183572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A0D2-416D-4083-ACF4-E1FE46AE011F}"/>
              </a:ext>
            </a:extLst>
          </p:cNvPr>
          <p:cNvSpPr>
            <a:spLocks noGrp="1"/>
          </p:cNvSpPr>
          <p:nvPr>
            <p:ph type="title"/>
          </p:nvPr>
        </p:nvSpPr>
        <p:spPr>
          <a:xfrm>
            <a:off x="838200" y="365125"/>
            <a:ext cx="10515600" cy="957489"/>
          </a:xfrm>
        </p:spPr>
        <p:txBody>
          <a:bodyPr/>
          <a:lstStyle/>
          <a:p>
            <a:pPr algn="ctr"/>
            <a:r>
              <a:rPr lang="en-US" dirty="0"/>
              <a:t>Coming to faith</a:t>
            </a:r>
          </a:p>
        </p:txBody>
      </p:sp>
      <p:sp>
        <p:nvSpPr>
          <p:cNvPr id="3" name="Content Placeholder 2">
            <a:extLst>
              <a:ext uri="{FF2B5EF4-FFF2-40B4-BE49-F238E27FC236}">
                <a16:creationId xmlns:a16="http://schemas.microsoft.com/office/drawing/2014/main" id="{A7BC7B1F-149C-414F-8728-1B6860E5318B}"/>
              </a:ext>
            </a:extLst>
          </p:cNvPr>
          <p:cNvSpPr>
            <a:spLocks noGrp="1"/>
          </p:cNvSpPr>
          <p:nvPr>
            <p:ph idx="1"/>
          </p:nvPr>
        </p:nvSpPr>
        <p:spPr>
          <a:xfrm>
            <a:off x="838199" y="1534886"/>
            <a:ext cx="10787743" cy="4642077"/>
          </a:xfrm>
        </p:spPr>
        <p:txBody>
          <a:bodyPr>
            <a:normAutofit/>
          </a:bodyPr>
          <a:lstStyle/>
          <a:p>
            <a:r>
              <a:rPr lang="en-US" b="1" dirty="0"/>
              <a:t>Q:</a:t>
            </a:r>
            <a:r>
              <a:rPr lang="en-US" dirty="0"/>
              <a:t> What about people who say they always knew Jesus and can’t point to an experience?</a:t>
            </a:r>
          </a:p>
          <a:p>
            <a:pPr lvl="1"/>
            <a:r>
              <a:rPr lang="en-US" dirty="0"/>
              <a:t>People saved even in the womb! (Andras </a:t>
            </a:r>
            <a:r>
              <a:rPr lang="en-US" dirty="0" err="1"/>
              <a:t>Czanik</a:t>
            </a:r>
            <a:r>
              <a:rPr lang="en-US" dirty="0"/>
              <a:t>)</a:t>
            </a:r>
          </a:p>
          <a:p>
            <a:r>
              <a:rPr lang="en-US" sz="2600" dirty="0"/>
              <a:t>And he said, “While the child was alive, I fasted and wept; for I said, ‘Who can tell whether the </a:t>
            </a:r>
            <a:r>
              <a:rPr lang="en-US" sz="2600" cap="small" dirty="0">
                <a:effectLst/>
              </a:rPr>
              <a:t>Lord</a:t>
            </a:r>
            <a:r>
              <a:rPr lang="en-US" sz="2600" dirty="0"/>
              <a:t> will be gracious to me, that the child may live?’ But now he is dead; why should I fast? Can I bring him back again? </a:t>
            </a:r>
            <a:r>
              <a:rPr lang="en-US" sz="2600" b="1" dirty="0"/>
              <a:t>I shall go to him</a:t>
            </a:r>
            <a:r>
              <a:rPr lang="en-US" sz="2600" dirty="0"/>
              <a:t>, but he shall not return to me.” (2Samuel 12:22-23)</a:t>
            </a:r>
          </a:p>
          <a:p>
            <a:r>
              <a:rPr lang="en-US" sz="2600" dirty="0"/>
              <a:t>Apparently the baby was saved, since King David would go to where he was.</a:t>
            </a:r>
          </a:p>
          <a:p>
            <a:r>
              <a:rPr lang="en-US" dirty="0"/>
              <a:t>Nevertheless as to what happens in the womb between God and an unborn fetus is a mystery, we should be concerned about our own faith.</a:t>
            </a:r>
          </a:p>
        </p:txBody>
      </p:sp>
    </p:spTree>
    <p:extLst>
      <p:ext uri="{BB962C8B-B14F-4D97-AF65-F5344CB8AC3E}">
        <p14:creationId xmlns:p14="http://schemas.microsoft.com/office/powerpoint/2010/main" val="353473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b="1" dirty="0"/>
              <a:t>Read the parable of the Sower: Matthew 13:1-23</a:t>
            </a:r>
          </a:p>
          <a:p>
            <a:r>
              <a:rPr lang="en-US" u="sng" dirty="0"/>
              <a:t>Non-faith</a:t>
            </a:r>
          </a:p>
          <a:p>
            <a:pPr lvl="1"/>
            <a:r>
              <a:rPr lang="en-US" dirty="0"/>
              <a:t>Hardened unbelievers who are unresponsive to the Gospel: scoffers, liberals, atheists</a:t>
            </a:r>
          </a:p>
          <a:p>
            <a:pPr lvl="1"/>
            <a:r>
              <a:rPr lang="en-US" dirty="0"/>
              <a:t>“For we are the aroma of Christ to God among those who are being saved and among those who are perishing, to one a fragrance from death to death, to the other a fragrance from life to life.” (2Cor. 2:16-17)</a:t>
            </a:r>
          </a:p>
          <a:p>
            <a:pPr lvl="1"/>
            <a:r>
              <a:rPr lang="en-US" dirty="0"/>
              <a:t>We should not give up on these people</a:t>
            </a:r>
          </a:p>
          <a:p>
            <a:pPr lvl="1"/>
            <a:r>
              <a:rPr lang="en-US" dirty="0"/>
              <a:t>John Newton: Amazing Grace</a:t>
            </a:r>
          </a:p>
        </p:txBody>
      </p:sp>
      <p:pic>
        <p:nvPicPr>
          <p:cNvPr id="5" name="Picture 4">
            <a:extLst>
              <a:ext uri="{FF2B5EF4-FFF2-40B4-BE49-F238E27FC236}">
                <a16:creationId xmlns:a16="http://schemas.microsoft.com/office/drawing/2014/main" id="{707CE401-315A-4689-B61E-7D9355516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1369" y="4588775"/>
            <a:ext cx="3410631" cy="2269225"/>
          </a:xfrm>
          <a:prstGeom prst="rect">
            <a:avLst/>
          </a:prstGeom>
        </p:spPr>
      </p:pic>
    </p:spTree>
    <p:extLst>
      <p:ext uri="{BB962C8B-B14F-4D97-AF65-F5344CB8AC3E}">
        <p14:creationId xmlns:p14="http://schemas.microsoft.com/office/powerpoint/2010/main" val="72249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Temporary, enthusiastic faith (miracle faith)</a:t>
            </a:r>
          </a:p>
          <a:p>
            <a:pPr lvl="1"/>
            <a:r>
              <a:rPr lang="en-US" dirty="0"/>
              <a:t>They receive the Gospel with great joy</a:t>
            </a:r>
          </a:p>
          <a:p>
            <a:pPr lvl="1"/>
            <a:r>
              <a:rPr lang="en-US" dirty="0"/>
              <a:t>But when persecution comes, they fall away immediately</a:t>
            </a:r>
          </a:p>
          <a:p>
            <a:pPr lvl="1"/>
            <a:r>
              <a:rPr lang="en-US" dirty="0"/>
              <a:t>Neither do they have broad understanding</a:t>
            </a:r>
          </a:p>
          <a:p>
            <a:pPr lvl="2"/>
            <a:r>
              <a:rPr lang="en-US" dirty="0"/>
              <a:t>Their roots are shallow in bad soil</a:t>
            </a:r>
          </a:p>
          <a:p>
            <a:pPr lvl="1"/>
            <a:r>
              <a:rPr lang="en-US" dirty="0"/>
              <a:t>A type of miracle faith</a:t>
            </a:r>
          </a:p>
        </p:txBody>
      </p:sp>
      <p:pic>
        <p:nvPicPr>
          <p:cNvPr id="5" name="Picture 4">
            <a:extLst>
              <a:ext uri="{FF2B5EF4-FFF2-40B4-BE49-F238E27FC236}">
                <a16:creationId xmlns:a16="http://schemas.microsoft.com/office/drawing/2014/main" id="{59EA31A8-FAAE-49FA-87B4-E111FDC6E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013" y="3722914"/>
            <a:ext cx="4722987" cy="3135086"/>
          </a:xfrm>
          <a:prstGeom prst="rect">
            <a:avLst/>
          </a:prstGeom>
        </p:spPr>
      </p:pic>
    </p:spTree>
    <p:extLst>
      <p:ext uri="{BB962C8B-B14F-4D97-AF65-F5344CB8AC3E}">
        <p14:creationId xmlns:p14="http://schemas.microsoft.com/office/powerpoint/2010/main" val="308740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Choked faith (thorns)</a:t>
            </a:r>
          </a:p>
          <a:p>
            <a:pPr lvl="1"/>
            <a:r>
              <a:rPr lang="en-US" dirty="0"/>
              <a:t>People who are overcome by the many cares of this world.</a:t>
            </a:r>
          </a:p>
          <a:p>
            <a:pPr lvl="1"/>
            <a:r>
              <a:rPr lang="en-US" dirty="0"/>
              <a:t>People who may believe for a time, but money, career, material things get in the way of Bible reading, and prayer</a:t>
            </a:r>
          </a:p>
          <a:p>
            <a:pPr lvl="1"/>
            <a:r>
              <a:rPr lang="en-US" dirty="0"/>
              <a:t>Some people are torn from the faith because of this</a:t>
            </a:r>
          </a:p>
          <a:p>
            <a:pPr lvl="2"/>
            <a:r>
              <a:rPr lang="en-US" dirty="0"/>
              <a:t>Demas, 2 Timothy 4:10, who forsook Paul because he loved the present world</a:t>
            </a:r>
          </a:p>
        </p:txBody>
      </p:sp>
      <p:pic>
        <p:nvPicPr>
          <p:cNvPr id="6" name="Picture 5">
            <a:extLst>
              <a:ext uri="{FF2B5EF4-FFF2-40B4-BE49-F238E27FC236}">
                <a16:creationId xmlns:a16="http://schemas.microsoft.com/office/drawing/2014/main" id="{E0856552-D519-42B8-8D9B-DA0B31A25E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464" y="4378098"/>
            <a:ext cx="3306536" cy="2479902"/>
          </a:xfrm>
          <a:prstGeom prst="rect">
            <a:avLst/>
          </a:prstGeom>
        </p:spPr>
      </p:pic>
    </p:spTree>
    <p:extLst>
      <p:ext uri="{BB962C8B-B14F-4D97-AF65-F5344CB8AC3E}">
        <p14:creationId xmlns:p14="http://schemas.microsoft.com/office/powerpoint/2010/main" val="36951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dirty="0"/>
              <a:t>Continuing the ordo </a:t>
            </a:r>
            <a:r>
              <a:rPr lang="en-US" dirty="0" err="1"/>
              <a:t>salutis</a:t>
            </a:r>
            <a:endParaRPr lang="en-US" dirty="0"/>
          </a:p>
        </p:txBody>
      </p:sp>
      <p:cxnSp>
        <p:nvCxnSpPr>
          <p:cNvPr id="4" name="Straight Connector 1 3"/>
          <p:cNvCxnSpPr/>
          <p:nvPr/>
        </p:nvCxnSpPr>
        <p:spPr>
          <a:xfrm flipV="1">
            <a:off x="1386580" y="4942944"/>
            <a:ext cx="941884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Brace Pair 4"/>
          <p:cNvSpPr/>
          <p:nvPr/>
        </p:nvSpPr>
        <p:spPr>
          <a:xfrm>
            <a:off x="3233726" y="3244836"/>
            <a:ext cx="5420789" cy="2437011"/>
          </a:xfrm>
          <a:prstGeom prst="bracePair">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Up Arrow 5"/>
          <p:cNvSpPr/>
          <p:nvPr/>
        </p:nvSpPr>
        <p:spPr>
          <a:xfrm rot="10800000">
            <a:off x="2108952"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5"/>
          <p:cNvSpPr/>
          <p:nvPr/>
        </p:nvSpPr>
        <p:spPr>
          <a:xfrm rot="10800000">
            <a:off x="3948514"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5"/>
          <p:cNvSpPr/>
          <p:nvPr/>
        </p:nvSpPr>
        <p:spPr>
          <a:xfrm rot="10800000">
            <a:off x="4776473"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5"/>
          <p:cNvSpPr/>
          <p:nvPr/>
        </p:nvSpPr>
        <p:spPr>
          <a:xfrm rot="10800000">
            <a:off x="538572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5"/>
          <p:cNvSpPr/>
          <p:nvPr/>
        </p:nvSpPr>
        <p:spPr>
          <a:xfrm rot="10800000">
            <a:off x="6213685"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5"/>
          <p:cNvSpPr/>
          <p:nvPr/>
        </p:nvSpPr>
        <p:spPr>
          <a:xfrm rot="10800000">
            <a:off x="697915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Up Arrow 5"/>
          <p:cNvSpPr/>
          <p:nvPr/>
        </p:nvSpPr>
        <p:spPr>
          <a:xfrm rot="10800000">
            <a:off x="7650896"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Up Arrow 5"/>
          <p:cNvSpPr/>
          <p:nvPr/>
        </p:nvSpPr>
        <p:spPr>
          <a:xfrm rot="10800000">
            <a:off x="9916067" y="4161850"/>
            <a:ext cx="265572" cy="7810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8126530">
            <a:off x="1677075" y="2952080"/>
            <a:ext cx="1830516" cy="458588"/>
          </a:xfrm>
          <a:prstGeom prst="rect">
            <a:avLst/>
          </a:prstGeom>
          <a:noFill/>
        </p:spPr>
        <p:txBody>
          <a:bodyPr wrap="square" rtlCol="0">
            <a:spAutoFit/>
          </a:bodyPr>
          <a:lstStyle/>
          <a:p>
            <a:r>
              <a:rPr lang="en-US" sz="2400"/>
              <a:t>Election (E)</a:t>
            </a:r>
          </a:p>
        </p:txBody>
      </p:sp>
      <p:sp>
        <p:nvSpPr>
          <p:cNvPr id="15" name="TextBox 13"/>
          <p:cNvSpPr txBox="1"/>
          <p:nvPr/>
        </p:nvSpPr>
        <p:spPr>
          <a:xfrm rot="18126530">
            <a:off x="3559026" y="3051118"/>
            <a:ext cx="1793450" cy="458588"/>
          </a:xfrm>
          <a:prstGeom prst="rect">
            <a:avLst/>
          </a:prstGeom>
          <a:noFill/>
        </p:spPr>
        <p:txBody>
          <a:bodyPr wrap="square" rtlCol="0">
            <a:spAutoFit/>
          </a:bodyPr>
          <a:lstStyle/>
          <a:p>
            <a:r>
              <a:rPr lang="en-US" sz="2400"/>
              <a:t>Calling (E)</a:t>
            </a:r>
          </a:p>
        </p:txBody>
      </p:sp>
      <p:sp>
        <p:nvSpPr>
          <p:cNvPr id="16" name="TextBox 13"/>
          <p:cNvSpPr txBox="1"/>
          <p:nvPr/>
        </p:nvSpPr>
        <p:spPr>
          <a:xfrm rot="18126530">
            <a:off x="4224881" y="2744637"/>
            <a:ext cx="2517100" cy="458588"/>
          </a:xfrm>
          <a:prstGeom prst="rect">
            <a:avLst/>
          </a:prstGeom>
          <a:noFill/>
        </p:spPr>
        <p:txBody>
          <a:bodyPr wrap="square" rtlCol="0">
            <a:spAutoFit/>
          </a:bodyPr>
          <a:lstStyle/>
          <a:p>
            <a:r>
              <a:rPr lang="en-US" sz="2400"/>
              <a:t>Regeneration (R)</a:t>
            </a:r>
          </a:p>
        </p:txBody>
      </p:sp>
      <p:sp>
        <p:nvSpPr>
          <p:cNvPr id="17" name="TextBox 13"/>
          <p:cNvSpPr txBox="1"/>
          <p:nvPr/>
        </p:nvSpPr>
        <p:spPr>
          <a:xfrm rot="18126530">
            <a:off x="4676003" y="2388762"/>
            <a:ext cx="3160600" cy="458588"/>
          </a:xfrm>
          <a:prstGeom prst="rect">
            <a:avLst/>
          </a:prstGeom>
          <a:noFill/>
        </p:spPr>
        <p:txBody>
          <a:bodyPr wrap="square" rtlCol="0">
            <a:spAutoFit/>
          </a:bodyPr>
          <a:lstStyle/>
          <a:p>
            <a:r>
              <a:rPr lang="en-US" sz="2400" dirty="0">
                <a:solidFill>
                  <a:srgbClr val="FF0000"/>
                </a:solidFill>
              </a:rPr>
              <a:t>Faith &amp; Repentance (F)</a:t>
            </a:r>
          </a:p>
        </p:txBody>
      </p:sp>
      <p:sp>
        <p:nvSpPr>
          <p:cNvPr id="18" name="TextBox 13"/>
          <p:cNvSpPr txBox="1"/>
          <p:nvPr/>
        </p:nvSpPr>
        <p:spPr>
          <a:xfrm rot="18126530">
            <a:off x="5528307" y="2545764"/>
            <a:ext cx="2789894" cy="458588"/>
          </a:xfrm>
          <a:prstGeom prst="rect">
            <a:avLst/>
          </a:prstGeom>
          <a:noFill/>
        </p:spPr>
        <p:txBody>
          <a:bodyPr wrap="square" rtlCol="0">
            <a:spAutoFit/>
          </a:bodyPr>
          <a:lstStyle/>
          <a:p>
            <a:r>
              <a:rPr lang="en-US" sz="2400"/>
              <a:t>Justification (J)</a:t>
            </a:r>
          </a:p>
        </p:txBody>
      </p:sp>
      <p:sp>
        <p:nvSpPr>
          <p:cNvPr id="19" name="TextBox 13"/>
          <p:cNvSpPr txBox="1"/>
          <p:nvPr/>
        </p:nvSpPr>
        <p:spPr>
          <a:xfrm rot="18126530">
            <a:off x="6540850" y="2877936"/>
            <a:ext cx="1901826" cy="458588"/>
          </a:xfrm>
          <a:prstGeom prst="rect">
            <a:avLst/>
          </a:prstGeom>
          <a:noFill/>
        </p:spPr>
        <p:txBody>
          <a:bodyPr wrap="square" rtlCol="0">
            <a:spAutoFit/>
          </a:bodyPr>
          <a:lstStyle/>
          <a:p>
            <a:r>
              <a:rPr lang="en-US" sz="2400" dirty="0"/>
              <a:t>Adoption (A)</a:t>
            </a:r>
          </a:p>
        </p:txBody>
      </p:sp>
      <p:sp>
        <p:nvSpPr>
          <p:cNvPr id="20" name="TextBox 13"/>
          <p:cNvSpPr txBox="1"/>
          <p:nvPr/>
        </p:nvSpPr>
        <p:spPr>
          <a:xfrm rot="18126530">
            <a:off x="7161519" y="2665704"/>
            <a:ext cx="2402939" cy="458588"/>
          </a:xfrm>
          <a:prstGeom prst="rect">
            <a:avLst/>
          </a:prstGeom>
          <a:noFill/>
        </p:spPr>
        <p:txBody>
          <a:bodyPr wrap="square" rtlCol="0">
            <a:spAutoFit/>
          </a:bodyPr>
          <a:lstStyle/>
          <a:p>
            <a:r>
              <a:rPr lang="en-US" sz="2400" dirty="0"/>
              <a:t>Sanctification (S)</a:t>
            </a:r>
          </a:p>
        </p:txBody>
      </p:sp>
      <p:sp>
        <p:nvSpPr>
          <p:cNvPr id="21" name="TextBox 13"/>
          <p:cNvSpPr txBox="1"/>
          <p:nvPr/>
        </p:nvSpPr>
        <p:spPr>
          <a:xfrm rot="18126530">
            <a:off x="9379460" y="2677126"/>
            <a:ext cx="2375970" cy="458588"/>
          </a:xfrm>
          <a:prstGeom prst="rect">
            <a:avLst/>
          </a:prstGeom>
          <a:noFill/>
        </p:spPr>
        <p:txBody>
          <a:bodyPr wrap="square" rtlCol="0">
            <a:spAutoFit/>
          </a:bodyPr>
          <a:lstStyle/>
          <a:p>
            <a:r>
              <a:rPr lang="en-US" sz="2400"/>
              <a:t>Glorification (G)</a:t>
            </a:r>
          </a:p>
        </p:txBody>
      </p:sp>
      <p:sp>
        <p:nvSpPr>
          <p:cNvPr id="22" name="TextBox 21"/>
          <p:cNvSpPr txBox="1"/>
          <p:nvPr/>
        </p:nvSpPr>
        <p:spPr>
          <a:xfrm>
            <a:off x="921690" y="5967554"/>
            <a:ext cx="10685358" cy="458588"/>
          </a:xfrm>
          <a:prstGeom prst="rect">
            <a:avLst/>
          </a:prstGeom>
          <a:noFill/>
        </p:spPr>
        <p:txBody>
          <a:bodyPr wrap="square" rtlCol="0">
            <a:spAutoFit/>
          </a:bodyPr>
          <a:lstStyle/>
          <a:p>
            <a:pPr algn="ctr"/>
            <a:r>
              <a:rPr lang="en-US" sz="2400"/>
              <a:t>Historia salutis: the history of salvation; ordo salutis: salvation applied</a:t>
            </a:r>
          </a:p>
        </p:txBody>
      </p:sp>
      <p:sp>
        <p:nvSpPr>
          <p:cNvPr id="3" name="TextBox 2">
            <a:extLst>
              <a:ext uri="{FF2B5EF4-FFF2-40B4-BE49-F238E27FC236}">
                <a16:creationId xmlns:a16="http://schemas.microsoft.com/office/drawing/2014/main" id="{68BEB382-58D4-40EA-B819-C5B034680DE9}"/>
              </a:ext>
            </a:extLst>
          </p:cNvPr>
          <p:cNvSpPr txBox="1"/>
          <p:nvPr/>
        </p:nvSpPr>
        <p:spPr>
          <a:xfrm>
            <a:off x="3784894" y="5261317"/>
            <a:ext cx="4131574" cy="369332"/>
          </a:xfrm>
          <a:prstGeom prst="rect">
            <a:avLst/>
          </a:prstGeom>
          <a:noFill/>
        </p:spPr>
        <p:txBody>
          <a:bodyPr wrap="square" rtlCol="0">
            <a:spAutoFit/>
          </a:bodyPr>
          <a:lstStyle/>
          <a:p>
            <a:pPr algn="ctr"/>
            <a:r>
              <a:rPr lang="en-US" dirty="0"/>
              <a:t>Lifetime of believer</a:t>
            </a:r>
          </a:p>
        </p:txBody>
      </p:sp>
    </p:spTree>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7DD-D371-4E10-BC55-8F2B53D0029A}"/>
              </a:ext>
            </a:extLst>
          </p:cNvPr>
          <p:cNvSpPr>
            <a:spLocks noGrp="1"/>
          </p:cNvSpPr>
          <p:nvPr>
            <p:ph type="title"/>
          </p:nvPr>
        </p:nvSpPr>
        <p:spPr/>
        <p:txBody>
          <a:bodyPr/>
          <a:lstStyle/>
          <a:p>
            <a:pPr algn="ctr"/>
            <a:r>
              <a:rPr lang="en-US" dirty="0"/>
              <a:t>Different kinds of faith</a:t>
            </a:r>
          </a:p>
        </p:txBody>
      </p:sp>
      <p:sp>
        <p:nvSpPr>
          <p:cNvPr id="3" name="Content Placeholder 2">
            <a:extLst>
              <a:ext uri="{FF2B5EF4-FFF2-40B4-BE49-F238E27FC236}">
                <a16:creationId xmlns:a16="http://schemas.microsoft.com/office/drawing/2014/main" id="{986B6165-3D9E-4053-A656-4539E9D403B0}"/>
              </a:ext>
            </a:extLst>
          </p:cNvPr>
          <p:cNvSpPr>
            <a:spLocks noGrp="1"/>
          </p:cNvSpPr>
          <p:nvPr>
            <p:ph idx="1"/>
          </p:nvPr>
        </p:nvSpPr>
        <p:spPr/>
        <p:txBody>
          <a:bodyPr/>
          <a:lstStyle/>
          <a:p>
            <a:r>
              <a:rPr lang="en-US" u="sng" dirty="0"/>
              <a:t>True faith</a:t>
            </a:r>
          </a:p>
          <a:p>
            <a:pPr lvl="1"/>
            <a:r>
              <a:rPr lang="en-US" dirty="0"/>
              <a:t>One hears the good news, understands it accepts it and then also acts upon it (all three levels are present: knowledge, assent, trust)</a:t>
            </a:r>
          </a:p>
          <a:p>
            <a:pPr lvl="1"/>
            <a:r>
              <a:rPr lang="en-US" dirty="0"/>
              <a:t>Faith then also brings fruit in their lives, some less, some medium, some much fruit (Matthew 13:8)</a:t>
            </a:r>
          </a:p>
          <a:p>
            <a:pPr lvl="1"/>
            <a:r>
              <a:rPr lang="en-US" dirty="0"/>
              <a:t>The Holy Spirit will keep them in trials, temptations and even persecution</a:t>
            </a:r>
          </a:p>
          <a:p>
            <a:pPr lvl="1"/>
            <a:r>
              <a:rPr lang="en-US" dirty="0"/>
              <a:t>A true believer loves God but also his brothers and sisters and God’s Word</a:t>
            </a:r>
          </a:p>
          <a:p>
            <a:pPr lvl="1"/>
            <a:r>
              <a:rPr lang="en-US" dirty="0"/>
              <a:t>Characterized by </a:t>
            </a:r>
          </a:p>
          <a:p>
            <a:pPr lvl="2"/>
            <a:r>
              <a:rPr lang="en-US" dirty="0"/>
              <a:t>godly sorrow for one’s sins (Psalm 51:2),</a:t>
            </a:r>
          </a:p>
          <a:p>
            <a:pPr lvl="2"/>
            <a:r>
              <a:rPr lang="en-US" dirty="0"/>
              <a:t>and not worldly sorrow (being sorry one was caught in the act)</a:t>
            </a:r>
          </a:p>
        </p:txBody>
      </p:sp>
    </p:spTree>
    <p:extLst>
      <p:ext uri="{BB962C8B-B14F-4D97-AF65-F5344CB8AC3E}">
        <p14:creationId xmlns:p14="http://schemas.microsoft.com/office/powerpoint/2010/main" val="277296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A975-FC95-48F7-9A55-5F2E974901AD}"/>
              </a:ext>
            </a:extLst>
          </p:cNvPr>
          <p:cNvSpPr>
            <a:spLocks noGrp="1"/>
          </p:cNvSpPr>
          <p:nvPr>
            <p:ph type="title"/>
          </p:nvPr>
        </p:nvSpPr>
        <p:spPr/>
        <p:txBody>
          <a:bodyPr/>
          <a:lstStyle/>
          <a:p>
            <a:pPr algn="ctr"/>
            <a:r>
              <a:rPr lang="en-US" dirty="0"/>
              <a:t>The “second conversion”</a:t>
            </a:r>
          </a:p>
        </p:txBody>
      </p:sp>
      <p:sp>
        <p:nvSpPr>
          <p:cNvPr id="3" name="Content Placeholder 2">
            <a:extLst>
              <a:ext uri="{FF2B5EF4-FFF2-40B4-BE49-F238E27FC236}">
                <a16:creationId xmlns:a16="http://schemas.microsoft.com/office/drawing/2014/main" id="{2C6B7654-F740-4B5C-A69B-CDE304C5C2DA}"/>
              </a:ext>
            </a:extLst>
          </p:cNvPr>
          <p:cNvSpPr>
            <a:spLocks noGrp="1"/>
          </p:cNvSpPr>
          <p:nvPr>
            <p:ph idx="1"/>
          </p:nvPr>
        </p:nvSpPr>
        <p:spPr/>
        <p:txBody>
          <a:bodyPr>
            <a:normAutofit lnSpcReduction="10000"/>
          </a:bodyPr>
          <a:lstStyle/>
          <a:p>
            <a:r>
              <a:rPr lang="en-US" dirty="0"/>
              <a:t>Some people may even undergo a “second conversion”</a:t>
            </a:r>
          </a:p>
          <a:p>
            <a:r>
              <a:rPr lang="en-US" dirty="0"/>
              <a:t>This happens when their faith is strengthened in great measure</a:t>
            </a:r>
          </a:p>
          <a:p>
            <a:r>
              <a:rPr lang="en-US" dirty="0"/>
              <a:t>A life-changing experience</a:t>
            </a:r>
          </a:p>
          <a:p>
            <a:pPr lvl="1"/>
            <a:r>
              <a:rPr lang="en-US" dirty="0"/>
              <a:t>Freedom from a particular besetting sin</a:t>
            </a:r>
          </a:p>
          <a:p>
            <a:pPr lvl="1"/>
            <a:r>
              <a:rPr lang="en-US" dirty="0"/>
              <a:t>Recognition of a great truth</a:t>
            </a:r>
          </a:p>
          <a:p>
            <a:r>
              <a:rPr lang="en-US" dirty="0"/>
              <a:t>Isaiah 6:1-10: Isaiah beheld the Lord in His throne room, in all of His glory, something not given to many men</a:t>
            </a:r>
          </a:p>
          <a:p>
            <a:r>
              <a:rPr lang="en-US" dirty="0"/>
              <a:t>Call to the creation ministry (it can happen to regular people like you and me)</a:t>
            </a:r>
          </a:p>
          <a:p>
            <a:r>
              <a:rPr lang="en-US" b="1" dirty="0"/>
              <a:t>Q: Has anyone had such a second conversion?</a:t>
            </a:r>
          </a:p>
        </p:txBody>
      </p:sp>
    </p:spTree>
    <p:extLst>
      <p:ext uri="{BB962C8B-B14F-4D97-AF65-F5344CB8AC3E}">
        <p14:creationId xmlns:p14="http://schemas.microsoft.com/office/powerpoint/2010/main" val="3764355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FA06-A9A2-4F99-93E2-F82E250BBC72}"/>
              </a:ext>
            </a:extLst>
          </p:cNvPr>
          <p:cNvSpPr>
            <a:spLocks noGrp="1"/>
          </p:cNvSpPr>
          <p:nvPr>
            <p:ph type="title"/>
          </p:nvPr>
        </p:nvSpPr>
        <p:spPr>
          <a:xfrm>
            <a:off x="838200" y="365126"/>
            <a:ext cx="10515600" cy="908504"/>
          </a:xfrm>
        </p:spPr>
        <p:txBody>
          <a:bodyPr/>
          <a:lstStyle/>
          <a:p>
            <a:pPr algn="ctr"/>
            <a:r>
              <a:rPr lang="en-US" dirty="0"/>
              <a:t>False faith</a:t>
            </a:r>
          </a:p>
        </p:txBody>
      </p:sp>
      <p:sp>
        <p:nvSpPr>
          <p:cNvPr id="3" name="Content Placeholder 2">
            <a:extLst>
              <a:ext uri="{FF2B5EF4-FFF2-40B4-BE49-F238E27FC236}">
                <a16:creationId xmlns:a16="http://schemas.microsoft.com/office/drawing/2014/main" id="{2B1E2DBE-D105-4C54-B381-4BD36EB3893A}"/>
              </a:ext>
            </a:extLst>
          </p:cNvPr>
          <p:cNvSpPr>
            <a:spLocks noGrp="1"/>
          </p:cNvSpPr>
          <p:nvPr>
            <p:ph idx="1"/>
          </p:nvPr>
        </p:nvSpPr>
        <p:spPr>
          <a:xfrm>
            <a:off x="838200" y="1567543"/>
            <a:ext cx="10515600" cy="4609420"/>
          </a:xfrm>
        </p:spPr>
        <p:txBody>
          <a:bodyPr>
            <a:normAutofit fontScale="92500"/>
          </a:bodyPr>
          <a:lstStyle/>
          <a:p>
            <a:r>
              <a:rPr lang="en-US" dirty="0"/>
              <a:t>“</a:t>
            </a:r>
            <a:r>
              <a:rPr lang="en-US" b="1" dirty="0"/>
              <a:t>They went out </a:t>
            </a:r>
            <a:r>
              <a:rPr lang="en-US" b="1" i="1" dirty="0"/>
              <a:t>from</a:t>
            </a:r>
            <a:r>
              <a:rPr lang="en-US" b="1" dirty="0"/>
              <a:t> us, but they were not </a:t>
            </a:r>
            <a:r>
              <a:rPr lang="en-US" b="1" i="1" dirty="0"/>
              <a:t>of</a:t>
            </a:r>
            <a:r>
              <a:rPr lang="en-US" b="1" dirty="0"/>
              <a:t> us</a:t>
            </a:r>
            <a:r>
              <a:rPr lang="en-US" dirty="0"/>
              <a:t>; for if they had been of us, they would have continued with us; but they went out that they might be made manifest, </a:t>
            </a:r>
            <a:r>
              <a:rPr lang="en-US" b="1" dirty="0"/>
              <a:t>that none of them were of us</a:t>
            </a:r>
            <a:r>
              <a:rPr lang="en-US" dirty="0"/>
              <a:t>.” (1John 2:19)</a:t>
            </a:r>
          </a:p>
          <a:p>
            <a:r>
              <a:rPr lang="en-US" dirty="0"/>
              <a:t>Faith is not merely turning over a new leaf: this is only trying to become a better person </a:t>
            </a:r>
            <a:r>
              <a:rPr lang="en-US" i="1" dirty="0"/>
              <a:t>without</a:t>
            </a:r>
            <a:r>
              <a:rPr lang="en-US" dirty="0"/>
              <a:t> the Holy Spirit</a:t>
            </a:r>
          </a:p>
          <a:p>
            <a:r>
              <a:rPr lang="en-US" dirty="0"/>
              <a:t>We cannot continue in sin: “Whoever has been born of God does not sin, for His seed remains in him; and he cannot sin, because he has been born of God.” (1John 3:9)</a:t>
            </a:r>
          </a:p>
          <a:p>
            <a:r>
              <a:rPr lang="en-US" dirty="0"/>
              <a:t>False believers fall into error or heresy</a:t>
            </a:r>
          </a:p>
          <a:p>
            <a:r>
              <a:rPr lang="en-US" dirty="0"/>
              <a:t>They covet </a:t>
            </a:r>
            <a:r>
              <a:rPr lang="en-US" b="1" dirty="0"/>
              <a:t>gifts</a:t>
            </a:r>
            <a:r>
              <a:rPr lang="en-US" dirty="0"/>
              <a:t>, not God Himself</a:t>
            </a:r>
          </a:p>
          <a:p>
            <a:pPr lvl="1"/>
            <a:r>
              <a:rPr lang="en-US" dirty="0"/>
              <a:t>Simon the magician (Acts 8:13-23)</a:t>
            </a:r>
          </a:p>
          <a:p>
            <a:endParaRPr lang="en-US" dirty="0"/>
          </a:p>
        </p:txBody>
      </p:sp>
    </p:spTree>
    <p:extLst>
      <p:ext uri="{BB962C8B-B14F-4D97-AF65-F5344CB8AC3E}">
        <p14:creationId xmlns:p14="http://schemas.microsoft.com/office/powerpoint/2010/main" val="5917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148FF-1EF7-4651-9989-DA01C6215929}"/>
              </a:ext>
            </a:extLst>
          </p:cNvPr>
          <p:cNvSpPr>
            <a:spLocks noGrp="1"/>
          </p:cNvSpPr>
          <p:nvPr>
            <p:ph type="title"/>
          </p:nvPr>
        </p:nvSpPr>
        <p:spPr>
          <a:xfrm>
            <a:off x="838200" y="365126"/>
            <a:ext cx="10515600" cy="1137104"/>
          </a:xfrm>
        </p:spPr>
        <p:txBody>
          <a:bodyPr/>
          <a:lstStyle/>
          <a:p>
            <a:pPr algn="ctr"/>
            <a:r>
              <a:rPr lang="en-US" dirty="0"/>
              <a:t>Faith and works</a:t>
            </a:r>
          </a:p>
        </p:txBody>
      </p:sp>
      <p:sp>
        <p:nvSpPr>
          <p:cNvPr id="3" name="Content Placeholder 2">
            <a:extLst>
              <a:ext uri="{FF2B5EF4-FFF2-40B4-BE49-F238E27FC236}">
                <a16:creationId xmlns:a16="http://schemas.microsoft.com/office/drawing/2014/main" id="{37DDA5DD-000E-46F9-A9F4-399B4048B683}"/>
              </a:ext>
            </a:extLst>
          </p:cNvPr>
          <p:cNvSpPr>
            <a:spLocks noGrp="1"/>
          </p:cNvSpPr>
          <p:nvPr>
            <p:ph idx="1"/>
          </p:nvPr>
        </p:nvSpPr>
        <p:spPr>
          <a:xfrm>
            <a:off x="838200" y="1502230"/>
            <a:ext cx="10515600" cy="4674733"/>
          </a:xfrm>
        </p:spPr>
        <p:txBody>
          <a:bodyPr>
            <a:normAutofit lnSpcReduction="10000"/>
          </a:bodyPr>
          <a:lstStyle/>
          <a:p>
            <a:r>
              <a:rPr lang="en-US" b="1" dirty="0"/>
              <a:t>Read James 2:14-26</a:t>
            </a:r>
          </a:p>
          <a:p>
            <a:r>
              <a:rPr lang="en-US" dirty="0"/>
              <a:t>We are saved by faith alone </a:t>
            </a:r>
            <a:r>
              <a:rPr lang="en-US" i="1" dirty="0"/>
              <a:t>but not by a faith that stands alone</a:t>
            </a:r>
            <a:r>
              <a:rPr lang="en-US" dirty="0"/>
              <a:t>.</a:t>
            </a:r>
          </a:p>
          <a:p>
            <a:r>
              <a:rPr lang="en-US" dirty="0"/>
              <a:t>Faith is perfected by good works, and we need to produce </a:t>
            </a:r>
            <a:r>
              <a:rPr lang="en-US" b="1" dirty="0"/>
              <a:t>fruits</a:t>
            </a:r>
          </a:p>
          <a:p>
            <a:r>
              <a:rPr lang="en-US" u="sng" dirty="0"/>
              <a:t>Motivationally</a:t>
            </a:r>
            <a:r>
              <a:rPr lang="en-US" dirty="0"/>
              <a:t>: We do not do good works to get saved, but we do good works because we are saved.</a:t>
            </a:r>
          </a:p>
          <a:p>
            <a:r>
              <a:rPr lang="en-US" dirty="0"/>
              <a:t>Good works are not</a:t>
            </a:r>
          </a:p>
          <a:p>
            <a:pPr lvl="1"/>
            <a:r>
              <a:rPr lang="en-US" dirty="0"/>
              <a:t>Our own idea</a:t>
            </a:r>
          </a:p>
          <a:p>
            <a:pPr lvl="1"/>
            <a:r>
              <a:rPr lang="en-US" dirty="0"/>
              <a:t>Not done in blind zeal</a:t>
            </a:r>
          </a:p>
          <a:p>
            <a:r>
              <a:rPr lang="en-US" b="1" dirty="0"/>
              <a:t>Compare Genesis 15:6 and Genesis 22</a:t>
            </a:r>
            <a:r>
              <a:rPr lang="en-US" dirty="0"/>
              <a:t>: Abraham had faith and it was accredited to him as righteousness, but his faith showed forth in good works (that he was ready to </a:t>
            </a:r>
            <a:r>
              <a:rPr lang="en-US"/>
              <a:t>even sacrifice his only son)</a:t>
            </a:r>
            <a:endParaRPr lang="en-US" dirty="0"/>
          </a:p>
        </p:txBody>
      </p:sp>
    </p:spTree>
    <p:extLst>
      <p:ext uri="{BB962C8B-B14F-4D97-AF65-F5344CB8AC3E}">
        <p14:creationId xmlns:p14="http://schemas.microsoft.com/office/powerpoint/2010/main" val="96505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D4893-67C9-4B76-82D7-3713CF43DBC5}"/>
              </a:ext>
            </a:extLst>
          </p:cNvPr>
          <p:cNvSpPr>
            <a:spLocks noGrp="1"/>
          </p:cNvSpPr>
          <p:nvPr>
            <p:ph type="title"/>
          </p:nvPr>
        </p:nvSpPr>
        <p:spPr/>
        <p:txBody>
          <a:bodyPr/>
          <a:lstStyle/>
          <a:p>
            <a:pPr algn="ctr"/>
            <a:r>
              <a:rPr lang="en-US" dirty="0">
                <a:sym typeface="Wingdings" panose="05000000000000000000" pitchFamily="2" charset="2"/>
              </a:rPr>
              <a:t> </a:t>
            </a:r>
            <a:r>
              <a:rPr lang="en-US" dirty="0"/>
              <a:t>Sunday School Test!!! </a:t>
            </a:r>
            <a:r>
              <a:rPr lang="en-US" dirty="0">
                <a:sym typeface="Wingdings" panose="05000000000000000000" pitchFamily="2" charset="2"/>
              </a:rPr>
              <a:t></a:t>
            </a:r>
            <a:endParaRPr lang="en-US" dirty="0"/>
          </a:p>
        </p:txBody>
      </p:sp>
      <p:sp>
        <p:nvSpPr>
          <p:cNvPr id="3" name="Content Placeholder 2">
            <a:extLst>
              <a:ext uri="{FF2B5EF4-FFF2-40B4-BE49-F238E27FC236}">
                <a16:creationId xmlns:a16="http://schemas.microsoft.com/office/drawing/2014/main" id="{8F96ABC4-0C34-41F0-9A05-AD4FB958EBE3}"/>
              </a:ext>
            </a:extLst>
          </p:cNvPr>
          <p:cNvSpPr>
            <a:spLocks noGrp="1"/>
          </p:cNvSpPr>
          <p:nvPr>
            <p:ph idx="1"/>
          </p:nvPr>
        </p:nvSpPr>
        <p:spPr/>
        <p:txBody>
          <a:bodyPr>
            <a:normAutofit fontScale="92500" lnSpcReduction="10000"/>
          </a:bodyPr>
          <a:lstStyle/>
          <a:p>
            <a:r>
              <a:rPr lang="en-US"/>
              <a:t>Two </a:t>
            </a:r>
            <a:r>
              <a:rPr lang="en-US" dirty="0"/>
              <a:t>weeks from now we will have a test on all of the ten commandments</a:t>
            </a:r>
          </a:p>
          <a:p>
            <a:r>
              <a:rPr lang="en-US" dirty="0"/>
              <a:t>Not mandatory, but very highly super encouraged</a:t>
            </a:r>
          </a:p>
          <a:p>
            <a:r>
              <a:rPr lang="en-US" b="1" dirty="0"/>
              <a:t>80% gets you a copy of “Atheism </a:t>
            </a:r>
            <a:r>
              <a:rPr lang="en-US" b="1" dirty="0" err="1"/>
              <a:t>Unravelled</a:t>
            </a:r>
            <a:r>
              <a:rPr lang="en-US" b="1" dirty="0"/>
              <a:t>”! </a:t>
            </a:r>
            <a:r>
              <a:rPr lang="en-US" b="1" dirty="0">
                <a:sym typeface="Wingdings" panose="05000000000000000000" pitchFamily="2" charset="2"/>
              </a:rPr>
              <a:t></a:t>
            </a:r>
            <a:endParaRPr lang="en-US" b="1" dirty="0"/>
          </a:p>
          <a:p>
            <a:r>
              <a:rPr lang="en-US" dirty="0"/>
              <a:t>Questions 45-81</a:t>
            </a:r>
          </a:p>
          <a:p>
            <a:r>
              <a:rPr lang="en-US" dirty="0"/>
              <a:t>All power points are available for study at </a:t>
            </a:r>
            <a:r>
              <a:rPr lang="en-US" dirty="0">
                <a:hlinkClick r:id="rId2"/>
              </a:rPr>
              <a:t>https://github.com/csmatyi/calvary_sunday_school</a:t>
            </a:r>
            <a:endParaRPr lang="en-US" dirty="0"/>
          </a:p>
          <a:p>
            <a:r>
              <a:rPr lang="en-US" dirty="0">
                <a:hlinkClick r:id="rId3"/>
              </a:rPr>
              <a:t>https://drive.google.com/drive/u/0/folders/1a3eqGjJ-4pE5zd2tCza58RbBLuCjPYtd</a:t>
            </a:r>
            <a:endParaRPr lang="en-US" dirty="0"/>
          </a:p>
          <a:p>
            <a:r>
              <a:rPr lang="en-US" dirty="0"/>
              <a:t>Bible verses for memorization: Exodus 20:3-17 (the text of the Ten Commandments)</a:t>
            </a:r>
          </a:p>
        </p:txBody>
      </p:sp>
    </p:spTree>
    <p:extLst>
      <p:ext uri="{BB962C8B-B14F-4D97-AF65-F5344CB8AC3E}">
        <p14:creationId xmlns:p14="http://schemas.microsoft.com/office/powerpoint/2010/main" val="156413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a:t>
            </a:r>
            <a:r>
              <a:rPr lang="hu-HU" b="1" dirty="0">
                <a:latin typeface="Bookman Old Style"/>
                <a:cs typeface="Calibri Light" panose="020F0302020204030204"/>
              </a:rPr>
              <a:t>5</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a:t>
            </a:r>
            <a:r>
              <a:rPr lang="hu-HU" sz="3200" b="1" dirty="0">
                <a:ea typeface="+mn-lt"/>
                <a:cs typeface="+mn-lt"/>
              </a:rPr>
              <a:t>doth God require of us, that we ma</a:t>
            </a:r>
            <a:r>
              <a:rPr lang="en-US" sz="3200" b="1" dirty="0">
                <a:ea typeface="+mn-lt"/>
                <a:cs typeface="+mn-lt"/>
              </a:rPr>
              <a:t>y</a:t>
            </a:r>
            <a:r>
              <a:rPr lang="hu-HU" sz="3200" b="1" dirty="0">
                <a:ea typeface="+mn-lt"/>
                <a:cs typeface="+mn-lt"/>
              </a:rPr>
              <a:t> escape his wrath and curse due to us for sin</a:t>
            </a:r>
            <a:r>
              <a:rPr lang="en-US" sz="3200" b="1" dirty="0">
                <a:ea typeface="+mn-lt"/>
                <a:cs typeface="+mn-lt"/>
              </a:rPr>
              <a:t>? </a:t>
            </a:r>
          </a:p>
          <a:p>
            <a:r>
              <a:rPr lang="en-US" sz="3200" b="1" dirty="0">
                <a:ea typeface="+mn-lt"/>
                <a:cs typeface="+mn-lt"/>
              </a:rPr>
              <a:t>A. </a:t>
            </a:r>
            <a:r>
              <a:rPr lang="hu-HU" sz="3200" b="1" dirty="0">
                <a:ea typeface="+mn-lt"/>
                <a:cs typeface="+mn-lt"/>
              </a:rPr>
              <a:t>To escape the wrath and curse of God due to us for sin, God requireth of us faith in Jesus Christ, repentance unto lofe, with the diligent use of all the outward means whereb</a:t>
            </a:r>
            <a:r>
              <a:rPr lang="en-US" sz="3200" b="1" dirty="0">
                <a:ea typeface="+mn-lt"/>
                <a:cs typeface="+mn-lt"/>
              </a:rPr>
              <a:t>y</a:t>
            </a:r>
            <a:r>
              <a:rPr lang="hu-HU" sz="3200" b="1" dirty="0">
                <a:ea typeface="+mn-lt"/>
                <a:cs typeface="+mn-lt"/>
              </a:rPr>
              <a:t> Christ communicateth to us the benefits of redemption</a:t>
            </a:r>
            <a:r>
              <a:rPr lang="en-US" sz="3200" b="1" dirty="0">
                <a:ea typeface="+mn-lt"/>
                <a:cs typeface="+mn-lt"/>
              </a:rPr>
              <a:t>.</a:t>
            </a:r>
          </a:p>
        </p:txBody>
      </p:sp>
    </p:spTree>
    <p:extLst>
      <p:ext uri="{BB962C8B-B14F-4D97-AF65-F5344CB8AC3E}">
        <p14:creationId xmlns:p14="http://schemas.microsoft.com/office/powerpoint/2010/main" val="307353005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900" dirty="0"/>
              <a:t>“</a:t>
            </a:r>
            <a:r>
              <a:rPr lang="en-US" sz="3200" dirty="0"/>
              <a:t>Testifying to Jews, and also to Greeks, repentance toward God and faith toward our Lord Jesus Christ. </a:t>
            </a:r>
            <a:r>
              <a:rPr lang="en-US" sz="2900" dirty="0"/>
              <a:t>” (Acts 20:21)</a:t>
            </a:r>
          </a:p>
          <a:p>
            <a:r>
              <a:rPr lang="en-US" sz="2900" dirty="0"/>
              <a:t>“</a:t>
            </a:r>
            <a:r>
              <a:rPr lang="en-US" sz="3200" dirty="0"/>
              <a:t>Therefore, brethren, be even more diligent to make your call and election sure, for if you do these things you will never stumble;”</a:t>
            </a:r>
            <a:r>
              <a:rPr lang="en-US" sz="2900" dirty="0"/>
              <a:t> (2Peter 1:10)</a:t>
            </a:r>
          </a:p>
          <a:p>
            <a:r>
              <a:rPr lang="en-US" sz="2900" dirty="0"/>
              <a:t>“</a:t>
            </a:r>
            <a:r>
              <a:rPr lang="en-US" sz="3200" dirty="0"/>
              <a:t>teaching them to observe all things that I have commanded you; and lo, I am with you always, </a:t>
            </a:r>
            <a:r>
              <a:rPr lang="en-US" sz="3200" i="1" dirty="0"/>
              <a:t>even</a:t>
            </a:r>
            <a:r>
              <a:rPr lang="en-US" sz="3200" dirty="0"/>
              <a:t> to the end of the age.</a:t>
            </a:r>
            <a:r>
              <a:rPr lang="en-US" sz="2900" dirty="0"/>
              <a:t>” (Matthew 28:20)</a:t>
            </a:r>
          </a:p>
        </p:txBody>
      </p:sp>
    </p:spTree>
    <p:extLst>
      <p:ext uri="{BB962C8B-B14F-4D97-AF65-F5344CB8AC3E}">
        <p14:creationId xmlns:p14="http://schemas.microsoft.com/office/powerpoint/2010/main" val="3648988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A860-89FD-411D-8BBA-5075132EE706}"/>
              </a:ext>
            </a:extLst>
          </p:cNvPr>
          <p:cNvSpPr>
            <a:spLocks noGrp="1"/>
          </p:cNvSpPr>
          <p:nvPr>
            <p:ph type="title"/>
          </p:nvPr>
        </p:nvSpPr>
        <p:spPr/>
        <p:txBody>
          <a:bodyPr/>
          <a:lstStyle/>
          <a:p>
            <a:pPr algn="ctr"/>
            <a:r>
              <a:rPr lang="en-US" dirty="0"/>
              <a:t>Inward and </a:t>
            </a:r>
            <a:r>
              <a:rPr lang="en-US" b="1" dirty="0"/>
              <a:t>outward</a:t>
            </a:r>
            <a:r>
              <a:rPr lang="en-US" dirty="0"/>
              <a:t> means of grace</a:t>
            </a:r>
          </a:p>
        </p:txBody>
      </p:sp>
      <p:sp>
        <p:nvSpPr>
          <p:cNvPr id="3" name="Content Placeholder 2">
            <a:extLst>
              <a:ext uri="{FF2B5EF4-FFF2-40B4-BE49-F238E27FC236}">
                <a16:creationId xmlns:a16="http://schemas.microsoft.com/office/drawing/2014/main" id="{9D583928-008E-4428-B820-FD5C83515CCC}"/>
              </a:ext>
            </a:extLst>
          </p:cNvPr>
          <p:cNvSpPr>
            <a:spLocks noGrp="1"/>
          </p:cNvSpPr>
          <p:nvPr>
            <p:ph idx="1"/>
          </p:nvPr>
        </p:nvSpPr>
        <p:spPr/>
        <p:txBody>
          <a:bodyPr/>
          <a:lstStyle/>
          <a:p>
            <a:r>
              <a:rPr lang="en-US" dirty="0"/>
              <a:t>Remember Q86, which says that faith is an act of God’s grace whereby God regenerates us and brings us to repentance (Acts 11:18)</a:t>
            </a:r>
          </a:p>
          <a:p>
            <a:r>
              <a:rPr lang="en-US" dirty="0"/>
              <a:t>These are inward graces, but there are </a:t>
            </a:r>
            <a:r>
              <a:rPr lang="en-US" b="1" dirty="0"/>
              <a:t>outward graces</a:t>
            </a:r>
            <a:r>
              <a:rPr lang="en-US" dirty="0"/>
              <a:t> as well!</a:t>
            </a:r>
          </a:p>
          <a:p>
            <a:pPr lvl="1"/>
            <a:r>
              <a:rPr lang="en-US" dirty="0"/>
              <a:t>The Word</a:t>
            </a:r>
          </a:p>
          <a:p>
            <a:pPr lvl="1"/>
            <a:r>
              <a:rPr lang="en-US" dirty="0"/>
              <a:t>Sacraments</a:t>
            </a:r>
          </a:p>
          <a:p>
            <a:pPr lvl="1"/>
            <a:r>
              <a:rPr lang="en-US" dirty="0"/>
              <a:t>Prayer</a:t>
            </a:r>
          </a:p>
          <a:p>
            <a:pPr lvl="1"/>
            <a:r>
              <a:rPr lang="en-US" dirty="0"/>
              <a:t>(Fellowship)</a:t>
            </a:r>
          </a:p>
          <a:p>
            <a:r>
              <a:rPr lang="en-US" dirty="0"/>
              <a:t>These outward means are channels by which we receive the benefits </a:t>
            </a:r>
          </a:p>
        </p:txBody>
      </p:sp>
    </p:spTree>
    <p:extLst>
      <p:ext uri="{BB962C8B-B14F-4D97-AF65-F5344CB8AC3E}">
        <p14:creationId xmlns:p14="http://schemas.microsoft.com/office/powerpoint/2010/main" val="360098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E7D54-92B1-4FD9-BE6A-66DBF56FDD27}"/>
              </a:ext>
            </a:extLst>
          </p:cNvPr>
          <p:cNvPicPr>
            <a:picLocks noChangeAspect="1"/>
          </p:cNvPicPr>
          <p:nvPr/>
        </p:nvPicPr>
        <p:blipFill rotWithShape="1">
          <a:blip r:embed="rId2"/>
          <a:srcRect l="47019" t="23320" r="41010" b="15111"/>
          <a:stretch/>
        </p:blipFill>
        <p:spPr>
          <a:xfrm rot="16200000">
            <a:off x="3993052" y="-2517596"/>
            <a:ext cx="4221957" cy="12208061"/>
          </a:xfrm>
          <a:prstGeom prst="rect">
            <a:avLst/>
          </a:prstGeom>
        </p:spPr>
      </p:pic>
      <p:sp>
        <p:nvSpPr>
          <p:cNvPr id="4" name="Title 1">
            <a:extLst>
              <a:ext uri="{FF2B5EF4-FFF2-40B4-BE49-F238E27FC236}">
                <a16:creationId xmlns:a16="http://schemas.microsoft.com/office/drawing/2014/main" id="{4C28383A-D445-4F3E-9B2B-A93086289B38}"/>
              </a:ext>
            </a:extLst>
          </p:cNvPr>
          <p:cNvSpPr txBox="1">
            <a:spLocks/>
          </p:cNvSpPr>
          <p:nvPr/>
        </p:nvSpPr>
        <p:spPr>
          <a:xfrm>
            <a:off x="838200" y="259618"/>
            <a:ext cx="10515600" cy="90096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Differing views on the outward means</a:t>
            </a:r>
          </a:p>
        </p:txBody>
      </p:sp>
      <p:sp>
        <p:nvSpPr>
          <p:cNvPr id="5" name="TextBox 4">
            <a:extLst>
              <a:ext uri="{FF2B5EF4-FFF2-40B4-BE49-F238E27FC236}">
                <a16:creationId xmlns:a16="http://schemas.microsoft.com/office/drawing/2014/main" id="{E3B24193-B3D2-4258-AB68-EB1799530B03}"/>
              </a:ext>
            </a:extLst>
          </p:cNvPr>
          <p:cNvSpPr txBox="1"/>
          <p:nvPr/>
        </p:nvSpPr>
        <p:spPr>
          <a:xfrm>
            <a:off x="123092" y="5890496"/>
            <a:ext cx="2479431" cy="707886"/>
          </a:xfrm>
          <a:prstGeom prst="rect">
            <a:avLst/>
          </a:prstGeom>
          <a:noFill/>
        </p:spPr>
        <p:txBody>
          <a:bodyPr wrap="square" rtlCol="0">
            <a:spAutoFit/>
          </a:bodyPr>
          <a:lstStyle/>
          <a:p>
            <a:pPr algn="ctr"/>
            <a:r>
              <a:rPr lang="en-US" sz="2000" dirty="0">
                <a:solidFill>
                  <a:srgbClr val="FF0000"/>
                </a:solidFill>
              </a:rPr>
              <a:t>Church is a storehouse of grace</a:t>
            </a:r>
          </a:p>
        </p:txBody>
      </p:sp>
      <p:sp>
        <p:nvSpPr>
          <p:cNvPr id="7" name="TextBox 6">
            <a:extLst>
              <a:ext uri="{FF2B5EF4-FFF2-40B4-BE49-F238E27FC236}">
                <a16:creationId xmlns:a16="http://schemas.microsoft.com/office/drawing/2014/main" id="{55A8A8A5-5935-4FBD-86D8-058CCECBE0A7}"/>
              </a:ext>
            </a:extLst>
          </p:cNvPr>
          <p:cNvSpPr txBox="1"/>
          <p:nvPr/>
        </p:nvSpPr>
        <p:spPr>
          <a:xfrm>
            <a:off x="8452338" y="5894299"/>
            <a:ext cx="2479431" cy="707886"/>
          </a:xfrm>
          <a:prstGeom prst="rect">
            <a:avLst/>
          </a:prstGeom>
          <a:noFill/>
        </p:spPr>
        <p:txBody>
          <a:bodyPr wrap="square" rtlCol="0">
            <a:spAutoFit/>
          </a:bodyPr>
          <a:lstStyle/>
          <a:p>
            <a:pPr algn="ctr"/>
            <a:r>
              <a:rPr lang="en-US" sz="2000" dirty="0">
                <a:solidFill>
                  <a:srgbClr val="FF0000"/>
                </a:solidFill>
              </a:rPr>
              <a:t>No sacraments, only the Word</a:t>
            </a:r>
          </a:p>
        </p:txBody>
      </p:sp>
    </p:spTree>
    <p:extLst>
      <p:ext uri="{BB962C8B-B14F-4D97-AF65-F5344CB8AC3E}">
        <p14:creationId xmlns:p14="http://schemas.microsoft.com/office/powerpoint/2010/main" val="222474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1AC4-A02D-46BC-B63C-2E3B957EFD09}"/>
              </a:ext>
            </a:extLst>
          </p:cNvPr>
          <p:cNvSpPr>
            <a:spLocks noGrp="1"/>
          </p:cNvSpPr>
          <p:nvPr>
            <p:ph type="title"/>
          </p:nvPr>
        </p:nvSpPr>
        <p:spPr>
          <a:xfrm>
            <a:off x="838200" y="259618"/>
            <a:ext cx="10515600" cy="1325563"/>
          </a:xfrm>
        </p:spPr>
        <p:txBody>
          <a:bodyPr/>
          <a:lstStyle/>
          <a:p>
            <a:pPr algn="ctr"/>
            <a:r>
              <a:rPr lang="en-US" dirty="0"/>
              <a:t>Roman Catholic sacramentalism</a:t>
            </a:r>
          </a:p>
        </p:txBody>
      </p:sp>
      <p:sp>
        <p:nvSpPr>
          <p:cNvPr id="3" name="Content Placeholder 2">
            <a:extLst>
              <a:ext uri="{FF2B5EF4-FFF2-40B4-BE49-F238E27FC236}">
                <a16:creationId xmlns:a16="http://schemas.microsoft.com/office/drawing/2014/main" id="{11EBFC09-4BA8-4013-B6DF-A3ECB5C24E59}"/>
              </a:ext>
            </a:extLst>
          </p:cNvPr>
          <p:cNvSpPr>
            <a:spLocks noGrp="1"/>
          </p:cNvSpPr>
          <p:nvPr>
            <p:ph idx="1"/>
          </p:nvPr>
        </p:nvSpPr>
        <p:spPr>
          <a:xfrm>
            <a:off x="838200" y="1585181"/>
            <a:ext cx="10515600" cy="4591782"/>
          </a:xfrm>
        </p:spPr>
        <p:txBody>
          <a:bodyPr>
            <a:normAutofit lnSpcReduction="10000"/>
          </a:bodyPr>
          <a:lstStyle/>
          <a:p>
            <a:r>
              <a:rPr lang="en-US" dirty="0"/>
              <a:t>Rome interjects herself between the believer and God</a:t>
            </a:r>
          </a:p>
          <a:p>
            <a:pPr lvl="1"/>
            <a:r>
              <a:rPr lang="en-US" dirty="0"/>
              <a:t>Infallible interpretation of the Scriptures</a:t>
            </a:r>
          </a:p>
          <a:p>
            <a:pPr lvl="1"/>
            <a:r>
              <a:rPr lang="en-US" dirty="0"/>
              <a:t>A storehouse and dispenser of grace</a:t>
            </a:r>
          </a:p>
          <a:p>
            <a:r>
              <a:rPr lang="en-US" dirty="0"/>
              <a:t>Baptismal regeneration: all babies properly baptized have the stain of original sin removed, and places them back into the state where Adam was before the Fall</a:t>
            </a:r>
          </a:p>
          <a:p>
            <a:r>
              <a:rPr lang="en-US" dirty="0"/>
              <a:t>Roman Catholics claim to be Christian because of outward means</a:t>
            </a:r>
          </a:p>
          <a:p>
            <a:r>
              <a:rPr lang="en-US" dirty="0"/>
              <a:t>“For he is not a Jew who is one outwardly, nor is circumcision that which is outward in the flesh; </a:t>
            </a:r>
            <a:r>
              <a:rPr lang="en-US" b="1" dirty="0"/>
              <a:t>but he is a Jew who is one inwardly; and circumcision is that of the heart, in the Spirit</a:t>
            </a:r>
            <a:r>
              <a:rPr lang="en-US" dirty="0"/>
              <a:t>, not in the letter; whose praise is not from men but from God.” (Romans 2:28-29)</a:t>
            </a:r>
          </a:p>
        </p:txBody>
      </p:sp>
    </p:spTree>
    <p:extLst>
      <p:ext uri="{BB962C8B-B14F-4D97-AF65-F5344CB8AC3E}">
        <p14:creationId xmlns:p14="http://schemas.microsoft.com/office/powerpoint/2010/main" val="15849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rcRect/>
          <a:stretch>
            <a:fillRect/>
          </a:stretch>
        </p:blipFill>
        <p:spPr>
          <a:xfrm>
            <a:off x="1435333" y="0"/>
            <a:ext cx="9321334" cy="6858000"/>
          </a:xfrm>
          <a:prstGeom prst="rect">
            <a:avLst/>
          </a:prstGeom>
        </p:spPr>
      </p:pic>
      <p:sp>
        <p:nvSpPr>
          <p:cNvPr id="4" name="Round Corner Rectangle 2"/>
          <p:cNvSpPr/>
          <p:nvPr/>
        </p:nvSpPr>
        <p:spPr>
          <a:xfrm>
            <a:off x="3233255" y="4172242"/>
            <a:ext cx="2124574" cy="196835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84DB-4BD2-4322-AC67-75A5070AC44C}"/>
              </a:ext>
            </a:extLst>
          </p:cNvPr>
          <p:cNvSpPr>
            <a:spLocks noGrp="1"/>
          </p:cNvSpPr>
          <p:nvPr>
            <p:ph type="title"/>
          </p:nvPr>
        </p:nvSpPr>
        <p:spPr>
          <a:xfrm>
            <a:off x="838200" y="365125"/>
            <a:ext cx="10515600" cy="1111983"/>
          </a:xfrm>
        </p:spPr>
        <p:txBody>
          <a:bodyPr/>
          <a:lstStyle/>
          <a:p>
            <a:pPr algn="ctr"/>
            <a:r>
              <a:rPr lang="en-US" dirty="0"/>
              <a:t>Modern evangelicalism</a:t>
            </a:r>
          </a:p>
        </p:txBody>
      </p:sp>
      <p:sp>
        <p:nvSpPr>
          <p:cNvPr id="3" name="Content Placeholder 2">
            <a:extLst>
              <a:ext uri="{FF2B5EF4-FFF2-40B4-BE49-F238E27FC236}">
                <a16:creationId xmlns:a16="http://schemas.microsoft.com/office/drawing/2014/main" id="{B64FDBD5-1D1F-4F2D-A27B-B51E349305D9}"/>
              </a:ext>
            </a:extLst>
          </p:cNvPr>
          <p:cNvSpPr>
            <a:spLocks noGrp="1"/>
          </p:cNvSpPr>
          <p:nvPr>
            <p:ph idx="1"/>
          </p:nvPr>
        </p:nvSpPr>
        <p:spPr>
          <a:xfrm>
            <a:off x="838200" y="1617785"/>
            <a:ext cx="10515600" cy="4559178"/>
          </a:xfrm>
        </p:spPr>
        <p:txBody>
          <a:bodyPr/>
          <a:lstStyle/>
          <a:p>
            <a:r>
              <a:rPr lang="en-US" dirty="0"/>
              <a:t>No sacraments: no baptism, no Lord’s Supper.</a:t>
            </a:r>
          </a:p>
          <a:p>
            <a:r>
              <a:rPr lang="en-US" dirty="0"/>
              <a:t>God is not tied to sacraments and is not ruled by them, but God commanded us to observe the sacraments.</a:t>
            </a:r>
          </a:p>
          <a:p>
            <a:r>
              <a:rPr lang="en-US" dirty="0"/>
              <a:t>And Jesus came and spoke to them, saying, “All authority has been given to Me in heaven and on earth. Go therefore and make disciples of all the nations, baptizing them in the name of the Father and of the Son and of the Holy Spirit, teaching them to observe all things that I have commanded you; and lo, I am with you always, even to the end of the age.” Amen. (Matthew 28:18-20)</a:t>
            </a:r>
          </a:p>
          <a:p>
            <a:r>
              <a:rPr lang="en-US" b="1" dirty="0"/>
              <a:t>Read Acts 2:46-47</a:t>
            </a:r>
          </a:p>
        </p:txBody>
      </p:sp>
    </p:spTree>
    <p:extLst>
      <p:ext uri="{BB962C8B-B14F-4D97-AF65-F5344CB8AC3E}">
        <p14:creationId xmlns:p14="http://schemas.microsoft.com/office/powerpoint/2010/main" val="258217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#88</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are the outward means whereby Christ </a:t>
            </a:r>
            <a:r>
              <a:rPr lang="en-US" sz="3200" b="1" dirty="0" err="1">
                <a:ea typeface="+mn-lt"/>
                <a:cs typeface="+mn-lt"/>
              </a:rPr>
              <a:t>communicateth</a:t>
            </a:r>
            <a:r>
              <a:rPr lang="en-US" sz="3200" b="1" dirty="0">
                <a:ea typeface="+mn-lt"/>
                <a:cs typeface="+mn-lt"/>
              </a:rPr>
              <a:t> to us the benefits of redemption? </a:t>
            </a:r>
          </a:p>
          <a:p>
            <a:r>
              <a:rPr lang="en-US" sz="3200" b="1" dirty="0">
                <a:ea typeface="+mn-lt"/>
                <a:cs typeface="+mn-lt"/>
              </a:rPr>
              <a:t>A. The outward and ordinary means whereby Christ </a:t>
            </a:r>
            <a:r>
              <a:rPr lang="en-US" sz="3200" b="1" dirty="0" err="1">
                <a:ea typeface="+mn-lt"/>
                <a:cs typeface="+mn-lt"/>
              </a:rPr>
              <a:t>communicateth</a:t>
            </a:r>
            <a:r>
              <a:rPr lang="en-US" sz="3200" b="1" dirty="0">
                <a:ea typeface="+mn-lt"/>
                <a:cs typeface="+mn-lt"/>
              </a:rPr>
              <a:t> to us the benefits of redemption, are his ordinances, especially the word, sacraments, and prayer; all which are made effectual to the elect for salvation.</a:t>
            </a:r>
          </a:p>
        </p:txBody>
      </p:sp>
    </p:spTree>
    <p:extLst>
      <p:ext uri="{BB962C8B-B14F-4D97-AF65-F5344CB8AC3E}">
        <p14:creationId xmlns:p14="http://schemas.microsoft.com/office/powerpoint/2010/main" val="196984917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3200" dirty="0"/>
              <a:t>“And they continued steadfastly in the apostles’ doctrine and fellowship, in the breaking of bread, and in prayers. ” (Acts 2:42)</a:t>
            </a:r>
          </a:p>
          <a:p>
            <a:r>
              <a:rPr lang="en-US" sz="3200" dirty="0"/>
              <a:t>“I planted, Apollos watered, but God gave the increase. ” (1Corinthians 3:6)</a:t>
            </a:r>
          </a:p>
        </p:txBody>
      </p:sp>
    </p:spTree>
    <p:extLst>
      <p:ext uri="{BB962C8B-B14F-4D97-AF65-F5344CB8AC3E}">
        <p14:creationId xmlns:p14="http://schemas.microsoft.com/office/powerpoint/2010/main" val="1561873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#86</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is faith in Jesus Christ? </a:t>
            </a:r>
          </a:p>
          <a:p>
            <a:r>
              <a:rPr lang="en-US" sz="3200" b="1" dirty="0">
                <a:ea typeface="+mn-lt"/>
                <a:cs typeface="+mn-lt"/>
              </a:rPr>
              <a:t>A. Faith in Jesus Christ is a saving grace, whereby we receive and rest upon him alone for salvation, as he is offered to us in the gospel.</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900" dirty="0"/>
              <a:t>“For by grace you have been saved through faith, and that not of yourselves; it is the gift of God.” (Ephesians 2:8)</a:t>
            </a:r>
          </a:p>
          <a:p>
            <a:r>
              <a:rPr lang="en-US" sz="2900" dirty="0"/>
              <a:t>“But as many as received Him, to them He gave the right to become children of God, to those who believe in His name” (John 1:12)</a:t>
            </a:r>
          </a:p>
          <a:p>
            <a:r>
              <a:rPr lang="en-US" sz="2900" dirty="0"/>
              <a:t>“knowing that a man is not justified by the works of the law but by faith in Jesus Christ, even we have believed in Christ Jesus, that we might be justified by faith in Christ and not by the works of the law; for by the works of the law no flesh shall be justified.” (Galatians 2:16) [Sola fide!]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#87</a:t>
            </a:r>
            <a:endParaRPr lang="en-US" b="1" dirty="0">
              <a:latin typeface="Bookman Old Style"/>
            </a:endParaRPr>
          </a:p>
        </p:txBody>
      </p:sp>
      <p:sp>
        <p:nvSpPr>
          <p:cNvPr id="3" name="Content Placeholder 2"/>
          <p:cNvSpPr>
            <a:spLocks noGrp="1" noEditPoints="1"/>
          </p:cNvSpPr>
          <p:nvPr>
            <p:ph idx="1"/>
          </p:nvPr>
        </p:nvSpPr>
        <p:spPr>
          <a:xfrm>
            <a:off x="1026942" y="1690688"/>
            <a:ext cx="10086535" cy="4486275"/>
          </a:xfrm>
        </p:spPr>
        <p:txBody>
          <a:bodyPr vert="horz" lIns="91440" tIns="45720" rIns="91440" bIns="45720" rtlCol="0" anchor="t">
            <a:normAutofit/>
          </a:bodyPr>
          <a:lstStyle/>
          <a:p>
            <a:r>
              <a:rPr lang="en-US" sz="3200" b="1" dirty="0">
                <a:ea typeface="+mn-lt"/>
                <a:cs typeface="+mn-lt"/>
              </a:rPr>
              <a:t>Q. What is repentance unto life? </a:t>
            </a:r>
          </a:p>
          <a:p>
            <a:r>
              <a:rPr lang="en-US" sz="3200" b="1" dirty="0">
                <a:ea typeface="+mn-lt"/>
                <a:cs typeface="+mn-lt"/>
              </a:rPr>
              <a:t>A. Repentance unto life is a saving grace, whereby a sinner out of a true sense of his sin, and apprehension of the mercy of God in Christ, doth, with grief and hatred of his sin, turn from it unto God, with full purpose of, and </a:t>
            </a:r>
            <a:r>
              <a:rPr lang="en-US" sz="3200" b="1" dirty="0" err="1">
                <a:ea typeface="+mn-lt"/>
                <a:cs typeface="+mn-lt"/>
              </a:rPr>
              <a:t>endeavour</a:t>
            </a:r>
            <a:r>
              <a:rPr lang="en-US" sz="3200" b="1" dirty="0">
                <a:ea typeface="+mn-lt"/>
                <a:cs typeface="+mn-lt"/>
              </a:rPr>
              <a:t> after, new obedience.</a:t>
            </a:r>
          </a:p>
        </p:txBody>
      </p:sp>
    </p:spTree>
    <p:extLst>
      <p:ext uri="{BB962C8B-B14F-4D97-AF65-F5344CB8AC3E}">
        <p14:creationId xmlns:p14="http://schemas.microsoft.com/office/powerpoint/2010/main" val="272433979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dirty="0">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Autofit/>
          </a:bodyPr>
          <a:lstStyle/>
          <a:p>
            <a:r>
              <a:rPr lang="en-US" sz="2600" dirty="0"/>
              <a:t>“When they heard these things they became silent; and they glorified God, saying, ‘Then God has also granted to the Gentiles repentance to life.’” (Acts 11:18)</a:t>
            </a:r>
          </a:p>
          <a:p>
            <a:r>
              <a:rPr lang="en-US" sz="2600" dirty="0"/>
              <a:t>“Now when they had heard this. They were pricked in their heart, and said… what shall we do? … Then Peter said, Repent…” (Acts 2:37-38)</a:t>
            </a:r>
          </a:p>
          <a:p>
            <a:r>
              <a:rPr lang="en-US" sz="2600" dirty="0"/>
              <a:t>“Then shall ye remember your own evil ways… and shall loathe yourselves in your own sight…” (Ezekiel 36:31)</a:t>
            </a:r>
          </a:p>
          <a:p>
            <a:r>
              <a:rPr lang="en-US" sz="2600" dirty="0"/>
              <a:t>“For, behold… ye sorrow after a godly sort… In all things ye have approved yourselves to be clear in this matter.” (2Corinthians 7:11)</a:t>
            </a:r>
          </a:p>
        </p:txBody>
      </p:sp>
    </p:spTree>
    <p:extLst>
      <p:ext uri="{BB962C8B-B14F-4D97-AF65-F5344CB8AC3E}">
        <p14:creationId xmlns:p14="http://schemas.microsoft.com/office/powerpoint/2010/main" val="34408517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367FA-5442-4723-9F86-D4BAC61F2AC1}"/>
              </a:ext>
            </a:extLst>
          </p:cNvPr>
          <p:cNvSpPr>
            <a:spLocks noGrp="1"/>
          </p:cNvSpPr>
          <p:nvPr>
            <p:ph type="title"/>
          </p:nvPr>
        </p:nvSpPr>
        <p:spPr/>
        <p:txBody>
          <a:bodyPr/>
          <a:lstStyle/>
          <a:p>
            <a:pPr algn="ctr"/>
            <a:r>
              <a:rPr lang="en-US" dirty="0"/>
              <a:t>Conversion, repentance and faith</a:t>
            </a:r>
          </a:p>
        </p:txBody>
      </p:sp>
      <p:sp>
        <p:nvSpPr>
          <p:cNvPr id="3" name="Content Placeholder 2">
            <a:extLst>
              <a:ext uri="{FF2B5EF4-FFF2-40B4-BE49-F238E27FC236}">
                <a16:creationId xmlns:a16="http://schemas.microsoft.com/office/drawing/2014/main" id="{46D1AC2A-00C5-4816-92AC-B1CD8944657D}"/>
              </a:ext>
            </a:extLst>
          </p:cNvPr>
          <p:cNvSpPr>
            <a:spLocks noGrp="1"/>
          </p:cNvSpPr>
          <p:nvPr>
            <p:ph idx="1"/>
          </p:nvPr>
        </p:nvSpPr>
        <p:spPr/>
        <p:txBody>
          <a:bodyPr>
            <a:normAutofit/>
          </a:bodyPr>
          <a:lstStyle/>
          <a:p>
            <a:r>
              <a:rPr lang="en-US" dirty="0"/>
              <a:t>Regeneration precedes conversion and is 100% the work of God, and happens only once.</a:t>
            </a:r>
          </a:p>
          <a:p>
            <a:r>
              <a:rPr lang="en-US" dirty="0"/>
              <a:t>Conversion means turning around, </a:t>
            </a:r>
            <a:r>
              <a:rPr lang="en-US" b="1" dirty="0"/>
              <a:t>from</a:t>
            </a:r>
            <a:r>
              <a:rPr lang="en-US" dirty="0"/>
              <a:t> sin </a:t>
            </a:r>
            <a:r>
              <a:rPr lang="en-US" b="1" dirty="0"/>
              <a:t>to</a:t>
            </a:r>
            <a:r>
              <a:rPr lang="en-US" dirty="0"/>
              <a:t> Christ.</a:t>
            </a:r>
          </a:p>
          <a:p>
            <a:pPr lvl="1"/>
            <a:r>
              <a:rPr lang="en-US" dirty="0"/>
              <a:t>We need to remove sin but put something else in its place</a:t>
            </a:r>
          </a:p>
          <a:p>
            <a:r>
              <a:rPr lang="en-US" dirty="0"/>
              <a:t>Two aspects of conversion:</a:t>
            </a:r>
          </a:p>
          <a:p>
            <a:pPr lvl="1"/>
            <a:r>
              <a:rPr lang="en-US" dirty="0"/>
              <a:t>Repentance from faith (negative aspect)</a:t>
            </a:r>
          </a:p>
          <a:p>
            <a:pPr lvl="1"/>
            <a:r>
              <a:rPr lang="en-US" dirty="0"/>
              <a:t>Faith in Christ (positive aspect)</a:t>
            </a:r>
          </a:p>
          <a:p>
            <a:r>
              <a:rPr lang="en-US" dirty="0"/>
              <a:t>Conversion is a work of </a:t>
            </a:r>
            <a:r>
              <a:rPr lang="en-US" i="1" dirty="0"/>
              <a:t>both man and God</a:t>
            </a:r>
            <a:r>
              <a:rPr lang="en-US" dirty="0"/>
              <a:t>, and primary conversion (</a:t>
            </a:r>
            <a:r>
              <a:rPr lang="en-US" i="1" dirty="0"/>
              <a:t>conversion </a:t>
            </a:r>
            <a:r>
              <a:rPr lang="en-US" i="1" dirty="0" err="1"/>
              <a:t>actualis</a:t>
            </a:r>
            <a:r>
              <a:rPr lang="en-US" i="1" dirty="0"/>
              <a:t> prima</a:t>
            </a:r>
            <a:r>
              <a:rPr lang="en-US" dirty="0"/>
              <a:t>) occurs also only once, but a man may ‘convert’ or return to God more than once</a:t>
            </a:r>
          </a:p>
        </p:txBody>
      </p:sp>
    </p:spTree>
    <p:extLst>
      <p:ext uri="{BB962C8B-B14F-4D97-AF65-F5344CB8AC3E}">
        <p14:creationId xmlns:p14="http://schemas.microsoft.com/office/powerpoint/2010/main" val="105319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96C9-074D-45AB-B6B7-8CB591127DB6}"/>
              </a:ext>
            </a:extLst>
          </p:cNvPr>
          <p:cNvSpPr>
            <a:spLocks noGrp="1"/>
          </p:cNvSpPr>
          <p:nvPr>
            <p:ph type="title"/>
          </p:nvPr>
        </p:nvSpPr>
        <p:spPr/>
        <p:txBody>
          <a:bodyPr/>
          <a:lstStyle/>
          <a:p>
            <a:pPr algn="ctr"/>
            <a:r>
              <a:rPr lang="en-US" dirty="0"/>
              <a:t>Faith and repentance</a:t>
            </a:r>
          </a:p>
        </p:txBody>
      </p:sp>
      <p:pic>
        <p:nvPicPr>
          <p:cNvPr id="5" name="Picture 4">
            <a:extLst>
              <a:ext uri="{FF2B5EF4-FFF2-40B4-BE49-F238E27FC236}">
                <a16:creationId xmlns:a16="http://schemas.microsoft.com/office/drawing/2014/main" id="{89D04AC7-C572-4AB2-9C11-473D251904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496332"/>
            <a:ext cx="6858000" cy="5143500"/>
          </a:xfrm>
          <a:prstGeom prst="rect">
            <a:avLst/>
          </a:prstGeom>
        </p:spPr>
      </p:pic>
      <p:sp>
        <p:nvSpPr>
          <p:cNvPr id="3" name="TextBox 2">
            <a:extLst>
              <a:ext uri="{FF2B5EF4-FFF2-40B4-BE49-F238E27FC236}">
                <a16:creationId xmlns:a16="http://schemas.microsoft.com/office/drawing/2014/main" id="{08F34CA8-7046-44E6-AE7C-9F88D8154BE5}"/>
              </a:ext>
            </a:extLst>
          </p:cNvPr>
          <p:cNvSpPr txBox="1"/>
          <p:nvPr/>
        </p:nvSpPr>
        <p:spPr>
          <a:xfrm>
            <a:off x="9780813" y="2530929"/>
            <a:ext cx="2090057" cy="2400657"/>
          </a:xfrm>
          <a:prstGeom prst="rect">
            <a:avLst/>
          </a:prstGeom>
          <a:noFill/>
        </p:spPr>
        <p:txBody>
          <a:bodyPr wrap="square" rtlCol="0">
            <a:spAutoFit/>
          </a:bodyPr>
          <a:lstStyle/>
          <a:p>
            <a:r>
              <a:rPr lang="en-US" sz="3000" b="1" dirty="0"/>
              <a:t>Intellect</a:t>
            </a:r>
          </a:p>
          <a:p>
            <a:endParaRPr lang="en-US" sz="3000" b="1" dirty="0"/>
          </a:p>
          <a:p>
            <a:r>
              <a:rPr lang="en-US" sz="3000" b="1" dirty="0"/>
              <a:t>Emotion</a:t>
            </a:r>
          </a:p>
          <a:p>
            <a:endParaRPr lang="en-US" sz="3000" b="1" dirty="0"/>
          </a:p>
          <a:p>
            <a:r>
              <a:rPr lang="en-US" sz="3000" b="1" dirty="0"/>
              <a:t>Volition</a:t>
            </a:r>
          </a:p>
        </p:txBody>
      </p:sp>
    </p:spTree>
    <p:extLst>
      <p:ext uri="{BB962C8B-B14F-4D97-AF65-F5344CB8AC3E}">
        <p14:creationId xmlns:p14="http://schemas.microsoft.com/office/powerpoint/2010/main" val="331562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20454</TotalTime>
  <Words>2579</Words>
  <Application>Microsoft Office PowerPoint</Application>
  <PresentationFormat>Widescreen</PresentationFormat>
  <Paragraphs>198</Paragraphs>
  <Slides>32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Bookman Old Style</vt:lpstr>
      <vt:lpstr>Calibri</vt:lpstr>
      <vt:lpstr>Calibri Light</vt:lpstr>
      <vt:lpstr>office theme</vt:lpstr>
      <vt:lpstr>Westminster Shorter Catechism </vt:lpstr>
      <vt:lpstr>Continuing the ordo salutis</vt:lpstr>
      <vt:lpstr>PowerPoint Presentation</vt:lpstr>
      <vt:lpstr>Question #86</vt:lpstr>
      <vt:lpstr>What does the Bible say?</vt:lpstr>
      <vt:lpstr>Question #87</vt:lpstr>
      <vt:lpstr>What does the Bible say?</vt:lpstr>
      <vt:lpstr>Conversion, repentance and faith</vt:lpstr>
      <vt:lpstr>Faith and repentance</vt:lpstr>
      <vt:lpstr>The elements of faith</vt:lpstr>
      <vt:lpstr>The elements of faith</vt:lpstr>
      <vt:lpstr>Faith is an instrument</vt:lpstr>
      <vt:lpstr>PowerPoint Presentation</vt:lpstr>
      <vt:lpstr>Man’s work, God’s work</vt:lpstr>
      <vt:lpstr>How do people come to faith?</vt:lpstr>
      <vt:lpstr>Coming to faith</vt:lpstr>
      <vt:lpstr>Different kinds of faith</vt:lpstr>
      <vt:lpstr>Different kinds of faith</vt:lpstr>
      <vt:lpstr>Different kinds of faith</vt:lpstr>
      <vt:lpstr>Different kinds of faith</vt:lpstr>
      <vt:lpstr>The “second conversion”</vt:lpstr>
      <vt:lpstr>False faith</vt:lpstr>
      <vt:lpstr>Faith and works</vt:lpstr>
      <vt:lpstr> Sunday School Test!!! </vt:lpstr>
      <vt:lpstr>Question #85</vt:lpstr>
      <vt:lpstr>What does the Bible say?</vt:lpstr>
      <vt:lpstr>Inward and outward means of grace</vt:lpstr>
      <vt:lpstr>PowerPoint Presentation</vt:lpstr>
      <vt:lpstr>Roman Catholic sacramentalism</vt:lpstr>
      <vt:lpstr>Modern evangelicalism</vt:lpstr>
      <vt:lpstr>Question #88</vt:lpstr>
      <vt:lpstr>What does the Bible say?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806</cp:revision>
  <dcterms:created xsi:type="dcterms:W3CDTF">2013-07-15T20:26:40Z</dcterms:created>
  <dcterms:modified xsi:type="dcterms:W3CDTF">2021-12-12T04:11:33Z</dcterms:modified>
</cp:coreProperties>
</file>