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76" r:id="rId3"/>
    <p:sldId id="277" r:id="rId4"/>
    <p:sldId id="283" r:id="rId5"/>
    <p:sldId id="278" r:id="rId6"/>
    <p:sldId id="279" r:id="rId7"/>
    <p:sldId id="281" r:id="rId8"/>
    <p:sldId id="282" r:id="rId9"/>
    <p:sldId id="287" r:id="rId10"/>
    <p:sldId id="289" r:id="rId11"/>
    <p:sldId id="288" r:id="rId12"/>
    <p:sldId id="286" r:id="rId13"/>
    <p:sldId id="265" r:id="rId14"/>
    <p:sldId id="291" r:id="rId15"/>
    <p:sldId id="266" r:id="rId16"/>
    <p:sldId id="267" r:id="rId17"/>
    <p:sldId id="284" r:id="rId18"/>
    <p:sldId id="292" r:id="rId19"/>
    <p:sldId id="259" r:id="rId20"/>
    <p:sldId id="293" r:id="rId21"/>
    <p:sldId id="260" r:id="rId22"/>
    <p:sldId id="294" r:id="rId23"/>
    <p:sldId id="261" r:id="rId24"/>
    <p:sldId id="264" r:id="rId25"/>
    <p:sldId id="290" r:id="rId26"/>
    <p:sldId id="268" r:id="rId27"/>
    <p:sldId id="269" r:id="rId28"/>
    <p:sldId id="272" r:id="rId29"/>
    <p:sldId id="273" r:id="rId30"/>
    <p:sldId id="274" r:id="rId31"/>
    <p:sldId id="275" r:id="rId32"/>
    <p:sldId id="270" r:id="rId33"/>
    <p:sldId id="2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08F94-BBF2-4670-A88C-EB65326C7485}">
          <p14:sldIdLst>
            <p14:sldId id="256"/>
            <p14:sldId id="276"/>
            <p14:sldId id="277"/>
            <p14:sldId id="283"/>
            <p14:sldId id="278"/>
            <p14:sldId id="279"/>
            <p14:sldId id="281"/>
            <p14:sldId id="282"/>
            <p14:sldId id="287"/>
            <p14:sldId id="289"/>
            <p14:sldId id="288"/>
            <p14:sldId id="286"/>
            <p14:sldId id="265"/>
            <p14:sldId id="291"/>
            <p14:sldId id="266"/>
            <p14:sldId id="267"/>
            <p14:sldId id="284"/>
            <p14:sldId id="292"/>
            <p14:sldId id="259"/>
            <p14:sldId id="293"/>
            <p14:sldId id="260"/>
            <p14:sldId id="294"/>
            <p14:sldId id="261"/>
            <p14:sldId id="264"/>
            <p14:sldId id="290"/>
            <p14:sldId id="268"/>
            <p14:sldId id="269"/>
            <p14:sldId id="272"/>
            <p14:sldId id="273"/>
            <p14:sldId id="274"/>
            <p14:sldId id="275"/>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847"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3/26/2022</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3/26/2022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3/26/2022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p:cNvPicPr>
            <a:picLocks noChangeAspect="1"/>
          </p:cNvPicPr>
          <p:nvPr/>
        </p:nvPicPr>
        <p:blipFill>
          <a:blip r:embed="rId3" cstate="print">
            <a:extLst>
              <a:ext uri="{28A0092B-C50C-407E-A947-70E740481C1C}">
                <a14:useLocalDpi xmlns:a14="http://schemas.microsoft.com/office/drawing/2010/main" val="0"/>
              </a:ext>
            </a:extLst>
          </a:blip>
          <a:srcRect l="7693" r="7693"/>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dirty="0">
                <a:cs typeface="Calibri Light" panose="020F0302020204030204"/>
              </a:rPr>
              <a:t>Ezra 4-7</a:t>
            </a: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March 20, 2022</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9CD1306-A154-4E2D-B87B-871C85D5FD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1759" y="-3362"/>
            <a:ext cx="9148482" cy="6861362"/>
          </a:xfrm>
          <a:prstGeom prst="rect">
            <a:avLst/>
          </a:prstGeom>
        </p:spPr>
      </p:pic>
      <p:sp>
        <p:nvSpPr>
          <p:cNvPr id="4" name="Rectangle 3">
            <a:extLst>
              <a:ext uri="{FF2B5EF4-FFF2-40B4-BE49-F238E27FC236}">
                <a16:creationId xmlns:a16="http://schemas.microsoft.com/office/drawing/2014/main" id="{451193DD-3A58-4A4F-B027-7CE66CF35C65}"/>
              </a:ext>
            </a:extLst>
          </p:cNvPr>
          <p:cNvSpPr/>
          <p:nvPr/>
        </p:nvSpPr>
        <p:spPr>
          <a:xfrm>
            <a:off x="3469342" y="2070847"/>
            <a:ext cx="1479176" cy="223221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40248BE1-4D7E-46C5-B685-A2BEC9AFFE69}"/>
              </a:ext>
            </a:extLst>
          </p:cNvPr>
          <p:cNvSpPr/>
          <p:nvPr/>
        </p:nvSpPr>
        <p:spPr>
          <a:xfrm>
            <a:off x="3590365" y="1398494"/>
            <a:ext cx="215153" cy="18825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AD3AEF64-67E8-4142-BB31-27E7B64E29D0}"/>
              </a:ext>
            </a:extLst>
          </p:cNvPr>
          <p:cNvSpPr/>
          <p:nvPr/>
        </p:nvSpPr>
        <p:spPr>
          <a:xfrm>
            <a:off x="4948518" y="1824318"/>
            <a:ext cx="215153" cy="18825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58AAE35B-B01C-4547-8868-11315B543C4D}"/>
              </a:ext>
            </a:extLst>
          </p:cNvPr>
          <p:cNvSpPr/>
          <p:nvPr/>
        </p:nvSpPr>
        <p:spPr>
          <a:xfrm>
            <a:off x="2935941" y="3877235"/>
            <a:ext cx="215153" cy="18825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E1874BBC-EB37-4007-A423-7FBADEC9BB3A}"/>
              </a:ext>
            </a:extLst>
          </p:cNvPr>
          <p:cNvSpPr/>
          <p:nvPr/>
        </p:nvSpPr>
        <p:spPr>
          <a:xfrm>
            <a:off x="6808694" y="1304364"/>
            <a:ext cx="215153" cy="18825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79DA51EB-DEC0-46E4-9FC2-A046056CFCFC}"/>
              </a:ext>
            </a:extLst>
          </p:cNvPr>
          <p:cNvSpPr/>
          <p:nvPr/>
        </p:nvSpPr>
        <p:spPr>
          <a:xfrm>
            <a:off x="5710517" y="2998694"/>
            <a:ext cx="215153" cy="18825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C6192147-1C3B-4EAA-BFA8-9A125400DDCC}"/>
              </a:ext>
            </a:extLst>
          </p:cNvPr>
          <p:cNvSpPr/>
          <p:nvPr/>
        </p:nvSpPr>
        <p:spPr>
          <a:xfrm>
            <a:off x="7436223" y="3012141"/>
            <a:ext cx="215153" cy="18825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44B6C4-3EA0-4095-9514-D7DDE48913B7}"/>
              </a:ext>
            </a:extLst>
          </p:cNvPr>
          <p:cNvSpPr/>
          <p:nvPr/>
        </p:nvSpPr>
        <p:spPr>
          <a:xfrm>
            <a:off x="4953000" y="2070847"/>
            <a:ext cx="2792505" cy="223221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38C440-C317-43F8-BBA0-C54DDA0D48E1}"/>
              </a:ext>
            </a:extLst>
          </p:cNvPr>
          <p:cNvSpPr txBox="1"/>
          <p:nvPr/>
        </p:nvSpPr>
        <p:spPr>
          <a:xfrm>
            <a:off x="3664324" y="2788930"/>
            <a:ext cx="887506" cy="461665"/>
          </a:xfrm>
          <a:prstGeom prst="rect">
            <a:avLst/>
          </a:prstGeom>
          <a:noFill/>
        </p:spPr>
        <p:txBody>
          <a:bodyPr wrap="square" rtlCol="0">
            <a:spAutoFit/>
          </a:bodyPr>
          <a:lstStyle/>
          <a:p>
            <a:r>
              <a:rPr lang="en-US" sz="1200" dirty="0">
                <a:solidFill>
                  <a:srgbClr val="FF0000"/>
                </a:solidFill>
              </a:rPr>
              <a:t>Ezra 4:1-5</a:t>
            </a:r>
          </a:p>
          <a:p>
            <a:r>
              <a:rPr lang="en-US" sz="1200" dirty="0">
                <a:solidFill>
                  <a:srgbClr val="FF0000"/>
                </a:solidFill>
              </a:rPr>
              <a:t>+24</a:t>
            </a:r>
          </a:p>
        </p:txBody>
      </p:sp>
      <p:sp>
        <p:nvSpPr>
          <p:cNvPr id="13" name="TextBox 12">
            <a:extLst>
              <a:ext uri="{FF2B5EF4-FFF2-40B4-BE49-F238E27FC236}">
                <a16:creationId xmlns:a16="http://schemas.microsoft.com/office/drawing/2014/main" id="{B8F8A358-31FF-4B20-A853-84239D3A37F1}"/>
              </a:ext>
            </a:extLst>
          </p:cNvPr>
          <p:cNvSpPr txBox="1"/>
          <p:nvPr/>
        </p:nvSpPr>
        <p:spPr>
          <a:xfrm>
            <a:off x="5520017" y="2650430"/>
            <a:ext cx="887506" cy="276999"/>
          </a:xfrm>
          <a:prstGeom prst="rect">
            <a:avLst/>
          </a:prstGeom>
          <a:noFill/>
        </p:spPr>
        <p:txBody>
          <a:bodyPr wrap="square" rtlCol="0">
            <a:spAutoFit/>
          </a:bodyPr>
          <a:lstStyle/>
          <a:p>
            <a:r>
              <a:rPr lang="en-US" sz="1200" dirty="0">
                <a:solidFill>
                  <a:srgbClr val="FF0000"/>
                </a:solidFill>
              </a:rPr>
              <a:t>Ezra 4:6-23</a:t>
            </a:r>
          </a:p>
        </p:txBody>
      </p:sp>
      <p:sp>
        <p:nvSpPr>
          <p:cNvPr id="2" name="TextBox 1">
            <a:extLst>
              <a:ext uri="{FF2B5EF4-FFF2-40B4-BE49-F238E27FC236}">
                <a16:creationId xmlns:a16="http://schemas.microsoft.com/office/drawing/2014/main" id="{9A68E6E7-D793-489D-A2AA-BD43BB71BC21}"/>
              </a:ext>
            </a:extLst>
          </p:cNvPr>
          <p:cNvSpPr txBox="1"/>
          <p:nvPr/>
        </p:nvSpPr>
        <p:spPr>
          <a:xfrm>
            <a:off x="6656294" y="1716742"/>
            <a:ext cx="1183342" cy="307777"/>
          </a:xfrm>
          <a:prstGeom prst="rect">
            <a:avLst/>
          </a:prstGeom>
          <a:noFill/>
        </p:spPr>
        <p:txBody>
          <a:bodyPr wrap="square" rtlCol="0">
            <a:spAutoFit/>
          </a:bodyPr>
          <a:lstStyle/>
          <a:p>
            <a:r>
              <a:rPr lang="en-US" sz="1400" dirty="0"/>
              <a:t>(</a:t>
            </a:r>
            <a:r>
              <a:rPr lang="en-US" sz="1400" dirty="0" err="1"/>
              <a:t>Ahasueros</a:t>
            </a:r>
            <a:r>
              <a:rPr lang="en-US" sz="1400" dirty="0"/>
              <a:t>)</a:t>
            </a:r>
          </a:p>
        </p:txBody>
      </p:sp>
    </p:spTree>
    <p:extLst>
      <p:ext uri="{BB962C8B-B14F-4D97-AF65-F5344CB8AC3E}">
        <p14:creationId xmlns:p14="http://schemas.microsoft.com/office/powerpoint/2010/main" val="32904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09DB-70D1-4557-B122-DE54054A40B7}"/>
              </a:ext>
            </a:extLst>
          </p:cNvPr>
          <p:cNvSpPr>
            <a:spLocks noGrp="1"/>
          </p:cNvSpPr>
          <p:nvPr>
            <p:ph type="title"/>
          </p:nvPr>
        </p:nvSpPr>
        <p:spPr>
          <a:xfrm>
            <a:off x="838200" y="365125"/>
            <a:ext cx="10515600" cy="1033369"/>
          </a:xfrm>
        </p:spPr>
        <p:txBody>
          <a:bodyPr/>
          <a:lstStyle/>
          <a:p>
            <a:pPr algn="ctr"/>
            <a:r>
              <a:rPr lang="en-US" dirty="0"/>
              <a:t>Ezra 4:6-23</a:t>
            </a:r>
          </a:p>
        </p:txBody>
      </p:sp>
      <p:sp>
        <p:nvSpPr>
          <p:cNvPr id="3" name="Content Placeholder 2">
            <a:extLst>
              <a:ext uri="{FF2B5EF4-FFF2-40B4-BE49-F238E27FC236}">
                <a16:creationId xmlns:a16="http://schemas.microsoft.com/office/drawing/2014/main" id="{0067FCCE-AF2C-4A90-A655-1E59CDD79F19}"/>
              </a:ext>
            </a:extLst>
          </p:cNvPr>
          <p:cNvSpPr>
            <a:spLocks noGrp="1"/>
          </p:cNvSpPr>
          <p:nvPr>
            <p:ph idx="1"/>
          </p:nvPr>
        </p:nvSpPr>
        <p:spPr>
          <a:xfrm>
            <a:off x="838200" y="1532965"/>
            <a:ext cx="10515600" cy="4643998"/>
          </a:xfrm>
        </p:spPr>
        <p:txBody>
          <a:bodyPr>
            <a:normAutofit lnSpcReduction="10000"/>
          </a:bodyPr>
          <a:lstStyle/>
          <a:p>
            <a:r>
              <a:rPr lang="en-US" b="1" dirty="0"/>
              <a:t>Read Ezra 4:6-24!</a:t>
            </a:r>
          </a:p>
          <a:p>
            <a:r>
              <a:rPr lang="en-US" dirty="0"/>
              <a:t>A libelous letter by </a:t>
            </a:r>
            <a:r>
              <a:rPr lang="en-US" dirty="0" err="1"/>
              <a:t>Rehum</a:t>
            </a:r>
            <a:r>
              <a:rPr lang="en-US" dirty="0"/>
              <a:t> the commander and </a:t>
            </a:r>
            <a:r>
              <a:rPr lang="en-US" dirty="0" err="1"/>
              <a:t>Shimshai</a:t>
            </a:r>
            <a:r>
              <a:rPr lang="en-US" dirty="0"/>
              <a:t> the scribe to king Ahasuerus (Xerxes).</a:t>
            </a:r>
          </a:p>
          <a:p>
            <a:pPr lvl="1"/>
            <a:r>
              <a:rPr lang="en-US" dirty="0"/>
              <a:t>A king who did not know Cyrus’ decree, just as a new king arose in Egypt who did not know Joseph (Exodus 1:8).</a:t>
            </a:r>
          </a:p>
          <a:p>
            <a:r>
              <a:rPr lang="en-US" dirty="0"/>
              <a:t>Escalation: the enemy’s lie becomes apparent that they did not want to build the temple together with the Jews.</a:t>
            </a:r>
          </a:p>
          <a:p>
            <a:r>
              <a:rPr lang="en-US" dirty="0"/>
              <a:t>As the people of God we must be prepared for the enemy to escalate the situation.</a:t>
            </a:r>
          </a:p>
          <a:p>
            <a:r>
              <a:rPr lang="en-US" b="1" dirty="0"/>
              <a:t>A glimmer of hope</a:t>
            </a:r>
            <a:r>
              <a:rPr lang="en-US" dirty="0"/>
              <a:t> can be seen in verse 21: the building of the wall ceases, but is not taken down. It can still be built </a:t>
            </a:r>
            <a:r>
              <a:rPr lang="en-US" i="1" dirty="0"/>
              <a:t>at a later command</a:t>
            </a:r>
            <a:r>
              <a:rPr lang="en-US" dirty="0"/>
              <a:t>.</a:t>
            </a:r>
          </a:p>
          <a:p>
            <a:endParaRPr lang="en-US" dirty="0"/>
          </a:p>
        </p:txBody>
      </p:sp>
    </p:spTree>
    <p:extLst>
      <p:ext uri="{BB962C8B-B14F-4D97-AF65-F5344CB8AC3E}">
        <p14:creationId xmlns:p14="http://schemas.microsoft.com/office/powerpoint/2010/main" val="278422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387B-06ED-4BCD-B869-F993486EC022}"/>
              </a:ext>
            </a:extLst>
          </p:cNvPr>
          <p:cNvSpPr>
            <a:spLocks noGrp="1"/>
          </p:cNvSpPr>
          <p:nvPr>
            <p:ph type="title"/>
          </p:nvPr>
        </p:nvSpPr>
        <p:spPr/>
        <p:txBody>
          <a:bodyPr/>
          <a:lstStyle/>
          <a:p>
            <a:pPr algn="ctr"/>
            <a:r>
              <a:rPr lang="en-US" dirty="0"/>
              <a:t>Ezra 5: the building resumes</a:t>
            </a:r>
          </a:p>
        </p:txBody>
      </p:sp>
      <p:sp>
        <p:nvSpPr>
          <p:cNvPr id="3" name="Content Placeholder 2">
            <a:extLst>
              <a:ext uri="{FF2B5EF4-FFF2-40B4-BE49-F238E27FC236}">
                <a16:creationId xmlns:a16="http://schemas.microsoft.com/office/drawing/2014/main" id="{B41B9230-A837-4308-8274-9FE61B00FE6D}"/>
              </a:ext>
            </a:extLst>
          </p:cNvPr>
          <p:cNvSpPr>
            <a:spLocks noGrp="1"/>
          </p:cNvSpPr>
          <p:nvPr>
            <p:ph idx="1"/>
          </p:nvPr>
        </p:nvSpPr>
        <p:spPr/>
        <p:txBody>
          <a:bodyPr>
            <a:normAutofit/>
          </a:bodyPr>
          <a:lstStyle/>
          <a:p>
            <a:r>
              <a:rPr lang="en-US" b="1" dirty="0"/>
              <a:t>Read Ezra 5:1-17!</a:t>
            </a:r>
          </a:p>
          <a:p>
            <a:r>
              <a:rPr lang="en-US" dirty="0"/>
              <a:t>The building of the temple ceased due to a decree of a king.</a:t>
            </a:r>
          </a:p>
          <a:p>
            <a:r>
              <a:rPr lang="en-US" dirty="0"/>
              <a:t>But who should we listen to, man or God? </a:t>
            </a:r>
          </a:p>
          <a:p>
            <a:r>
              <a:rPr lang="en-US" b="1" dirty="0"/>
              <a:t>Read Acts 5:26-29!</a:t>
            </a:r>
          </a:p>
          <a:p>
            <a:r>
              <a:rPr lang="en-US" dirty="0"/>
              <a:t>Westminster Confession XXIII.4. It is the duty of people to pray for magistrates, to </a:t>
            </a:r>
            <a:r>
              <a:rPr lang="en-US" dirty="0" err="1"/>
              <a:t>honour</a:t>
            </a:r>
            <a:r>
              <a:rPr lang="en-US" dirty="0"/>
              <a:t> their persons, to pay them tribute or other dues, </a:t>
            </a:r>
            <a:r>
              <a:rPr lang="en-US" i="1" dirty="0"/>
              <a:t>to obey their lawful commands</a:t>
            </a:r>
            <a:r>
              <a:rPr lang="en-US" dirty="0"/>
              <a:t>…</a:t>
            </a:r>
          </a:p>
          <a:p>
            <a:r>
              <a:rPr lang="en-US" b="1" dirty="0"/>
              <a:t>This is a time </a:t>
            </a:r>
            <a:r>
              <a:rPr lang="en-US" b="1" i="1" dirty="0"/>
              <a:t>not to obey</a:t>
            </a:r>
            <a:r>
              <a:rPr lang="en-US" b="1" dirty="0"/>
              <a:t> the governing authorities!</a:t>
            </a:r>
          </a:p>
        </p:txBody>
      </p:sp>
    </p:spTree>
    <p:extLst>
      <p:ext uri="{BB962C8B-B14F-4D97-AF65-F5344CB8AC3E}">
        <p14:creationId xmlns:p14="http://schemas.microsoft.com/office/powerpoint/2010/main" val="81800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68A7-291E-48DD-BC71-F1178AC3C69A}"/>
              </a:ext>
            </a:extLst>
          </p:cNvPr>
          <p:cNvSpPr>
            <a:spLocks noGrp="1"/>
          </p:cNvSpPr>
          <p:nvPr>
            <p:ph type="title"/>
          </p:nvPr>
        </p:nvSpPr>
        <p:spPr>
          <a:xfrm>
            <a:off x="838200" y="365126"/>
            <a:ext cx="10515600" cy="966134"/>
          </a:xfrm>
        </p:spPr>
        <p:txBody>
          <a:bodyPr/>
          <a:lstStyle/>
          <a:p>
            <a:pPr algn="ctr"/>
            <a:r>
              <a:rPr lang="en-US" dirty="0"/>
              <a:t>The prophecy of Haggai</a:t>
            </a:r>
          </a:p>
        </p:txBody>
      </p:sp>
      <p:sp>
        <p:nvSpPr>
          <p:cNvPr id="3" name="Content Placeholder 2">
            <a:extLst>
              <a:ext uri="{FF2B5EF4-FFF2-40B4-BE49-F238E27FC236}">
                <a16:creationId xmlns:a16="http://schemas.microsoft.com/office/drawing/2014/main" id="{440013E8-0DB3-45EC-85FE-937982C6F41C}"/>
              </a:ext>
            </a:extLst>
          </p:cNvPr>
          <p:cNvSpPr>
            <a:spLocks noGrp="1"/>
          </p:cNvSpPr>
          <p:nvPr>
            <p:ph idx="1"/>
          </p:nvPr>
        </p:nvSpPr>
        <p:spPr>
          <a:xfrm>
            <a:off x="838199" y="1532965"/>
            <a:ext cx="10726271" cy="4657445"/>
          </a:xfrm>
        </p:spPr>
        <p:txBody>
          <a:bodyPr/>
          <a:lstStyle/>
          <a:p>
            <a:r>
              <a:rPr lang="en-US" i="1" dirty="0"/>
              <a:t>What is the prophecy of Haggai all about? (Buy two get one free)</a:t>
            </a:r>
          </a:p>
          <a:p>
            <a:r>
              <a:rPr lang="en-US" dirty="0"/>
              <a:t>Verses 1:3-9 are the core of this prophecy:</a:t>
            </a:r>
          </a:p>
          <a:p>
            <a:pPr lvl="1"/>
            <a:r>
              <a:rPr lang="en-US" dirty="0"/>
              <a:t>The refugees are busy building up their own existence.</a:t>
            </a:r>
          </a:p>
          <a:p>
            <a:pPr lvl="1"/>
            <a:r>
              <a:rPr lang="en-US" dirty="0"/>
              <a:t>Everyone is at his own house, but the house of the Lord lies in ruins.</a:t>
            </a:r>
          </a:p>
          <a:p>
            <a:pPr lvl="1"/>
            <a:r>
              <a:rPr lang="en-US" dirty="0"/>
              <a:t>Paneled houses: not just simple huts.</a:t>
            </a:r>
          </a:p>
          <a:p>
            <a:r>
              <a:rPr lang="en-US" dirty="0"/>
              <a:t>They suffer want because they are not worshipping and glorifying God.</a:t>
            </a:r>
          </a:p>
          <a:p>
            <a:r>
              <a:rPr lang="en-US" b="1" dirty="0"/>
              <a:t>Q: Is this not the same as with us? Building our own future comes before the Lord at times.</a:t>
            </a:r>
          </a:p>
        </p:txBody>
      </p:sp>
    </p:spTree>
    <p:extLst>
      <p:ext uri="{BB962C8B-B14F-4D97-AF65-F5344CB8AC3E}">
        <p14:creationId xmlns:p14="http://schemas.microsoft.com/office/powerpoint/2010/main" val="41598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63AD-C8FE-4146-A914-E9F8B8BC801C}"/>
              </a:ext>
            </a:extLst>
          </p:cNvPr>
          <p:cNvSpPr>
            <a:spLocks noGrp="1"/>
          </p:cNvSpPr>
          <p:nvPr>
            <p:ph type="title"/>
          </p:nvPr>
        </p:nvSpPr>
        <p:spPr/>
        <p:txBody>
          <a:bodyPr/>
          <a:lstStyle/>
          <a:p>
            <a:pPr algn="ctr"/>
            <a:r>
              <a:rPr lang="en-US" dirty="0"/>
              <a:t>Haggai</a:t>
            </a:r>
          </a:p>
        </p:txBody>
      </p:sp>
      <p:sp>
        <p:nvSpPr>
          <p:cNvPr id="3" name="Content Placeholder 2">
            <a:extLst>
              <a:ext uri="{FF2B5EF4-FFF2-40B4-BE49-F238E27FC236}">
                <a16:creationId xmlns:a16="http://schemas.microsoft.com/office/drawing/2014/main" id="{4016A0C3-5208-4E30-AF87-0CD06277CB51}"/>
              </a:ext>
            </a:extLst>
          </p:cNvPr>
          <p:cNvSpPr>
            <a:spLocks noGrp="1"/>
          </p:cNvSpPr>
          <p:nvPr>
            <p:ph idx="1"/>
          </p:nvPr>
        </p:nvSpPr>
        <p:spPr>
          <a:xfrm>
            <a:off x="838200" y="1825625"/>
            <a:ext cx="10515600" cy="4351338"/>
          </a:xfrm>
        </p:spPr>
        <p:txBody>
          <a:bodyPr/>
          <a:lstStyle/>
          <a:p>
            <a:r>
              <a:rPr lang="en-US" b="1" dirty="0"/>
              <a:t>Read Malachi 1:8 and Leviticus 22:19-23!</a:t>
            </a:r>
            <a:endParaRPr lang="en-US" dirty="0"/>
          </a:p>
          <a:p>
            <a:r>
              <a:rPr lang="en-US" dirty="0"/>
              <a:t>“But seek first the kingdom of God and His righteousness, and all these things shall be added to you.” (Matthew 6:33)</a:t>
            </a:r>
          </a:p>
          <a:p>
            <a:r>
              <a:rPr lang="en-US" dirty="0"/>
              <a:t>John 14:12-14: March 6 Bible study: God will bless us if we seek His glory first!</a:t>
            </a:r>
          </a:p>
          <a:p>
            <a:r>
              <a:rPr lang="en-US" dirty="0"/>
              <a:t>We should cast first our physical cares upon God first </a:t>
            </a:r>
          </a:p>
          <a:p>
            <a:pPr lvl="1"/>
            <a:r>
              <a:rPr lang="en-US" dirty="0"/>
              <a:t>See Lord’s Prayer to provide us our daily bread</a:t>
            </a:r>
          </a:p>
          <a:p>
            <a:endParaRPr lang="en-US" dirty="0"/>
          </a:p>
        </p:txBody>
      </p:sp>
    </p:spTree>
    <p:extLst>
      <p:ext uri="{BB962C8B-B14F-4D97-AF65-F5344CB8AC3E}">
        <p14:creationId xmlns:p14="http://schemas.microsoft.com/office/powerpoint/2010/main" val="130962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8944-B405-4C3A-A52D-1D26E9BFE752}"/>
              </a:ext>
            </a:extLst>
          </p:cNvPr>
          <p:cNvSpPr>
            <a:spLocks noGrp="1"/>
          </p:cNvSpPr>
          <p:nvPr>
            <p:ph type="title"/>
          </p:nvPr>
        </p:nvSpPr>
        <p:spPr>
          <a:xfrm>
            <a:off x="838200" y="326840"/>
            <a:ext cx="10515600" cy="939240"/>
          </a:xfrm>
        </p:spPr>
        <p:txBody>
          <a:bodyPr/>
          <a:lstStyle/>
          <a:p>
            <a:pPr algn="ctr"/>
            <a:r>
              <a:rPr lang="en-US" dirty="0"/>
              <a:t>The people are obedient</a:t>
            </a:r>
          </a:p>
        </p:txBody>
      </p:sp>
      <p:sp>
        <p:nvSpPr>
          <p:cNvPr id="3" name="Content Placeholder 2">
            <a:extLst>
              <a:ext uri="{FF2B5EF4-FFF2-40B4-BE49-F238E27FC236}">
                <a16:creationId xmlns:a16="http://schemas.microsoft.com/office/drawing/2014/main" id="{CF10C2BD-FB5E-4FB2-A18A-33BB52BD49BC}"/>
              </a:ext>
            </a:extLst>
          </p:cNvPr>
          <p:cNvSpPr>
            <a:spLocks noGrp="1"/>
          </p:cNvSpPr>
          <p:nvPr>
            <p:ph idx="1"/>
          </p:nvPr>
        </p:nvSpPr>
        <p:spPr>
          <a:xfrm>
            <a:off x="838200" y="1492624"/>
            <a:ext cx="10515600" cy="5000250"/>
          </a:xfrm>
        </p:spPr>
        <p:txBody>
          <a:bodyPr>
            <a:normAutofit/>
          </a:bodyPr>
          <a:lstStyle/>
          <a:p>
            <a:r>
              <a:rPr lang="en-US" dirty="0"/>
              <a:t>Haggai 1:12; 2:4-7: The Spirit of the Lord (here in the OT!) is with Zerubbabel and </a:t>
            </a:r>
            <a:r>
              <a:rPr lang="en-US" dirty="0" err="1"/>
              <a:t>Jehozadak</a:t>
            </a:r>
            <a:r>
              <a:rPr lang="en-US" dirty="0"/>
              <a:t>, the high priest to build the temple.</a:t>
            </a:r>
          </a:p>
          <a:p>
            <a:r>
              <a:rPr lang="en-US" dirty="0"/>
              <a:t>The people are obedient, and bring wood to build the Lord’s temple, which God blesses.</a:t>
            </a:r>
          </a:p>
          <a:p>
            <a:r>
              <a:rPr lang="en-US" dirty="0"/>
              <a:t>What is this word out of Egypt (verse 5)?</a:t>
            </a:r>
          </a:p>
          <a:p>
            <a:pPr lvl="1"/>
            <a:r>
              <a:rPr lang="en-US" dirty="0"/>
              <a:t>Exodus 19:4: eagle’s wings</a:t>
            </a:r>
          </a:p>
          <a:p>
            <a:pPr lvl="1"/>
            <a:r>
              <a:rPr lang="en-US" dirty="0"/>
              <a:t>Exodus 29:45-46: I will be their God</a:t>
            </a:r>
          </a:p>
          <a:p>
            <a:pPr lvl="1"/>
            <a:r>
              <a:rPr lang="en-US" dirty="0"/>
              <a:t>Out of Babylon is like out of Egypt</a:t>
            </a:r>
          </a:p>
          <a:p>
            <a:r>
              <a:rPr lang="en-US" dirty="0"/>
              <a:t>God reassures His remnant that He will always be with them, ever since the exodus from Egypt (even Abraham), He is keeping his vows to Israel.</a:t>
            </a:r>
          </a:p>
        </p:txBody>
      </p:sp>
    </p:spTree>
    <p:extLst>
      <p:ext uri="{BB962C8B-B14F-4D97-AF65-F5344CB8AC3E}">
        <p14:creationId xmlns:p14="http://schemas.microsoft.com/office/powerpoint/2010/main" val="133686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80D8-78E6-4536-8153-43F86F564AA7}"/>
              </a:ext>
            </a:extLst>
          </p:cNvPr>
          <p:cNvSpPr>
            <a:spLocks noGrp="1"/>
          </p:cNvSpPr>
          <p:nvPr>
            <p:ph type="title"/>
          </p:nvPr>
        </p:nvSpPr>
        <p:spPr/>
        <p:txBody>
          <a:bodyPr/>
          <a:lstStyle/>
          <a:p>
            <a:pPr algn="ctr"/>
            <a:r>
              <a:rPr lang="en-US" dirty="0"/>
              <a:t>The Lord is good!</a:t>
            </a:r>
          </a:p>
        </p:txBody>
      </p:sp>
      <p:sp>
        <p:nvSpPr>
          <p:cNvPr id="3" name="Content Placeholder 2">
            <a:extLst>
              <a:ext uri="{FF2B5EF4-FFF2-40B4-BE49-F238E27FC236}">
                <a16:creationId xmlns:a16="http://schemas.microsoft.com/office/drawing/2014/main" id="{EB7A98D5-C1E0-4BB3-9845-A56F3C92BDBD}"/>
              </a:ext>
            </a:extLst>
          </p:cNvPr>
          <p:cNvSpPr>
            <a:spLocks noGrp="1"/>
          </p:cNvSpPr>
          <p:nvPr>
            <p:ph idx="1"/>
          </p:nvPr>
        </p:nvSpPr>
        <p:spPr/>
        <p:txBody>
          <a:bodyPr>
            <a:normAutofit/>
          </a:bodyPr>
          <a:lstStyle/>
          <a:p>
            <a:r>
              <a:rPr lang="en-US" dirty="0"/>
              <a:t>Haggai 2:9: “‘</a:t>
            </a:r>
            <a:r>
              <a:rPr lang="en-US" b="1" dirty="0"/>
              <a:t>The glory of this latter temple shall be greater than the former</a:t>
            </a:r>
            <a:r>
              <a:rPr lang="en-US" dirty="0"/>
              <a:t>,’ says the Lord of hosts. ‘And in this place I will give peace,’ says the Lord of hosts.”</a:t>
            </a:r>
          </a:p>
          <a:p>
            <a:r>
              <a:rPr lang="en-US" dirty="0"/>
              <a:t>The Lord is good! He makes the end even better than the beginning.</a:t>
            </a:r>
          </a:p>
          <a:p>
            <a:pPr lvl="1"/>
            <a:r>
              <a:rPr lang="en-US" dirty="0"/>
              <a:t>The new creation will be greater in glory than the original creation.</a:t>
            </a:r>
          </a:p>
          <a:p>
            <a:pPr lvl="1"/>
            <a:r>
              <a:rPr lang="en-US" dirty="0"/>
              <a:t>What the locusts have eaten, the Lord can replenish in later days (Joel 2:25)</a:t>
            </a:r>
          </a:p>
          <a:p>
            <a:pPr lvl="1"/>
            <a:r>
              <a:rPr lang="en-US" dirty="0"/>
              <a:t>Job was blessed beyond measure in his latter days (Job 42:12-17)</a:t>
            </a:r>
          </a:p>
          <a:p>
            <a:r>
              <a:rPr lang="en-US" b="1" dirty="0"/>
              <a:t>Read 1Kings 8:46-53!</a:t>
            </a:r>
          </a:p>
          <a:p>
            <a:pPr lvl="1"/>
            <a:r>
              <a:rPr lang="en-US" dirty="0"/>
              <a:t>Solomon’s prayer for his people after the first temple had been built, which is now being heard by God!</a:t>
            </a:r>
          </a:p>
          <a:p>
            <a:endParaRPr lang="en-US" dirty="0"/>
          </a:p>
        </p:txBody>
      </p:sp>
    </p:spTree>
    <p:extLst>
      <p:ext uri="{BB962C8B-B14F-4D97-AF65-F5344CB8AC3E}">
        <p14:creationId xmlns:p14="http://schemas.microsoft.com/office/powerpoint/2010/main" val="2795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7DB-6FD6-468E-9F32-82EDF0FFBF61}"/>
              </a:ext>
            </a:extLst>
          </p:cNvPr>
          <p:cNvSpPr>
            <a:spLocks noGrp="1"/>
          </p:cNvSpPr>
          <p:nvPr>
            <p:ph type="title"/>
          </p:nvPr>
        </p:nvSpPr>
        <p:spPr/>
        <p:txBody>
          <a:bodyPr/>
          <a:lstStyle/>
          <a:p>
            <a:pPr algn="ctr"/>
            <a:r>
              <a:rPr lang="en-US" dirty="0"/>
              <a:t>The prophecy of Zechariah</a:t>
            </a:r>
          </a:p>
        </p:txBody>
      </p:sp>
      <p:sp>
        <p:nvSpPr>
          <p:cNvPr id="3" name="Content Placeholder 2">
            <a:extLst>
              <a:ext uri="{FF2B5EF4-FFF2-40B4-BE49-F238E27FC236}">
                <a16:creationId xmlns:a16="http://schemas.microsoft.com/office/drawing/2014/main" id="{9FE1E403-2E35-453F-9D80-848DC2B99E74}"/>
              </a:ext>
            </a:extLst>
          </p:cNvPr>
          <p:cNvSpPr>
            <a:spLocks noGrp="1"/>
          </p:cNvSpPr>
          <p:nvPr>
            <p:ph idx="1"/>
          </p:nvPr>
        </p:nvSpPr>
        <p:spPr/>
        <p:txBody>
          <a:bodyPr>
            <a:normAutofit/>
          </a:bodyPr>
          <a:lstStyle/>
          <a:p>
            <a:r>
              <a:rPr lang="en-US" dirty="0"/>
              <a:t>Zechariah 2:5: Even though Jerusalem has no wall yet, the Lord Himself will be like a wall of fire around His people.</a:t>
            </a:r>
          </a:p>
          <a:p>
            <a:r>
              <a:rPr lang="en-US" b="1" dirty="0"/>
              <a:t>Q: Where else did the Lord appear in the form of fire?</a:t>
            </a:r>
          </a:p>
          <a:p>
            <a:r>
              <a:rPr lang="en-US" b="1" dirty="0"/>
              <a:t>Read Zechariah 4:6-10!</a:t>
            </a:r>
          </a:p>
          <a:p>
            <a:pPr lvl="1"/>
            <a:r>
              <a:rPr lang="en-US" dirty="0"/>
              <a:t>This is a behind the scenes look at God’s plan with the temple.</a:t>
            </a:r>
          </a:p>
          <a:p>
            <a:r>
              <a:rPr lang="en-US" dirty="0"/>
              <a:t>Verses 6 and 9: God knows the beginning and the end, He has declared that He shall begin building the temple and shall finish it.</a:t>
            </a:r>
          </a:p>
          <a:p>
            <a:r>
              <a:rPr lang="en-US" b="1" dirty="0"/>
              <a:t>There is nothing to stop the Lord!</a:t>
            </a:r>
          </a:p>
        </p:txBody>
      </p:sp>
    </p:spTree>
    <p:extLst>
      <p:ext uri="{BB962C8B-B14F-4D97-AF65-F5344CB8AC3E}">
        <p14:creationId xmlns:p14="http://schemas.microsoft.com/office/powerpoint/2010/main" val="161429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AA54-9D70-4148-A285-463606D2D009}"/>
              </a:ext>
            </a:extLst>
          </p:cNvPr>
          <p:cNvSpPr>
            <a:spLocks noGrp="1"/>
          </p:cNvSpPr>
          <p:nvPr>
            <p:ph type="title"/>
          </p:nvPr>
        </p:nvSpPr>
        <p:spPr/>
        <p:txBody>
          <a:bodyPr/>
          <a:lstStyle/>
          <a:p>
            <a:pPr algn="ctr"/>
            <a:r>
              <a:rPr lang="en-US" dirty="0"/>
              <a:t>The cornerstone</a:t>
            </a:r>
          </a:p>
        </p:txBody>
      </p:sp>
      <p:sp>
        <p:nvSpPr>
          <p:cNvPr id="3" name="Content Placeholder 2">
            <a:extLst>
              <a:ext uri="{FF2B5EF4-FFF2-40B4-BE49-F238E27FC236}">
                <a16:creationId xmlns:a16="http://schemas.microsoft.com/office/drawing/2014/main" id="{31B9A275-2A66-42EE-8571-ABB7FC2C8088}"/>
              </a:ext>
            </a:extLst>
          </p:cNvPr>
          <p:cNvSpPr>
            <a:spLocks noGrp="1"/>
          </p:cNvSpPr>
          <p:nvPr>
            <p:ph idx="1"/>
          </p:nvPr>
        </p:nvSpPr>
        <p:spPr/>
        <p:txBody>
          <a:bodyPr>
            <a:normAutofit lnSpcReduction="10000"/>
          </a:bodyPr>
          <a:lstStyle/>
          <a:p>
            <a:r>
              <a:rPr lang="en-US" dirty="0"/>
              <a:t>Verse 7: though the mountain be great, it shall be made flat. No adversary of the Lord can stand against Him.</a:t>
            </a:r>
          </a:p>
          <a:p>
            <a:r>
              <a:rPr lang="en-US" dirty="0"/>
              <a:t>The capstone, the chief cornerstone shall build His church. </a:t>
            </a:r>
          </a:p>
          <a:p>
            <a:r>
              <a:rPr lang="en-US" dirty="0"/>
              <a:t>“The stone </a:t>
            </a:r>
            <a:r>
              <a:rPr lang="en-US" i="1" dirty="0"/>
              <a:t>which</a:t>
            </a:r>
            <a:r>
              <a:rPr lang="en-US" dirty="0"/>
              <a:t> the builders rejected</a:t>
            </a:r>
            <a:br>
              <a:rPr lang="en-US" dirty="0"/>
            </a:br>
            <a:r>
              <a:rPr lang="en-US" dirty="0"/>
              <a:t>Has become the chief cornerstone.” (Psalm 118:22)</a:t>
            </a:r>
          </a:p>
          <a:p>
            <a:r>
              <a:rPr lang="en-US" dirty="0"/>
              <a:t>Jesus said to them, “Have you never read in the Scriptures:</a:t>
            </a:r>
          </a:p>
          <a:p>
            <a:pPr marL="0" indent="0">
              <a:buNone/>
            </a:pPr>
            <a:r>
              <a:rPr lang="en-US" dirty="0"/>
              <a:t>	‘The stone which the builders rejected</a:t>
            </a:r>
            <a:br>
              <a:rPr lang="en-US" dirty="0"/>
            </a:br>
            <a:r>
              <a:rPr lang="en-US" dirty="0"/>
              <a:t>	Has become the chief cornerstone.</a:t>
            </a:r>
            <a:br>
              <a:rPr lang="en-US" dirty="0"/>
            </a:br>
            <a:r>
              <a:rPr lang="en-US" dirty="0"/>
              <a:t>	This was the </a:t>
            </a:r>
            <a:r>
              <a:rPr lang="en-US" cap="small" dirty="0">
                <a:effectLst/>
              </a:rPr>
              <a:t>Lord</a:t>
            </a:r>
            <a:r>
              <a:rPr lang="en-US" dirty="0"/>
              <a:t>’s doing,</a:t>
            </a:r>
            <a:br>
              <a:rPr lang="en-US" dirty="0"/>
            </a:br>
            <a:r>
              <a:rPr lang="en-US" dirty="0"/>
              <a:t>	And it is marvelous in our eyes’? (Matthew 21:42)</a:t>
            </a:r>
          </a:p>
          <a:p>
            <a:endParaRPr lang="en-US" dirty="0"/>
          </a:p>
        </p:txBody>
      </p:sp>
    </p:spTree>
    <p:extLst>
      <p:ext uri="{BB962C8B-B14F-4D97-AF65-F5344CB8AC3E}">
        <p14:creationId xmlns:p14="http://schemas.microsoft.com/office/powerpoint/2010/main" val="393587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93D4-BEF5-42A6-93FE-47ACB02A7B68}"/>
              </a:ext>
            </a:extLst>
          </p:cNvPr>
          <p:cNvSpPr>
            <a:spLocks noGrp="1"/>
          </p:cNvSpPr>
          <p:nvPr>
            <p:ph type="title"/>
          </p:nvPr>
        </p:nvSpPr>
        <p:spPr>
          <a:xfrm>
            <a:off x="838200" y="365126"/>
            <a:ext cx="10515600" cy="1046816"/>
          </a:xfrm>
        </p:spPr>
        <p:txBody>
          <a:bodyPr/>
          <a:lstStyle/>
          <a:p>
            <a:pPr algn="ctr"/>
            <a:r>
              <a:rPr lang="en-US" dirty="0"/>
              <a:t>Another inquiry: Ezra 5:1-5</a:t>
            </a:r>
          </a:p>
        </p:txBody>
      </p:sp>
      <p:sp>
        <p:nvSpPr>
          <p:cNvPr id="3" name="Content Placeholder 2">
            <a:extLst>
              <a:ext uri="{FF2B5EF4-FFF2-40B4-BE49-F238E27FC236}">
                <a16:creationId xmlns:a16="http://schemas.microsoft.com/office/drawing/2014/main" id="{2D6CF80A-AAE9-436F-A790-38AE602EE428}"/>
              </a:ext>
            </a:extLst>
          </p:cNvPr>
          <p:cNvSpPr>
            <a:spLocks noGrp="1"/>
          </p:cNvSpPr>
          <p:nvPr>
            <p:ph idx="1"/>
          </p:nvPr>
        </p:nvSpPr>
        <p:spPr>
          <a:xfrm>
            <a:off x="838200" y="1559859"/>
            <a:ext cx="10515600" cy="4617103"/>
          </a:xfrm>
        </p:spPr>
        <p:txBody>
          <a:bodyPr>
            <a:normAutofit/>
          </a:bodyPr>
          <a:lstStyle/>
          <a:p>
            <a:r>
              <a:rPr lang="en-US" dirty="0"/>
              <a:t>Ezra 5:2: Zerubbabel and </a:t>
            </a:r>
            <a:r>
              <a:rPr lang="en-US" dirty="0" err="1"/>
              <a:t>Jeshua</a:t>
            </a:r>
            <a:r>
              <a:rPr lang="en-US" dirty="0"/>
              <a:t> continue building the temple, but again, difficulties arise.</a:t>
            </a:r>
          </a:p>
          <a:p>
            <a:r>
              <a:rPr lang="en-US" dirty="0" err="1"/>
              <a:t>Tattenai</a:t>
            </a:r>
            <a:r>
              <a:rPr lang="en-US" dirty="0"/>
              <a:t>, the governor and </a:t>
            </a:r>
            <a:r>
              <a:rPr lang="en-US" dirty="0" err="1"/>
              <a:t>Shethar-Boznai</a:t>
            </a:r>
            <a:r>
              <a:rPr lang="en-US" dirty="0"/>
              <a:t> come to inquire (v. 3-5).</a:t>
            </a:r>
          </a:p>
          <a:p>
            <a:r>
              <a:rPr lang="en-US" dirty="0"/>
              <a:t>These are different men than the surrounding people.</a:t>
            </a:r>
          </a:p>
          <a:p>
            <a:r>
              <a:rPr lang="en-US" dirty="0"/>
              <a:t>Apparently, their inquiry is less malevolent.</a:t>
            </a:r>
          </a:p>
          <a:p>
            <a:r>
              <a:rPr lang="en-US" dirty="0"/>
              <a:t>Since the Jews had postponed building the temple, this activity seems unusual, if not strange in the governor’s eyes.</a:t>
            </a:r>
          </a:p>
        </p:txBody>
      </p:sp>
    </p:spTree>
    <p:extLst>
      <p:ext uri="{BB962C8B-B14F-4D97-AF65-F5344CB8AC3E}">
        <p14:creationId xmlns:p14="http://schemas.microsoft.com/office/powerpoint/2010/main" val="375858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0AE6-2DC6-4E9F-A8AA-1C43FBCC7516}"/>
              </a:ext>
            </a:extLst>
          </p:cNvPr>
          <p:cNvSpPr>
            <a:spLocks noGrp="1"/>
          </p:cNvSpPr>
          <p:nvPr>
            <p:ph type="title"/>
          </p:nvPr>
        </p:nvSpPr>
        <p:spPr>
          <a:xfrm>
            <a:off x="838200" y="365126"/>
            <a:ext cx="10515600" cy="1100604"/>
          </a:xfrm>
        </p:spPr>
        <p:txBody>
          <a:bodyPr/>
          <a:lstStyle/>
          <a:p>
            <a:pPr algn="ctr"/>
            <a:r>
              <a:rPr lang="en-US" dirty="0"/>
              <a:t>Ezra 4: the challenge begins</a:t>
            </a:r>
          </a:p>
        </p:txBody>
      </p:sp>
      <p:sp>
        <p:nvSpPr>
          <p:cNvPr id="3" name="Content Placeholder 2">
            <a:extLst>
              <a:ext uri="{FF2B5EF4-FFF2-40B4-BE49-F238E27FC236}">
                <a16:creationId xmlns:a16="http://schemas.microsoft.com/office/drawing/2014/main" id="{51D7EF9D-7655-4801-B7E7-0C52C9E6DBE5}"/>
              </a:ext>
            </a:extLst>
          </p:cNvPr>
          <p:cNvSpPr>
            <a:spLocks noGrp="1"/>
          </p:cNvSpPr>
          <p:nvPr>
            <p:ph idx="1"/>
          </p:nvPr>
        </p:nvSpPr>
        <p:spPr>
          <a:xfrm>
            <a:off x="838200" y="1627094"/>
            <a:ext cx="10515600" cy="4549869"/>
          </a:xfrm>
        </p:spPr>
        <p:txBody>
          <a:bodyPr/>
          <a:lstStyle/>
          <a:p>
            <a:r>
              <a:rPr lang="en-US" dirty="0"/>
              <a:t>(Recap) From Ezra 3 last week we saw:</a:t>
            </a:r>
          </a:p>
          <a:p>
            <a:pPr lvl="1"/>
            <a:r>
              <a:rPr lang="en-US" dirty="0"/>
              <a:t>The Jewish people were serious about properly worshiping God.</a:t>
            </a:r>
          </a:p>
          <a:p>
            <a:pPr lvl="1"/>
            <a:r>
              <a:rPr lang="en-US" dirty="0"/>
              <a:t>They wanted to follow God’s command exactly when building up the temple.</a:t>
            </a:r>
          </a:p>
          <a:p>
            <a:pPr lvl="2"/>
            <a:r>
              <a:rPr lang="en-US" dirty="0"/>
              <a:t>Exodus 25:40: And see to it that you make them according to the pattern which was shown you on the mountain.</a:t>
            </a:r>
          </a:p>
          <a:p>
            <a:pPr lvl="1"/>
            <a:r>
              <a:rPr lang="en-US" dirty="0"/>
              <a:t>The fear of the (surrounding) people were upon the Jews.</a:t>
            </a:r>
          </a:p>
          <a:p>
            <a:pPr lvl="2"/>
            <a:r>
              <a:rPr lang="en-US" b="1" dirty="0"/>
              <a:t>Q: who remembers why?</a:t>
            </a:r>
          </a:p>
          <a:p>
            <a:r>
              <a:rPr lang="en-US" b="1" dirty="0"/>
              <a:t>But now:</a:t>
            </a:r>
            <a:r>
              <a:rPr lang="en-US" dirty="0"/>
              <a:t> the hard part begins: as a believer our enemy, the devil starts the attack immediately, after you came to believe, and can be very subtle and also very ferocious…</a:t>
            </a:r>
          </a:p>
          <a:p>
            <a:r>
              <a:rPr lang="en-US" b="1" dirty="0"/>
              <a:t>Read Ezra 4:1-5!</a:t>
            </a:r>
            <a:endParaRPr lang="en-US" dirty="0"/>
          </a:p>
        </p:txBody>
      </p:sp>
    </p:spTree>
    <p:extLst>
      <p:ext uri="{BB962C8B-B14F-4D97-AF65-F5344CB8AC3E}">
        <p14:creationId xmlns:p14="http://schemas.microsoft.com/office/powerpoint/2010/main" val="185383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4CD7-12F8-4DCA-8DFA-A69C2B2CA5AA}"/>
              </a:ext>
            </a:extLst>
          </p:cNvPr>
          <p:cNvSpPr>
            <a:spLocks noGrp="1"/>
          </p:cNvSpPr>
          <p:nvPr>
            <p:ph type="title"/>
          </p:nvPr>
        </p:nvSpPr>
        <p:spPr/>
        <p:txBody>
          <a:bodyPr/>
          <a:lstStyle/>
          <a:p>
            <a:pPr algn="ctr"/>
            <a:r>
              <a:rPr lang="en-US" dirty="0"/>
              <a:t>The report: Ezra 5:6-17</a:t>
            </a:r>
          </a:p>
        </p:txBody>
      </p:sp>
      <p:sp>
        <p:nvSpPr>
          <p:cNvPr id="3" name="Content Placeholder 2">
            <a:extLst>
              <a:ext uri="{FF2B5EF4-FFF2-40B4-BE49-F238E27FC236}">
                <a16:creationId xmlns:a16="http://schemas.microsoft.com/office/drawing/2014/main" id="{46228AB2-CB49-441B-BDEA-8B4854823EF7}"/>
              </a:ext>
            </a:extLst>
          </p:cNvPr>
          <p:cNvSpPr>
            <a:spLocks noGrp="1"/>
          </p:cNvSpPr>
          <p:nvPr>
            <p:ph idx="1"/>
          </p:nvPr>
        </p:nvSpPr>
        <p:spPr/>
        <p:txBody>
          <a:bodyPr/>
          <a:lstStyle/>
          <a:p>
            <a:r>
              <a:rPr lang="en-US" dirty="0"/>
              <a:t>The report from Ezra 4:12-14 was an evil report, claiming that thew Jews would again rebel against Babylon.</a:t>
            </a:r>
          </a:p>
          <a:p>
            <a:r>
              <a:rPr lang="en-US" dirty="0"/>
              <a:t>But Ezra 5:11-17 (v. 12) says that the temple was destroyed because the Jews had rebelled against God and provoked Him to wrath.</a:t>
            </a:r>
          </a:p>
          <a:p>
            <a:r>
              <a:rPr lang="en-US" dirty="0"/>
              <a:t>They were building the temple not for war, but for worship.</a:t>
            </a:r>
          </a:p>
          <a:p>
            <a:r>
              <a:rPr lang="en-US" dirty="0"/>
              <a:t>The introduction to the king of Babylon mentions that the temple is being built to the great God of the Jews (verse 8)</a:t>
            </a:r>
          </a:p>
          <a:p>
            <a:endParaRPr lang="en-US" dirty="0"/>
          </a:p>
        </p:txBody>
      </p:sp>
    </p:spTree>
    <p:extLst>
      <p:ext uri="{BB962C8B-B14F-4D97-AF65-F5344CB8AC3E}">
        <p14:creationId xmlns:p14="http://schemas.microsoft.com/office/powerpoint/2010/main" val="380241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EC34-203E-47BB-88E7-902A11BDBCC2}"/>
              </a:ext>
            </a:extLst>
          </p:cNvPr>
          <p:cNvSpPr>
            <a:spLocks noGrp="1"/>
          </p:cNvSpPr>
          <p:nvPr>
            <p:ph type="title"/>
          </p:nvPr>
        </p:nvSpPr>
        <p:spPr/>
        <p:txBody>
          <a:bodyPr/>
          <a:lstStyle/>
          <a:p>
            <a:pPr algn="ctr"/>
            <a:r>
              <a:rPr lang="en-US" dirty="0"/>
              <a:t>Ezra 6: The king’s response</a:t>
            </a:r>
          </a:p>
        </p:txBody>
      </p:sp>
      <p:sp>
        <p:nvSpPr>
          <p:cNvPr id="3" name="Content Placeholder 2">
            <a:extLst>
              <a:ext uri="{FF2B5EF4-FFF2-40B4-BE49-F238E27FC236}">
                <a16:creationId xmlns:a16="http://schemas.microsoft.com/office/drawing/2014/main" id="{79B23C55-C24D-4B5F-9459-15CF85D8B3A7}"/>
              </a:ext>
            </a:extLst>
          </p:cNvPr>
          <p:cNvSpPr>
            <a:spLocks noGrp="1"/>
          </p:cNvSpPr>
          <p:nvPr>
            <p:ph idx="1"/>
          </p:nvPr>
        </p:nvSpPr>
        <p:spPr/>
        <p:txBody>
          <a:bodyPr>
            <a:normAutofit/>
          </a:bodyPr>
          <a:lstStyle/>
          <a:p>
            <a:r>
              <a:rPr lang="en-US" b="1" dirty="0"/>
              <a:t>Read Ezra 6:1-14!</a:t>
            </a:r>
          </a:p>
          <a:p>
            <a:r>
              <a:rPr lang="en-US" dirty="0"/>
              <a:t>A favorable response:</a:t>
            </a:r>
          </a:p>
          <a:p>
            <a:pPr lvl="1"/>
            <a:r>
              <a:rPr lang="en-US" dirty="0"/>
              <a:t>Just like before, the temple is built at the king’s expense with his own taxes.</a:t>
            </a:r>
          </a:p>
          <a:p>
            <a:pPr lvl="1"/>
            <a:r>
              <a:rPr lang="en-US" dirty="0"/>
              <a:t>Bulls, rams, lambs, wheat, salt, wine, oil for their sacrifices.</a:t>
            </a:r>
          </a:p>
          <a:p>
            <a:pPr lvl="1"/>
            <a:r>
              <a:rPr lang="en-US" dirty="0"/>
              <a:t>Whoever hinders the building of the temple shall be prosecuted.</a:t>
            </a:r>
          </a:p>
          <a:p>
            <a:pPr lvl="2"/>
            <a:r>
              <a:rPr lang="en-US" dirty="0"/>
              <a:t>Hanged, destroyed</a:t>
            </a:r>
          </a:p>
          <a:p>
            <a:r>
              <a:rPr lang="en-US" dirty="0"/>
              <a:t>The building of the temple thus prospers through the prophecy of Haggai and </a:t>
            </a:r>
            <a:r>
              <a:rPr lang="en-US" dirty="0" err="1"/>
              <a:t>Zecharaiah</a:t>
            </a:r>
            <a:r>
              <a:rPr lang="en-US" dirty="0"/>
              <a:t>.</a:t>
            </a:r>
          </a:p>
        </p:txBody>
      </p:sp>
    </p:spTree>
    <p:extLst>
      <p:ext uri="{BB962C8B-B14F-4D97-AF65-F5344CB8AC3E}">
        <p14:creationId xmlns:p14="http://schemas.microsoft.com/office/powerpoint/2010/main" val="2840921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EC34-203E-47BB-88E7-902A11BDBCC2}"/>
              </a:ext>
            </a:extLst>
          </p:cNvPr>
          <p:cNvSpPr>
            <a:spLocks noGrp="1"/>
          </p:cNvSpPr>
          <p:nvPr>
            <p:ph type="title"/>
          </p:nvPr>
        </p:nvSpPr>
        <p:spPr/>
        <p:txBody>
          <a:bodyPr/>
          <a:lstStyle/>
          <a:p>
            <a:pPr algn="ctr"/>
            <a:r>
              <a:rPr lang="en-US" dirty="0"/>
              <a:t>Ezra 6: the temple rebuilt</a:t>
            </a:r>
          </a:p>
        </p:txBody>
      </p:sp>
      <p:sp>
        <p:nvSpPr>
          <p:cNvPr id="3" name="Content Placeholder 2">
            <a:extLst>
              <a:ext uri="{FF2B5EF4-FFF2-40B4-BE49-F238E27FC236}">
                <a16:creationId xmlns:a16="http://schemas.microsoft.com/office/drawing/2014/main" id="{79B23C55-C24D-4B5F-9459-15CF85D8B3A7}"/>
              </a:ext>
            </a:extLst>
          </p:cNvPr>
          <p:cNvSpPr>
            <a:spLocks noGrp="1"/>
          </p:cNvSpPr>
          <p:nvPr>
            <p:ph idx="1"/>
          </p:nvPr>
        </p:nvSpPr>
        <p:spPr/>
        <p:txBody>
          <a:bodyPr>
            <a:normAutofit lnSpcReduction="10000"/>
          </a:bodyPr>
          <a:lstStyle/>
          <a:p>
            <a:r>
              <a:rPr lang="en-US" dirty="0"/>
              <a:t>It was God’s determined plan to rebuild His temple.</a:t>
            </a:r>
          </a:p>
          <a:p>
            <a:r>
              <a:rPr lang="en-US" dirty="0"/>
              <a:t>“And he built the inner court with three rows of hewn stone and a row of cedar beams.” (1Kings 6:36)</a:t>
            </a:r>
          </a:p>
          <a:p>
            <a:r>
              <a:rPr lang="en-US" dirty="0"/>
              <a:t>“with three rows of heavy stones and one row of new timber. Let the expenses be paid from the king’s treasury.” (Ezra 6:4)</a:t>
            </a:r>
          </a:p>
          <a:p>
            <a:r>
              <a:rPr lang="en-US" dirty="0"/>
              <a:t>And both temples were financed from the king’s treasury!</a:t>
            </a:r>
          </a:p>
          <a:p>
            <a:pPr lvl="1"/>
            <a:r>
              <a:rPr lang="en-US" dirty="0"/>
              <a:t>Furthermore, in verse 5 the most precious gold and silver articles were also restored.</a:t>
            </a:r>
          </a:p>
          <a:p>
            <a:r>
              <a:rPr lang="en-US" b="1" dirty="0"/>
              <a:t>God provides the ways and the means to fulfill His plan for us to carry out.</a:t>
            </a:r>
          </a:p>
        </p:txBody>
      </p:sp>
    </p:spTree>
    <p:extLst>
      <p:ext uri="{BB962C8B-B14F-4D97-AF65-F5344CB8AC3E}">
        <p14:creationId xmlns:p14="http://schemas.microsoft.com/office/powerpoint/2010/main" val="3660014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Jewish Temples — Truth Unchained">
            <a:extLst>
              <a:ext uri="{FF2B5EF4-FFF2-40B4-BE49-F238E27FC236}">
                <a16:creationId xmlns:a16="http://schemas.microsoft.com/office/drawing/2014/main" id="{B68FFF67-2930-42DC-8E1E-AED593B3E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4291"/>
            <a:ext cx="5540188" cy="42884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eresting Facts About Zerubbabel&amp;amp;#39;s Temple.pmd">
            <a:extLst>
              <a:ext uri="{FF2B5EF4-FFF2-40B4-BE49-F238E27FC236}">
                <a16:creationId xmlns:a16="http://schemas.microsoft.com/office/drawing/2014/main" id="{E22F08B0-4136-4615-BCFB-AA0279991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261" y="934291"/>
            <a:ext cx="6444362" cy="428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251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9841-947B-4254-8CD0-0EF809E8BE0F}"/>
              </a:ext>
            </a:extLst>
          </p:cNvPr>
          <p:cNvSpPr>
            <a:spLocks noGrp="1"/>
          </p:cNvSpPr>
          <p:nvPr>
            <p:ph type="title"/>
          </p:nvPr>
        </p:nvSpPr>
        <p:spPr/>
        <p:txBody>
          <a:bodyPr/>
          <a:lstStyle/>
          <a:p>
            <a:pPr algn="ctr"/>
            <a:r>
              <a:rPr lang="en-US" dirty="0"/>
              <a:t>An exhortation</a:t>
            </a:r>
          </a:p>
        </p:txBody>
      </p:sp>
      <p:sp>
        <p:nvSpPr>
          <p:cNvPr id="3" name="Content Placeholder 2">
            <a:extLst>
              <a:ext uri="{FF2B5EF4-FFF2-40B4-BE49-F238E27FC236}">
                <a16:creationId xmlns:a16="http://schemas.microsoft.com/office/drawing/2014/main" id="{5B4D3507-09ED-4D77-BC34-E8EFA208981E}"/>
              </a:ext>
            </a:extLst>
          </p:cNvPr>
          <p:cNvSpPr>
            <a:spLocks noGrp="1"/>
          </p:cNvSpPr>
          <p:nvPr>
            <p:ph idx="1"/>
          </p:nvPr>
        </p:nvSpPr>
        <p:spPr/>
        <p:txBody>
          <a:bodyPr/>
          <a:lstStyle/>
          <a:p>
            <a:r>
              <a:rPr lang="en-US" dirty="0"/>
              <a:t>“What then shall we say to these things? If God is for us, who can be against us? He who did not spare His own Son, but delivered Him up for us all, how shall He not with Him also freely give us all things?” (Romans 8:31-32)</a:t>
            </a:r>
          </a:p>
          <a:p>
            <a:r>
              <a:rPr lang="en-US" dirty="0"/>
              <a:t>“And I also say to you that you are Peter, and on this rock I will build My church, and the gates of Hades shall not prevail against it.” (Matthew 16:18)</a:t>
            </a:r>
          </a:p>
          <a:p>
            <a:pPr lvl="1"/>
            <a:r>
              <a:rPr lang="en-US" dirty="0"/>
              <a:t>The church started </a:t>
            </a:r>
            <a:r>
              <a:rPr lang="en-US"/>
              <a:t>with only twelve </a:t>
            </a:r>
            <a:r>
              <a:rPr lang="en-US" dirty="0"/>
              <a:t>apostles!</a:t>
            </a:r>
          </a:p>
          <a:p>
            <a:r>
              <a:rPr lang="en-US" dirty="0"/>
              <a:t>God is our greatest resource, and we must not trust in men, horses, chariots, or kingly decrees, because they may change.</a:t>
            </a:r>
          </a:p>
        </p:txBody>
      </p:sp>
    </p:spTree>
    <p:extLst>
      <p:ext uri="{BB962C8B-B14F-4D97-AF65-F5344CB8AC3E}">
        <p14:creationId xmlns:p14="http://schemas.microsoft.com/office/powerpoint/2010/main" val="2002813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EB8C-EB0B-40B2-B0C0-1B0B1F3A261C}"/>
              </a:ext>
            </a:extLst>
          </p:cNvPr>
          <p:cNvSpPr>
            <a:spLocks noGrp="1"/>
          </p:cNvSpPr>
          <p:nvPr>
            <p:ph type="title"/>
          </p:nvPr>
        </p:nvSpPr>
        <p:spPr/>
        <p:txBody>
          <a:bodyPr/>
          <a:lstStyle/>
          <a:p>
            <a:pPr algn="ctr"/>
            <a:r>
              <a:rPr lang="en-US" dirty="0"/>
              <a:t>Who is the real king?</a:t>
            </a:r>
          </a:p>
        </p:txBody>
      </p:sp>
      <p:sp>
        <p:nvSpPr>
          <p:cNvPr id="3" name="Content Placeholder 2">
            <a:extLst>
              <a:ext uri="{FF2B5EF4-FFF2-40B4-BE49-F238E27FC236}">
                <a16:creationId xmlns:a16="http://schemas.microsoft.com/office/drawing/2014/main" id="{0D8456D5-75AC-4419-BEC0-4436CC8832F5}"/>
              </a:ext>
            </a:extLst>
          </p:cNvPr>
          <p:cNvSpPr>
            <a:spLocks noGrp="1"/>
          </p:cNvSpPr>
          <p:nvPr>
            <p:ph idx="1"/>
          </p:nvPr>
        </p:nvSpPr>
        <p:spPr>
          <a:xfrm>
            <a:off x="838200" y="1690688"/>
            <a:ext cx="10515600" cy="4486275"/>
          </a:xfrm>
        </p:spPr>
        <p:txBody>
          <a:bodyPr>
            <a:normAutofit/>
          </a:bodyPr>
          <a:lstStyle/>
          <a:p>
            <a:r>
              <a:rPr lang="en-US" dirty="0"/>
              <a:t>“Therefore I exhort first of all that supplications, prayers, intercessions, and giving of thanks be made for all men, for kings and all who are in authority, that we may lead a quiet and peaceable life in all godliness and reverence.” (Proverbs 21:1)</a:t>
            </a:r>
          </a:p>
          <a:p>
            <a:r>
              <a:rPr lang="en-US" dirty="0"/>
              <a:t>In Daniel 2 we see that God can still speak to King Nebuchadnezzar in his dream, and give the interpretation of it by his servant, Daniel.</a:t>
            </a:r>
          </a:p>
          <a:p>
            <a:r>
              <a:rPr lang="en-US" dirty="0"/>
              <a:t>Thus God can turn the heart of kings Cyrus and Darius to favor the Jews (Ezra 6:22).</a:t>
            </a:r>
          </a:p>
          <a:p>
            <a:r>
              <a:rPr lang="en-US" dirty="0"/>
              <a:t>Whether the political situation is for/against us, we need not fear man, but God.</a:t>
            </a:r>
          </a:p>
        </p:txBody>
      </p:sp>
    </p:spTree>
    <p:extLst>
      <p:ext uri="{BB962C8B-B14F-4D97-AF65-F5344CB8AC3E}">
        <p14:creationId xmlns:p14="http://schemas.microsoft.com/office/powerpoint/2010/main" val="283289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4015-FABD-45C9-BFBB-04595F153E32}"/>
              </a:ext>
            </a:extLst>
          </p:cNvPr>
          <p:cNvSpPr>
            <a:spLocks noGrp="1"/>
          </p:cNvSpPr>
          <p:nvPr>
            <p:ph type="title"/>
          </p:nvPr>
        </p:nvSpPr>
        <p:spPr>
          <a:xfrm>
            <a:off x="838200" y="365125"/>
            <a:ext cx="10515600" cy="1033369"/>
          </a:xfrm>
        </p:spPr>
        <p:txBody>
          <a:bodyPr/>
          <a:lstStyle/>
          <a:p>
            <a:pPr algn="ctr"/>
            <a:r>
              <a:rPr lang="en-US" dirty="0"/>
              <a:t>Threats thwarted</a:t>
            </a:r>
          </a:p>
        </p:txBody>
      </p:sp>
      <p:sp>
        <p:nvSpPr>
          <p:cNvPr id="3" name="Content Placeholder 2">
            <a:extLst>
              <a:ext uri="{FF2B5EF4-FFF2-40B4-BE49-F238E27FC236}">
                <a16:creationId xmlns:a16="http://schemas.microsoft.com/office/drawing/2014/main" id="{B0D232C6-F56D-4282-A9B8-D2DFD7ECD709}"/>
              </a:ext>
            </a:extLst>
          </p:cNvPr>
          <p:cNvSpPr>
            <a:spLocks noGrp="1"/>
          </p:cNvSpPr>
          <p:nvPr>
            <p:ph idx="1"/>
          </p:nvPr>
        </p:nvSpPr>
        <p:spPr>
          <a:xfrm>
            <a:off x="838200" y="1627093"/>
            <a:ext cx="10515600" cy="4549869"/>
          </a:xfrm>
        </p:spPr>
        <p:txBody>
          <a:bodyPr/>
          <a:lstStyle/>
          <a:p>
            <a:r>
              <a:rPr lang="en-US" dirty="0"/>
              <a:t>Stones, timber, gold, silver, animals, wheat, salt, wine and oil were all to be diligently provided to the Jews so that they could build up the temple without interference (6:8-10), </a:t>
            </a:r>
            <a:r>
              <a:rPr lang="en-US" i="1" dirty="0"/>
              <a:t>on pain of death</a:t>
            </a:r>
            <a:r>
              <a:rPr lang="en-US" dirty="0"/>
              <a:t> (6:11-12).</a:t>
            </a:r>
          </a:p>
          <a:p>
            <a:pPr lvl="1"/>
            <a:r>
              <a:rPr lang="en-US" dirty="0"/>
              <a:t>Esther 7:9-10; 8:7: Haman, the great enemy of the Jews is hanged for trying to kill the Jews.</a:t>
            </a:r>
          </a:p>
          <a:p>
            <a:r>
              <a:rPr lang="en-US" dirty="0"/>
              <a:t>6:10: So that sacrifices and prayers would be offered to the king and his sons.</a:t>
            </a:r>
          </a:p>
          <a:p>
            <a:r>
              <a:rPr lang="en-US" dirty="0"/>
              <a:t>“Therefore I exhort first of all that supplications, prayers, intercessions, and giving of thanks be made for all men, for kings and all who are in authority, </a:t>
            </a:r>
            <a:r>
              <a:rPr lang="en-US" i="1" dirty="0"/>
              <a:t>that we may lead a quiet and peaceable life in all godliness and reverence</a:t>
            </a:r>
            <a:r>
              <a:rPr lang="en-US" dirty="0"/>
              <a:t>.” (1Tim. 4:1-2)</a:t>
            </a:r>
          </a:p>
          <a:p>
            <a:endParaRPr lang="en-US" dirty="0"/>
          </a:p>
        </p:txBody>
      </p:sp>
    </p:spTree>
    <p:extLst>
      <p:ext uri="{BB962C8B-B14F-4D97-AF65-F5344CB8AC3E}">
        <p14:creationId xmlns:p14="http://schemas.microsoft.com/office/powerpoint/2010/main" val="138053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C153-674F-46F3-91EF-80966104B5A2}"/>
              </a:ext>
            </a:extLst>
          </p:cNvPr>
          <p:cNvSpPr>
            <a:spLocks noGrp="1"/>
          </p:cNvSpPr>
          <p:nvPr>
            <p:ph type="title"/>
          </p:nvPr>
        </p:nvSpPr>
        <p:spPr>
          <a:xfrm>
            <a:off x="838200" y="365125"/>
            <a:ext cx="10515600" cy="1087157"/>
          </a:xfrm>
        </p:spPr>
        <p:txBody>
          <a:bodyPr/>
          <a:lstStyle/>
          <a:p>
            <a:pPr algn="ctr"/>
            <a:r>
              <a:rPr lang="en-US" dirty="0"/>
              <a:t>The temple is complete!</a:t>
            </a:r>
          </a:p>
        </p:txBody>
      </p:sp>
      <p:sp>
        <p:nvSpPr>
          <p:cNvPr id="3" name="Content Placeholder 2">
            <a:extLst>
              <a:ext uri="{FF2B5EF4-FFF2-40B4-BE49-F238E27FC236}">
                <a16:creationId xmlns:a16="http://schemas.microsoft.com/office/drawing/2014/main" id="{B853EA69-0164-4FD4-B3E0-2140A940C929}"/>
              </a:ext>
            </a:extLst>
          </p:cNvPr>
          <p:cNvSpPr>
            <a:spLocks noGrp="1"/>
          </p:cNvSpPr>
          <p:nvPr>
            <p:ph idx="1"/>
          </p:nvPr>
        </p:nvSpPr>
        <p:spPr>
          <a:xfrm>
            <a:off x="838200" y="1653988"/>
            <a:ext cx="10515600" cy="4522975"/>
          </a:xfrm>
        </p:spPr>
        <p:txBody>
          <a:bodyPr/>
          <a:lstStyle/>
          <a:p>
            <a:r>
              <a:rPr lang="en-US" b="1" dirty="0"/>
              <a:t>Read Ezra 6:15-22!</a:t>
            </a:r>
          </a:p>
          <a:p>
            <a:r>
              <a:rPr lang="en-US" dirty="0"/>
              <a:t>Phase 1, the temple is complete, with great celebration (700 animals sacrificed)</a:t>
            </a:r>
          </a:p>
          <a:p>
            <a:r>
              <a:rPr lang="en-US" dirty="0"/>
              <a:t>It was only the remnant that came back (see Ezra 1), who were able to celebrate the dedication with joy</a:t>
            </a:r>
          </a:p>
          <a:p>
            <a:pPr lvl="1"/>
            <a:r>
              <a:rPr lang="en-US" dirty="0"/>
              <a:t>Verse 21: the ones who kept themselves from the filth of the nations</a:t>
            </a:r>
          </a:p>
          <a:p>
            <a:pPr lvl="1"/>
            <a:r>
              <a:rPr lang="en-US" dirty="0"/>
              <a:t>Others, nominal Jews remained in Babylon</a:t>
            </a:r>
          </a:p>
          <a:p>
            <a:r>
              <a:rPr lang="en-US" dirty="0"/>
              <a:t>Imagine, some of the older people coming back who had memories of the house of the Lord. </a:t>
            </a:r>
            <a:r>
              <a:rPr lang="en-US" b="1" dirty="0"/>
              <a:t>Q: how would you have felt?</a:t>
            </a:r>
          </a:p>
          <a:p>
            <a:r>
              <a:rPr lang="en-US" dirty="0"/>
              <a:t>A foretaste of the kingdom of heaven! </a:t>
            </a:r>
            <a:r>
              <a:rPr lang="en-US"/>
              <a:t>(Revelation 20-22)</a:t>
            </a:r>
            <a:endParaRPr lang="en-US" dirty="0"/>
          </a:p>
        </p:txBody>
      </p:sp>
    </p:spTree>
    <p:extLst>
      <p:ext uri="{BB962C8B-B14F-4D97-AF65-F5344CB8AC3E}">
        <p14:creationId xmlns:p14="http://schemas.microsoft.com/office/powerpoint/2010/main" val="874211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68F7-0E88-4B2C-95AE-E8E43B999A04}"/>
              </a:ext>
            </a:extLst>
          </p:cNvPr>
          <p:cNvSpPr>
            <a:spLocks noGrp="1"/>
          </p:cNvSpPr>
          <p:nvPr>
            <p:ph type="title"/>
          </p:nvPr>
        </p:nvSpPr>
        <p:spPr/>
        <p:txBody>
          <a:bodyPr/>
          <a:lstStyle/>
          <a:p>
            <a:pPr algn="ctr"/>
            <a:r>
              <a:rPr lang="en-US" dirty="0"/>
              <a:t>Ezra the scribe enters (Ezra 7)</a:t>
            </a:r>
          </a:p>
        </p:txBody>
      </p:sp>
      <p:sp>
        <p:nvSpPr>
          <p:cNvPr id="3" name="Content Placeholder 2">
            <a:extLst>
              <a:ext uri="{FF2B5EF4-FFF2-40B4-BE49-F238E27FC236}">
                <a16:creationId xmlns:a16="http://schemas.microsoft.com/office/drawing/2014/main" id="{04CAC286-BF67-44C3-936F-61ECAC886C5E}"/>
              </a:ext>
            </a:extLst>
          </p:cNvPr>
          <p:cNvSpPr>
            <a:spLocks noGrp="1"/>
          </p:cNvSpPr>
          <p:nvPr>
            <p:ph idx="1"/>
          </p:nvPr>
        </p:nvSpPr>
        <p:spPr/>
        <p:txBody>
          <a:bodyPr>
            <a:normAutofit lnSpcReduction="10000"/>
          </a:bodyPr>
          <a:lstStyle/>
          <a:p>
            <a:r>
              <a:rPr lang="en-US" sz="3000" dirty="0"/>
              <a:t>A skilled scribe in the Law of Moses.</a:t>
            </a:r>
          </a:p>
          <a:p>
            <a:pPr lvl="1"/>
            <a:r>
              <a:rPr lang="en-US" sz="2600" dirty="0"/>
              <a:t>Jewish tradition holds him to be a second Moses.</a:t>
            </a:r>
          </a:p>
          <a:p>
            <a:pPr lvl="2"/>
            <a:r>
              <a:rPr lang="en-US" sz="2200" dirty="0"/>
              <a:t>From Moses to Moses there was none like Moses</a:t>
            </a:r>
          </a:p>
          <a:p>
            <a:pPr lvl="2"/>
            <a:r>
              <a:rPr lang="en-US" sz="2200" dirty="0"/>
              <a:t>“</a:t>
            </a:r>
            <a:r>
              <a:rPr lang="en-US" sz="2200" dirty="0" err="1"/>
              <a:t>MiMoshe</a:t>
            </a:r>
            <a:r>
              <a:rPr lang="en-US" sz="2200" dirty="0"/>
              <a:t> </a:t>
            </a:r>
            <a:r>
              <a:rPr lang="en-US" sz="2200" dirty="0" err="1"/>
              <a:t>L’Moshe</a:t>
            </a:r>
            <a:r>
              <a:rPr lang="en-US" sz="2200" dirty="0"/>
              <a:t> </a:t>
            </a:r>
            <a:r>
              <a:rPr lang="en-US" sz="2200" dirty="0" err="1"/>
              <a:t>ein</a:t>
            </a:r>
            <a:r>
              <a:rPr lang="en-US" sz="2200" dirty="0"/>
              <a:t> </a:t>
            </a:r>
            <a:r>
              <a:rPr lang="en-US" sz="2200" dirty="0" err="1"/>
              <a:t>k’Moshe</a:t>
            </a:r>
            <a:r>
              <a:rPr lang="en-US" sz="2200" dirty="0"/>
              <a:t>”</a:t>
            </a:r>
          </a:p>
          <a:p>
            <a:pPr lvl="1"/>
            <a:r>
              <a:rPr lang="en-US" sz="2600" dirty="0"/>
              <a:t>Another parallel with Exodus.</a:t>
            </a:r>
          </a:p>
          <a:p>
            <a:r>
              <a:rPr lang="en-US" sz="3000" dirty="0"/>
              <a:t>All things he requested were given to him by the king.</a:t>
            </a:r>
          </a:p>
          <a:p>
            <a:r>
              <a:rPr lang="en-US" sz="3000" dirty="0"/>
              <a:t>He had prepared his heart to</a:t>
            </a:r>
          </a:p>
          <a:p>
            <a:pPr lvl="1"/>
            <a:r>
              <a:rPr lang="en-US" sz="2600" dirty="0"/>
              <a:t>Seek the Law of God (knowledge)</a:t>
            </a:r>
          </a:p>
          <a:p>
            <a:pPr lvl="1"/>
            <a:r>
              <a:rPr lang="en-US" sz="2600" dirty="0"/>
              <a:t>To do it (practice)</a:t>
            </a:r>
          </a:p>
          <a:p>
            <a:pPr lvl="1"/>
            <a:r>
              <a:rPr lang="en-US" sz="2600" dirty="0"/>
              <a:t>And to teach it (pass it on)</a:t>
            </a:r>
          </a:p>
        </p:txBody>
      </p:sp>
    </p:spTree>
    <p:extLst>
      <p:ext uri="{BB962C8B-B14F-4D97-AF65-F5344CB8AC3E}">
        <p14:creationId xmlns:p14="http://schemas.microsoft.com/office/powerpoint/2010/main" val="338366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A3C6-DF1C-483D-A751-54DB451DDB18}"/>
              </a:ext>
            </a:extLst>
          </p:cNvPr>
          <p:cNvSpPr>
            <a:spLocks noGrp="1"/>
          </p:cNvSpPr>
          <p:nvPr>
            <p:ph type="title"/>
          </p:nvPr>
        </p:nvSpPr>
        <p:spPr>
          <a:xfrm>
            <a:off x="838200" y="365125"/>
            <a:ext cx="10515600" cy="1006475"/>
          </a:xfrm>
        </p:spPr>
        <p:txBody>
          <a:bodyPr/>
          <a:lstStyle/>
          <a:p>
            <a:pPr algn="ctr"/>
            <a:r>
              <a:rPr lang="en-US" dirty="0"/>
              <a:t>Ezra’s ministry</a:t>
            </a:r>
          </a:p>
        </p:txBody>
      </p:sp>
      <p:sp>
        <p:nvSpPr>
          <p:cNvPr id="3" name="Content Placeholder 2">
            <a:extLst>
              <a:ext uri="{FF2B5EF4-FFF2-40B4-BE49-F238E27FC236}">
                <a16:creationId xmlns:a16="http://schemas.microsoft.com/office/drawing/2014/main" id="{57801DB3-112F-4EC7-AF7A-B89F4ECE605F}"/>
              </a:ext>
            </a:extLst>
          </p:cNvPr>
          <p:cNvSpPr>
            <a:spLocks noGrp="1"/>
          </p:cNvSpPr>
          <p:nvPr>
            <p:ph idx="1"/>
          </p:nvPr>
        </p:nvSpPr>
        <p:spPr>
          <a:xfrm>
            <a:off x="838200" y="1559859"/>
            <a:ext cx="10515600" cy="4617104"/>
          </a:xfrm>
        </p:spPr>
        <p:txBody>
          <a:bodyPr/>
          <a:lstStyle/>
          <a:p>
            <a:r>
              <a:rPr lang="en-US" b="1" dirty="0"/>
              <a:t>Q: Why was Ezra important?</a:t>
            </a:r>
          </a:p>
          <a:p>
            <a:r>
              <a:rPr lang="en-US" dirty="0"/>
              <a:t>Only a remnant of the Jewish people had come home from Babylon after many, many years.</a:t>
            </a:r>
          </a:p>
          <a:p>
            <a:pPr lvl="1"/>
            <a:r>
              <a:rPr lang="en-US" dirty="0"/>
              <a:t>Remember, the majority of the Jews wanted to stay in Babylon.</a:t>
            </a:r>
          </a:p>
          <a:p>
            <a:r>
              <a:rPr lang="en-US" dirty="0"/>
              <a:t>Two generations grew up under secular influence.</a:t>
            </a:r>
          </a:p>
          <a:p>
            <a:r>
              <a:rPr lang="en-US" dirty="0"/>
              <a:t>The Jewish faith was very vulnerable at this time and someone was needed to keep the faith alive.</a:t>
            </a:r>
          </a:p>
        </p:txBody>
      </p:sp>
    </p:spTree>
    <p:extLst>
      <p:ext uri="{BB962C8B-B14F-4D97-AF65-F5344CB8AC3E}">
        <p14:creationId xmlns:p14="http://schemas.microsoft.com/office/powerpoint/2010/main" val="208851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2311-3026-4107-8424-AB0656678B7C}"/>
              </a:ext>
            </a:extLst>
          </p:cNvPr>
          <p:cNvSpPr>
            <a:spLocks noGrp="1"/>
          </p:cNvSpPr>
          <p:nvPr>
            <p:ph type="title"/>
          </p:nvPr>
        </p:nvSpPr>
        <p:spPr/>
        <p:txBody>
          <a:bodyPr/>
          <a:lstStyle/>
          <a:p>
            <a:pPr algn="ctr"/>
            <a:r>
              <a:rPr lang="en-US" dirty="0"/>
              <a:t>“Let us build with you”</a:t>
            </a:r>
          </a:p>
        </p:txBody>
      </p:sp>
      <p:sp>
        <p:nvSpPr>
          <p:cNvPr id="3" name="Content Placeholder 2">
            <a:extLst>
              <a:ext uri="{FF2B5EF4-FFF2-40B4-BE49-F238E27FC236}">
                <a16:creationId xmlns:a16="http://schemas.microsoft.com/office/drawing/2014/main" id="{4D200515-1886-4B55-8BB2-392AD3BC2347}"/>
              </a:ext>
            </a:extLst>
          </p:cNvPr>
          <p:cNvSpPr>
            <a:spLocks noGrp="1"/>
          </p:cNvSpPr>
          <p:nvPr>
            <p:ph idx="1"/>
          </p:nvPr>
        </p:nvSpPr>
        <p:spPr>
          <a:xfrm>
            <a:off x="658906" y="1825625"/>
            <a:ext cx="11107270" cy="4351338"/>
          </a:xfrm>
        </p:spPr>
        <p:txBody>
          <a:bodyPr/>
          <a:lstStyle/>
          <a:p>
            <a:r>
              <a:rPr lang="en-US" dirty="0"/>
              <a:t>The surrounding people propose to build the temple of God together with the Israelites (Judah and Benjamin)</a:t>
            </a:r>
          </a:p>
          <a:p>
            <a:pPr lvl="1"/>
            <a:r>
              <a:rPr lang="en-US" dirty="0"/>
              <a:t>They claim to seek the same God as the Jews</a:t>
            </a:r>
          </a:p>
          <a:p>
            <a:pPr lvl="1"/>
            <a:r>
              <a:rPr lang="en-US" dirty="0"/>
              <a:t>They also claim to have sacrificed to God since the days of Esarhaddon of Assyria</a:t>
            </a:r>
          </a:p>
          <a:p>
            <a:r>
              <a:rPr lang="en-US" dirty="0"/>
              <a:t>The adversaries of the Jews begin small, hoping for an easy victory by trying to infiltrate them.</a:t>
            </a:r>
          </a:p>
          <a:p>
            <a:r>
              <a:rPr lang="en-US" b="1" dirty="0"/>
              <a:t>Q: Who were these people of the land?</a:t>
            </a:r>
          </a:p>
          <a:p>
            <a:r>
              <a:rPr lang="en-US" b="1" dirty="0"/>
              <a:t>Read 2Kings 17:24-29!</a:t>
            </a:r>
          </a:p>
        </p:txBody>
      </p:sp>
    </p:spTree>
    <p:extLst>
      <p:ext uri="{BB962C8B-B14F-4D97-AF65-F5344CB8AC3E}">
        <p14:creationId xmlns:p14="http://schemas.microsoft.com/office/powerpoint/2010/main" val="187067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3CBA-9FAF-467D-A44B-5BED2EC823DA}"/>
              </a:ext>
            </a:extLst>
          </p:cNvPr>
          <p:cNvSpPr>
            <a:spLocks noGrp="1"/>
          </p:cNvSpPr>
          <p:nvPr>
            <p:ph type="title"/>
          </p:nvPr>
        </p:nvSpPr>
        <p:spPr/>
        <p:txBody>
          <a:bodyPr/>
          <a:lstStyle/>
          <a:p>
            <a:pPr algn="ctr"/>
            <a:r>
              <a:rPr lang="en-US" dirty="0"/>
              <a:t>Comparison with another situation</a:t>
            </a:r>
          </a:p>
        </p:txBody>
      </p:sp>
      <p:sp>
        <p:nvSpPr>
          <p:cNvPr id="3" name="Content Placeholder 2">
            <a:extLst>
              <a:ext uri="{FF2B5EF4-FFF2-40B4-BE49-F238E27FC236}">
                <a16:creationId xmlns:a16="http://schemas.microsoft.com/office/drawing/2014/main" id="{00D2FEAF-6C9C-4620-BF9E-A9242EC31013}"/>
              </a:ext>
            </a:extLst>
          </p:cNvPr>
          <p:cNvSpPr>
            <a:spLocks noGrp="1"/>
          </p:cNvSpPr>
          <p:nvPr>
            <p:ph idx="1"/>
          </p:nvPr>
        </p:nvSpPr>
        <p:spPr/>
        <p:txBody>
          <a:bodyPr/>
          <a:lstStyle/>
          <a:p>
            <a:r>
              <a:rPr lang="en-US" dirty="0"/>
              <a:t>Two generations of people went through Communism in Hungary/Eastern Block</a:t>
            </a:r>
          </a:p>
          <a:p>
            <a:r>
              <a:rPr lang="en-US" dirty="0"/>
              <a:t>It eroded the faith of many, and a “remnant” here also survived</a:t>
            </a:r>
          </a:p>
          <a:p>
            <a:r>
              <a:rPr lang="en-US" dirty="0"/>
              <a:t>In some places, the old church buildings and schools were returned by the state to the churches.</a:t>
            </a:r>
          </a:p>
        </p:txBody>
      </p:sp>
    </p:spTree>
    <p:extLst>
      <p:ext uri="{BB962C8B-B14F-4D97-AF65-F5344CB8AC3E}">
        <p14:creationId xmlns:p14="http://schemas.microsoft.com/office/powerpoint/2010/main" val="3753093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CB47-6AA9-4199-98AB-3CB6E406825F}"/>
              </a:ext>
            </a:extLst>
          </p:cNvPr>
          <p:cNvSpPr>
            <a:spLocks noGrp="1"/>
          </p:cNvSpPr>
          <p:nvPr>
            <p:ph type="title"/>
          </p:nvPr>
        </p:nvSpPr>
        <p:spPr>
          <a:xfrm>
            <a:off x="838200" y="365125"/>
            <a:ext cx="10515600" cy="777875"/>
          </a:xfrm>
        </p:spPr>
        <p:txBody>
          <a:bodyPr/>
          <a:lstStyle/>
          <a:p>
            <a:pPr algn="ctr"/>
            <a:r>
              <a:rPr lang="en-US" dirty="0"/>
              <a:t>The good hand of God</a:t>
            </a:r>
          </a:p>
        </p:txBody>
      </p:sp>
      <p:sp>
        <p:nvSpPr>
          <p:cNvPr id="3" name="Content Placeholder 2">
            <a:extLst>
              <a:ext uri="{FF2B5EF4-FFF2-40B4-BE49-F238E27FC236}">
                <a16:creationId xmlns:a16="http://schemas.microsoft.com/office/drawing/2014/main" id="{8372795E-2030-443A-BA62-843CA7F3EDC7}"/>
              </a:ext>
            </a:extLst>
          </p:cNvPr>
          <p:cNvSpPr>
            <a:spLocks noGrp="1"/>
          </p:cNvSpPr>
          <p:nvPr>
            <p:ph idx="1"/>
          </p:nvPr>
        </p:nvSpPr>
        <p:spPr>
          <a:xfrm>
            <a:off x="838200" y="1465729"/>
            <a:ext cx="10515600" cy="4711234"/>
          </a:xfrm>
        </p:spPr>
        <p:txBody>
          <a:bodyPr>
            <a:normAutofit lnSpcReduction="10000"/>
          </a:bodyPr>
          <a:lstStyle/>
          <a:p>
            <a:r>
              <a:rPr lang="en-US" sz="2600" dirty="0"/>
              <a:t>The narrative switches to Ezra’s personal narrative of events in </a:t>
            </a:r>
            <a:r>
              <a:rPr lang="en-US" sz="2600" dirty="0" err="1"/>
              <a:t>ch.</a:t>
            </a:r>
            <a:r>
              <a:rPr lang="en-US" sz="2600" dirty="0"/>
              <a:t> 7.</a:t>
            </a:r>
          </a:p>
          <a:p>
            <a:r>
              <a:rPr lang="en-US" sz="2600" dirty="0"/>
              <a:t>Ezra received:</a:t>
            </a:r>
          </a:p>
          <a:p>
            <a:pPr lvl="1"/>
            <a:r>
              <a:rPr lang="en-US" sz="2200" dirty="0"/>
              <a:t>Authorization to worship as the Jews pleased</a:t>
            </a:r>
          </a:p>
          <a:p>
            <a:pPr lvl="1"/>
            <a:r>
              <a:rPr lang="en-US" sz="2200" dirty="0"/>
              <a:t>Costs of sacrifices covered + Temple vessels</a:t>
            </a:r>
          </a:p>
          <a:p>
            <a:pPr lvl="1"/>
            <a:r>
              <a:rPr lang="en-US" sz="2200" dirty="0"/>
              <a:t>Supplies</a:t>
            </a:r>
          </a:p>
          <a:p>
            <a:pPr lvl="1"/>
            <a:r>
              <a:rPr lang="en-US" sz="2200" dirty="0"/>
              <a:t>Exemption from taxation</a:t>
            </a:r>
          </a:p>
          <a:p>
            <a:pPr lvl="1"/>
            <a:r>
              <a:rPr lang="en-US" sz="2200" dirty="0"/>
              <a:t>Authorization to set up a judicial and punitive system</a:t>
            </a:r>
          </a:p>
          <a:p>
            <a:r>
              <a:rPr lang="en-US" sz="2600" dirty="0"/>
              <a:t>V. 27: “Blessed be the Lord God of our fathers, who has put such a thing as this in the king’s heart, to beautify the house of the Lord which is in Jerusalem”</a:t>
            </a:r>
          </a:p>
          <a:p>
            <a:r>
              <a:rPr lang="en-US" sz="2600" dirty="0"/>
              <a:t>Proverbs 21:1: </a:t>
            </a:r>
            <a:r>
              <a:rPr lang="en-US" sz="2600" b="1" dirty="0"/>
              <a:t>“The king’s heart is in the hand of the Lord, like the rivers of water; he turns it wherever He wishes.”</a:t>
            </a:r>
          </a:p>
        </p:txBody>
      </p:sp>
    </p:spTree>
    <p:extLst>
      <p:ext uri="{BB962C8B-B14F-4D97-AF65-F5344CB8AC3E}">
        <p14:creationId xmlns:p14="http://schemas.microsoft.com/office/powerpoint/2010/main" val="56071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2A119-A9F7-4C03-81E7-A35560F23AA6}"/>
              </a:ext>
            </a:extLst>
          </p:cNvPr>
          <p:cNvPicPr>
            <a:picLocks noChangeAspect="1"/>
          </p:cNvPicPr>
          <p:nvPr/>
        </p:nvPicPr>
        <p:blipFill rotWithShape="1">
          <a:blip r:embed="rId2"/>
          <a:srcRect l="40588" t="41172" r="40552" b="36267"/>
          <a:stretch/>
        </p:blipFill>
        <p:spPr>
          <a:xfrm>
            <a:off x="0" y="-1"/>
            <a:ext cx="12192000" cy="6836769"/>
          </a:xfrm>
          <a:prstGeom prst="rect">
            <a:avLst/>
          </a:prstGeom>
        </p:spPr>
      </p:pic>
    </p:spTree>
    <p:extLst>
      <p:ext uri="{BB962C8B-B14F-4D97-AF65-F5344CB8AC3E}">
        <p14:creationId xmlns:p14="http://schemas.microsoft.com/office/powerpoint/2010/main" val="2646470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9724-84D9-42C9-A854-198787DC5DFF}"/>
              </a:ext>
            </a:extLst>
          </p:cNvPr>
          <p:cNvSpPr>
            <a:spLocks noGrp="1"/>
          </p:cNvSpPr>
          <p:nvPr>
            <p:ph type="title"/>
          </p:nvPr>
        </p:nvSpPr>
        <p:spPr/>
        <p:txBody>
          <a:bodyPr/>
          <a:lstStyle/>
          <a:p>
            <a:pPr algn="ctr"/>
            <a:r>
              <a:rPr lang="en-US" dirty="0"/>
              <a:t>How much can a wall help?</a:t>
            </a:r>
          </a:p>
        </p:txBody>
      </p:sp>
      <p:sp>
        <p:nvSpPr>
          <p:cNvPr id="3" name="Content Placeholder 2">
            <a:extLst>
              <a:ext uri="{FF2B5EF4-FFF2-40B4-BE49-F238E27FC236}">
                <a16:creationId xmlns:a16="http://schemas.microsoft.com/office/drawing/2014/main" id="{98834C01-9926-4513-814F-72F188A806C6}"/>
              </a:ext>
            </a:extLst>
          </p:cNvPr>
          <p:cNvSpPr>
            <a:spLocks noGrp="1"/>
          </p:cNvSpPr>
          <p:nvPr>
            <p:ph idx="1"/>
          </p:nvPr>
        </p:nvSpPr>
        <p:spPr/>
        <p:txBody>
          <a:bodyPr/>
          <a:lstStyle/>
          <a:p>
            <a:r>
              <a:rPr lang="en-US" dirty="0"/>
              <a:t>The wall itself cannot save a people, because the greatest resource of a city are the people itself within it.</a:t>
            </a:r>
          </a:p>
          <a:p>
            <a:pPr lvl="1"/>
            <a:r>
              <a:rPr lang="en-US" dirty="0"/>
              <a:t>50 brave soldiers are worth more than 500 cowards</a:t>
            </a:r>
          </a:p>
          <a:p>
            <a:r>
              <a:rPr lang="en-US" b="1" dirty="0"/>
              <a:t>Read 2Samuel 5:6-7!</a:t>
            </a:r>
          </a:p>
          <a:p>
            <a:r>
              <a:rPr lang="en-US" dirty="0"/>
              <a:t>“Unless the </a:t>
            </a:r>
            <a:r>
              <a:rPr lang="en-US" cap="small" dirty="0">
                <a:effectLst/>
              </a:rPr>
              <a:t>Lord</a:t>
            </a:r>
            <a:r>
              <a:rPr lang="en-US" dirty="0"/>
              <a:t> builds the house,</a:t>
            </a:r>
            <a:br>
              <a:rPr lang="en-US" dirty="0"/>
            </a:br>
            <a:r>
              <a:rPr lang="en-US" dirty="0"/>
              <a:t>They labor in vain who build it;</a:t>
            </a:r>
            <a:br>
              <a:rPr lang="en-US" dirty="0"/>
            </a:br>
            <a:r>
              <a:rPr lang="en-US" dirty="0"/>
              <a:t>Unless the </a:t>
            </a:r>
            <a:r>
              <a:rPr lang="en-US" cap="small" dirty="0">
                <a:effectLst/>
              </a:rPr>
              <a:t>Lord</a:t>
            </a:r>
            <a:r>
              <a:rPr lang="en-US" dirty="0"/>
              <a:t> guards the city,</a:t>
            </a:r>
            <a:br>
              <a:rPr lang="en-US" dirty="0"/>
            </a:br>
            <a:r>
              <a:rPr lang="en-US" dirty="0"/>
              <a:t>The watchman stays awake in vain.”</a:t>
            </a:r>
          </a:p>
          <a:p>
            <a:pPr marL="0" indent="0">
              <a:buNone/>
            </a:pPr>
            <a:r>
              <a:rPr lang="en-US" dirty="0"/>
              <a:t>	(Psalm 127:1)</a:t>
            </a:r>
          </a:p>
        </p:txBody>
      </p:sp>
    </p:spTree>
    <p:extLst>
      <p:ext uri="{BB962C8B-B14F-4D97-AF65-F5344CB8AC3E}">
        <p14:creationId xmlns:p14="http://schemas.microsoft.com/office/powerpoint/2010/main" val="264214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A2D-4F1F-42AD-8051-264867C6C30A}"/>
              </a:ext>
            </a:extLst>
          </p:cNvPr>
          <p:cNvSpPr>
            <a:spLocks noGrp="1"/>
          </p:cNvSpPr>
          <p:nvPr>
            <p:ph type="title"/>
          </p:nvPr>
        </p:nvSpPr>
        <p:spPr>
          <a:xfrm>
            <a:off x="838200" y="365126"/>
            <a:ext cx="10515600" cy="993028"/>
          </a:xfrm>
        </p:spPr>
        <p:txBody>
          <a:bodyPr/>
          <a:lstStyle/>
          <a:p>
            <a:pPr algn="ctr"/>
            <a:r>
              <a:rPr lang="en-US" dirty="0"/>
              <a:t>Samaritans</a:t>
            </a:r>
          </a:p>
        </p:txBody>
      </p:sp>
      <p:sp>
        <p:nvSpPr>
          <p:cNvPr id="3" name="Content Placeholder 2">
            <a:extLst>
              <a:ext uri="{FF2B5EF4-FFF2-40B4-BE49-F238E27FC236}">
                <a16:creationId xmlns:a16="http://schemas.microsoft.com/office/drawing/2014/main" id="{84973540-65E0-452E-8B8C-5058BE914997}"/>
              </a:ext>
            </a:extLst>
          </p:cNvPr>
          <p:cNvSpPr>
            <a:spLocks noGrp="1"/>
          </p:cNvSpPr>
          <p:nvPr>
            <p:ph idx="1"/>
          </p:nvPr>
        </p:nvSpPr>
        <p:spPr>
          <a:xfrm>
            <a:off x="838200" y="1559860"/>
            <a:ext cx="10515600" cy="4617104"/>
          </a:xfrm>
        </p:spPr>
        <p:txBody>
          <a:bodyPr>
            <a:normAutofit lnSpcReduction="10000"/>
          </a:bodyPr>
          <a:lstStyle/>
          <a:p>
            <a:r>
              <a:rPr lang="en-US" dirty="0"/>
              <a:t>These people appear to be </a:t>
            </a:r>
            <a:r>
              <a:rPr lang="en-US" i="1" dirty="0"/>
              <a:t>the Samaritans</a:t>
            </a:r>
            <a:r>
              <a:rPr lang="en-US" dirty="0"/>
              <a:t>, who originally were Jews but adopted pagan practices, a mixed, syncretistic religion. </a:t>
            </a:r>
          </a:p>
          <a:p>
            <a:r>
              <a:rPr lang="en-US" dirty="0"/>
              <a:t>2Kings 19:37: “Now it came to pass, as he [Sennacherib of </a:t>
            </a:r>
            <a:r>
              <a:rPr lang="en-US" i="1" dirty="0"/>
              <a:t>Assyria</a:t>
            </a:r>
            <a:r>
              <a:rPr lang="en-US" dirty="0"/>
              <a:t>] was worshiping in the temple of </a:t>
            </a:r>
            <a:r>
              <a:rPr lang="en-US" dirty="0" err="1"/>
              <a:t>Nisroch</a:t>
            </a:r>
            <a:r>
              <a:rPr lang="en-US" dirty="0"/>
              <a:t> his god, that his sons </a:t>
            </a:r>
            <a:r>
              <a:rPr lang="en-US" dirty="0" err="1"/>
              <a:t>Adrammelech</a:t>
            </a:r>
            <a:r>
              <a:rPr lang="en-US" dirty="0"/>
              <a:t> and </a:t>
            </a:r>
            <a:r>
              <a:rPr lang="en-US" dirty="0" err="1"/>
              <a:t>Sharezer</a:t>
            </a:r>
            <a:r>
              <a:rPr lang="en-US" dirty="0"/>
              <a:t> struck him down with the sword; and they escaped into the land of Ararat. Then </a:t>
            </a:r>
            <a:r>
              <a:rPr lang="en-US" b="1" dirty="0"/>
              <a:t>Esarhaddon his son reigned in his place</a:t>
            </a:r>
            <a:r>
              <a:rPr lang="en-US" dirty="0"/>
              <a:t>.”</a:t>
            </a:r>
          </a:p>
          <a:p>
            <a:r>
              <a:rPr lang="en-US" dirty="0"/>
              <a:t>Ezra 4:7: the letter was written in Aramaic, the language of the Samaritans</a:t>
            </a:r>
          </a:p>
          <a:p>
            <a:r>
              <a:rPr lang="en-US" dirty="0"/>
              <a:t>Verses 9-10: The Samaritans are mentioned as the people settled in the cities of Samaria and in the area “beyond the River”</a:t>
            </a:r>
          </a:p>
        </p:txBody>
      </p:sp>
    </p:spTree>
    <p:extLst>
      <p:ext uri="{BB962C8B-B14F-4D97-AF65-F5344CB8AC3E}">
        <p14:creationId xmlns:p14="http://schemas.microsoft.com/office/powerpoint/2010/main" val="56774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B692-140B-4874-82AF-90AFD30D5797}"/>
              </a:ext>
            </a:extLst>
          </p:cNvPr>
          <p:cNvSpPr>
            <a:spLocks noGrp="1"/>
          </p:cNvSpPr>
          <p:nvPr>
            <p:ph type="title"/>
          </p:nvPr>
        </p:nvSpPr>
        <p:spPr>
          <a:xfrm>
            <a:off x="838200" y="365125"/>
            <a:ext cx="10515600" cy="898899"/>
          </a:xfrm>
        </p:spPr>
        <p:txBody>
          <a:bodyPr/>
          <a:lstStyle/>
          <a:p>
            <a:pPr algn="ctr"/>
            <a:r>
              <a:rPr lang="en-US" dirty="0"/>
              <a:t>No thank you!</a:t>
            </a:r>
          </a:p>
        </p:txBody>
      </p:sp>
      <p:sp>
        <p:nvSpPr>
          <p:cNvPr id="3" name="Content Placeholder 2">
            <a:extLst>
              <a:ext uri="{FF2B5EF4-FFF2-40B4-BE49-F238E27FC236}">
                <a16:creationId xmlns:a16="http://schemas.microsoft.com/office/drawing/2014/main" id="{D9FF2AA5-C79E-40DC-8D8D-AF18BB3D5720}"/>
              </a:ext>
            </a:extLst>
          </p:cNvPr>
          <p:cNvSpPr>
            <a:spLocks noGrp="1"/>
          </p:cNvSpPr>
          <p:nvPr>
            <p:ph idx="1"/>
          </p:nvPr>
        </p:nvSpPr>
        <p:spPr>
          <a:xfrm>
            <a:off x="838200" y="1411941"/>
            <a:ext cx="9892553" cy="5080934"/>
          </a:xfrm>
        </p:spPr>
        <p:txBody>
          <a:bodyPr>
            <a:normAutofit/>
          </a:bodyPr>
          <a:lstStyle/>
          <a:p>
            <a:r>
              <a:rPr lang="en-US" dirty="0"/>
              <a:t>Zerubbabel and </a:t>
            </a:r>
            <a:r>
              <a:rPr lang="en-US" dirty="0" err="1"/>
              <a:t>Jeshua</a:t>
            </a:r>
            <a:r>
              <a:rPr lang="en-US" dirty="0"/>
              <a:t> reject the Samaritan “offer of help”.</a:t>
            </a:r>
          </a:p>
          <a:p>
            <a:r>
              <a:rPr lang="en-US" dirty="0"/>
              <a:t>Cyrus granted by decree all resources to the Jewish people so that they could build the temple.</a:t>
            </a:r>
          </a:p>
          <a:p>
            <a:pPr lvl="1"/>
            <a:r>
              <a:rPr lang="en-US" dirty="0"/>
              <a:t>You don’t need to “help God out”</a:t>
            </a:r>
          </a:p>
          <a:p>
            <a:pPr lvl="1"/>
            <a:r>
              <a:rPr lang="en-US" dirty="0"/>
              <a:t>It would also look bad to king Cyrus that the Jews were enlisting other people’s help.</a:t>
            </a:r>
          </a:p>
          <a:p>
            <a:r>
              <a:rPr lang="en-US" dirty="0"/>
              <a:t>Most importantly:</a:t>
            </a:r>
          </a:p>
          <a:p>
            <a:pPr lvl="1"/>
            <a:r>
              <a:rPr lang="en-US" dirty="0"/>
              <a:t>If the Jews were to accept help, it would mean that the people would intermix, marriages would form, </a:t>
            </a:r>
            <a:r>
              <a:rPr lang="en-US" b="1" dirty="0"/>
              <a:t>something that the Jews wanted to avoid in the first place.</a:t>
            </a:r>
          </a:p>
          <a:p>
            <a:pPr lvl="1"/>
            <a:r>
              <a:rPr lang="en-US" dirty="0"/>
              <a:t>Mixed marriages caused the downfall of Solomon; God wants to preserve a people for Himself and His worship.</a:t>
            </a:r>
          </a:p>
        </p:txBody>
      </p:sp>
    </p:spTree>
    <p:extLst>
      <p:ext uri="{BB962C8B-B14F-4D97-AF65-F5344CB8AC3E}">
        <p14:creationId xmlns:p14="http://schemas.microsoft.com/office/powerpoint/2010/main" val="10714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3EEA-0999-4E89-BD43-DA88477613B1}"/>
              </a:ext>
            </a:extLst>
          </p:cNvPr>
          <p:cNvSpPr>
            <a:spLocks noGrp="1"/>
          </p:cNvSpPr>
          <p:nvPr>
            <p:ph type="title"/>
          </p:nvPr>
        </p:nvSpPr>
        <p:spPr>
          <a:xfrm>
            <a:off x="838200" y="365126"/>
            <a:ext cx="10515600" cy="993028"/>
          </a:xfrm>
        </p:spPr>
        <p:txBody>
          <a:bodyPr/>
          <a:lstStyle/>
          <a:p>
            <a:pPr algn="ctr"/>
            <a:r>
              <a:rPr lang="en-US" dirty="0"/>
              <a:t>1 Kings 1:1-4</a:t>
            </a:r>
          </a:p>
        </p:txBody>
      </p:sp>
      <p:sp>
        <p:nvSpPr>
          <p:cNvPr id="3" name="Content Placeholder 2">
            <a:extLst>
              <a:ext uri="{FF2B5EF4-FFF2-40B4-BE49-F238E27FC236}">
                <a16:creationId xmlns:a16="http://schemas.microsoft.com/office/drawing/2014/main" id="{93BCF72A-5C97-44F3-9673-85D4785AD6E7}"/>
              </a:ext>
            </a:extLst>
          </p:cNvPr>
          <p:cNvSpPr>
            <a:spLocks noGrp="1"/>
          </p:cNvSpPr>
          <p:nvPr>
            <p:ph idx="1"/>
          </p:nvPr>
        </p:nvSpPr>
        <p:spPr>
          <a:xfrm>
            <a:off x="838200" y="1465729"/>
            <a:ext cx="10515600" cy="4711234"/>
          </a:xfrm>
        </p:spPr>
        <p:txBody>
          <a:bodyPr>
            <a:normAutofit fontScale="92500"/>
          </a:bodyPr>
          <a:lstStyle/>
          <a:p>
            <a:r>
              <a:rPr lang="en-US" dirty="0"/>
              <a:t>“Now King David was old, </a:t>
            </a:r>
            <a:r>
              <a:rPr lang="en-US" i="1" dirty="0"/>
              <a:t>advanced in years</a:t>
            </a:r>
            <a:r>
              <a:rPr lang="en-US" dirty="0"/>
              <a:t>; and they put covers on him, but he could not get warm. Therefore his servants said to him, ‘Let a young woman, a virgin, be sought for our lord the king, and let her stand before the king, and let her care for him; </a:t>
            </a:r>
            <a:r>
              <a:rPr lang="en-US" i="1" dirty="0"/>
              <a:t>and let her lie in your bosom</a:t>
            </a:r>
            <a:r>
              <a:rPr lang="en-US" dirty="0"/>
              <a:t>, that our lord the king may be warm.’ So they sought for a lovely young woman throughout all the territory of Israel, and found </a:t>
            </a:r>
            <a:r>
              <a:rPr lang="en-US" dirty="0" err="1"/>
              <a:t>Abishag</a:t>
            </a:r>
            <a:r>
              <a:rPr lang="en-US" dirty="0"/>
              <a:t> the Shunammite, and brought her to the king. The young woman was very lovely; and she cared for the king, and served him; </a:t>
            </a:r>
            <a:r>
              <a:rPr lang="en-US" i="1" dirty="0"/>
              <a:t>but the king did not know her</a:t>
            </a:r>
            <a:r>
              <a:rPr lang="en-US" dirty="0"/>
              <a:t>.”</a:t>
            </a:r>
          </a:p>
          <a:p>
            <a:r>
              <a:rPr lang="en-US" dirty="0"/>
              <a:t>King David learned his lesson not to become intimate with another woman after his adultery with Bathsheba.</a:t>
            </a:r>
          </a:p>
          <a:p>
            <a:r>
              <a:rPr lang="en-US" dirty="0"/>
              <a:t>The Jewish people knew they had been unfaithful and did not wish to be unfaithful again to the Lord. </a:t>
            </a:r>
          </a:p>
        </p:txBody>
      </p:sp>
    </p:spTree>
    <p:extLst>
      <p:ext uri="{BB962C8B-B14F-4D97-AF65-F5344CB8AC3E}">
        <p14:creationId xmlns:p14="http://schemas.microsoft.com/office/powerpoint/2010/main" val="73601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FC93-5FDF-403A-839D-B0D5CA7253D3}"/>
              </a:ext>
            </a:extLst>
          </p:cNvPr>
          <p:cNvSpPr>
            <a:spLocks noGrp="1"/>
          </p:cNvSpPr>
          <p:nvPr>
            <p:ph type="title"/>
          </p:nvPr>
        </p:nvSpPr>
        <p:spPr>
          <a:xfrm>
            <a:off x="838200" y="365125"/>
            <a:ext cx="10515600" cy="1087157"/>
          </a:xfrm>
        </p:spPr>
        <p:txBody>
          <a:bodyPr/>
          <a:lstStyle/>
          <a:p>
            <a:pPr algn="ctr"/>
            <a:r>
              <a:rPr lang="en-US" dirty="0"/>
              <a:t>Examples of religious flattery</a:t>
            </a:r>
          </a:p>
        </p:txBody>
      </p:sp>
      <p:sp>
        <p:nvSpPr>
          <p:cNvPr id="3" name="Content Placeholder 2">
            <a:extLst>
              <a:ext uri="{FF2B5EF4-FFF2-40B4-BE49-F238E27FC236}">
                <a16:creationId xmlns:a16="http://schemas.microsoft.com/office/drawing/2014/main" id="{BD32A08F-A5C4-463C-BEB4-6EC794402707}"/>
              </a:ext>
            </a:extLst>
          </p:cNvPr>
          <p:cNvSpPr>
            <a:spLocks noGrp="1"/>
          </p:cNvSpPr>
          <p:nvPr>
            <p:ph idx="1"/>
          </p:nvPr>
        </p:nvSpPr>
        <p:spPr>
          <a:xfrm>
            <a:off x="838200" y="1559859"/>
            <a:ext cx="10515600" cy="5029200"/>
          </a:xfrm>
        </p:spPr>
        <p:txBody>
          <a:bodyPr>
            <a:normAutofit fontScale="92500" lnSpcReduction="10000"/>
          </a:bodyPr>
          <a:lstStyle/>
          <a:p>
            <a:r>
              <a:rPr lang="en-US" dirty="0"/>
              <a:t>The Roman church’s attitude in ecumenism (Vatican II):</a:t>
            </a:r>
          </a:p>
          <a:p>
            <a:pPr lvl="1"/>
            <a:r>
              <a:rPr lang="en-US" dirty="0" err="1"/>
              <a:t>Unitatis</a:t>
            </a:r>
            <a:r>
              <a:rPr lang="en-US" dirty="0"/>
              <a:t> </a:t>
            </a:r>
            <a:r>
              <a:rPr lang="en-US" dirty="0" err="1"/>
              <a:t>redintegratio</a:t>
            </a:r>
            <a:r>
              <a:rPr lang="en-US" dirty="0"/>
              <a:t>: Rome’s decree on ecumenism:</a:t>
            </a:r>
          </a:p>
          <a:p>
            <a:pPr lvl="1"/>
            <a:r>
              <a:rPr lang="en-US" dirty="0"/>
              <a:t>Calls the Protestant churches “separated brethren”</a:t>
            </a:r>
          </a:p>
          <a:p>
            <a:pPr lvl="1"/>
            <a:r>
              <a:rPr lang="en-US" dirty="0"/>
              <a:t>This is a misnomer, since no earthly power can separate Christian brothers from one another (Christ builds his church)</a:t>
            </a:r>
          </a:p>
          <a:p>
            <a:pPr lvl="1"/>
            <a:r>
              <a:rPr lang="en-US" dirty="0"/>
              <a:t>Vatican II </a:t>
            </a:r>
            <a:r>
              <a:rPr lang="en-US" i="1" dirty="0"/>
              <a:t>still</a:t>
            </a:r>
            <a:r>
              <a:rPr lang="en-US" dirty="0"/>
              <a:t> upholds the council of Trent (mid-16</a:t>
            </a:r>
            <a:r>
              <a:rPr lang="en-US" baseline="30000" dirty="0"/>
              <a:t>th</a:t>
            </a:r>
            <a:r>
              <a:rPr lang="en-US" dirty="0"/>
              <a:t> c.), which puts the major Protestant doctrines under anathema</a:t>
            </a:r>
          </a:p>
          <a:p>
            <a:pPr lvl="1"/>
            <a:r>
              <a:rPr lang="en-US" dirty="0"/>
              <a:t>Rome holds to a false gospel of grace </a:t>
            </a:r>
            <a:r>
              <a:rPr lang="en-US" i="1" dirty="0"/>
              <a:t>and law</a:t>
            </a:r>
            <a:r>
              <a:rPr lang="en-US" dirty="0"/>
              <a:t> (calls assurance of salvation the sin of presumption)</a:t>
            </a:r>
          </a:p>
          <a:p>
            <a:pPr lvl="1"/>
            <a:r>
              <a:rPr lang="en-US" dirty="0"/>
              <a:t>Rome calls all churches to return to her as to the mother church, saying you can only be as Christian as you are Roman Catholic</a:t>
            </a:r>
          </a:p>
          <a:p>
            <a:pPr lvl="1"/>
            <a:r>
              <a:rPr lang="en-US" dirty="0"/>
              <a:t>Maintaining ecumenical relationships with Rome is </a:t>
            </a:r>
            <a:r>
              <a:rPr lang="en-US" i="1" dirty="0"/>
              <a:t>syncretism</a:t>
            </a:r>
            <a:r>
              <a:rPr lang="en-US" dirty="0"/>
              <a:t>.</a:t>
            </a:r>
          </a:p>
          <a:p>
            <a:pPr lvl="1"/>
            <a:r>
              <a:rPr lang="en-US" dirty="0"/>
              <a:t>“I will build my church” (Matthew 16:18), but </a:t>
            </a:r>
            <a:r>
              <a:rPr lang="en-US" i="1" dirty="0"/>
              <a:t>Rome is another church</a:t>
            </a:r>
            <a:r>
              <a:rPr lang="en-US" dirty="0"/>
              <a:t>, another building at another address.</a:t>
            </a:r>
          </a:p>
          <a:p>
            <a:pPr lvl="1"/>
            <a:r>
              <a:rPr lang="en-US" b="1" dirty="0"/>
              <a:t>Do not build with Rome.</a:t>
            </a:r>
          </a:p>
        </p:txBody>
      </p:sp>
    </p:spTree>
    <p:extLst>
      <p:ext uri="{BB962C8B-B14F-4D97-AF65-F5344CB8AC3E}">
        <p14:creationId xmlns:p14="http://schemas.microsoft.com/office/powerpoint/2010/main" val="119644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A6FD-C863-4E70-9328-6D4365762D30}"/>
              </a:ext>
            </a:extLst>
          </p:cNvPr>
          <p:cNvSpPr>
            <a:spLocks noGrp="1"/>
          </p:cNvSpPr>
          <p:nvPr>
            <p:ph type="title"/>
          </p:nvPr>
        </p:nvSpPr>
        <p:spPr>
          <a:xfrm>
            <a:off x="838200" y="365125"/>
            <a:ext cx="10515600" cy="1127499"/>
          </a:xfrm>
        </p:spPr>
        <p:txBody>
          <a:bodyPr/>
          <a:lstStyle/>
          <a:p>
            <a:pPr algn="ctr"/>
            <a:r>
              <a:rPr lang="en-US" dirty="0"/>
              <a:t>Atheists also play this game</a:t>
            </a:r>
          </a:p>
        </p:txBody>
      </p:sp>
      <p:sp>
        <p:nvSpPr>
          <p:cNvPr id="3" name="Content Placeholder 2">
            <a:extLst>
              <a:ext uri="{FF2B5EF4-FFF2-40B4-BE49-F238E27FC236}">
                <a16:creationId xmlns:a16="http://schemas.microsoft.com/office/drawing/2014/main" id="{9CF85A78-71BD-4D39-BB5F-66703032E070}"/>
              </a:ext>
            </a:extLst>
          </p:cNvPr>
          <p:cNvSpPr>
            <a:spLocks noGrp="1"/>
          </p:cNvSpPr>
          <p:nvPr>
            <p:ph idx="1"/>
          </p:nvPr>
        </p:nvSpPr>
        <p:spPr>
          <a:xfrm>
            <a:off x="838200" y="1492624"/>
            <a:ext cx="10515600" cy="4684339"/>
          </a:xfrm>
        </p:spPr>
        <p:txBody>
          <a:bodyPr>
            <a:normAutofit/>
          </a:bodyPr>
          <a:lstStyle/>
          <a:p>
            <a:r>
              <a:rPr lang="en-US" dirty="0"/>
              <a:t>Unbelieving father in the family</a:t>
            </a:r>
          </a:p>
          <a:p>
            <a:pPr lvl="1"/>
            <a:r>
              <a:rPr lang="en-US" dirty="0"/>
              <a:t>Physicist, believed in evolution</a:t>
            </a:r>
          </a:p>
          <a:p>
            <a:pPr lvl="1"/>
            <a:r>
              <a:rPr lang="en-US" dirty="0"/>
              <a:t>Believed I was completely crazy because I believe in six day creation</a:t>
            </a:r>
          </a:p>
          <a:p>
            <a:pPr lvl="1"/>
            <a:r>
              <a:rPr lang="en-US" dirty="0"/>
              <a:t>Literally wanted to send me to an insane asylum</a:t>
            </a:r>
          </a:p>
          <a:p>
            <a:pPr lvl="1"/>
            <a:r>
              <a:rPr lang="en-US" dirty="0"/>
              <a:t>Played the religious person</a:t>
            </a:r>
          </a:p>
          <a:p>
            <a:pPr lvl="1"/>
            <a:r>
              <a:rPr lang="en-US" dirty="0"/>
              <a:t>Sang songs, “prayed”, even though he never prayed in his life</a:t>
            </a:r>
          </a:p>
          <a:p>
            <a:pPr lvl="1"/>
            <a:r>
              <a:rPr lang="en-US" dirty="0"/>
              <a:t>Sent me books on “The triumph of reason”</a:t>
            </a:r>
          </a:p>
          <a:p>
            <a:r>
              <a:rPr lang="en-US" dirty="0"/>
              <a:t>In other areas: when the left plays religious</a:t>
            </a:r>
          </a:p>
          <a:p>
            <a:pPr lvl="1"/>
            <a:r>
              <a:rPr lang="en-US" dirty="0"/>
              <a:t>Hillary Clinton becoming a Methodist pastor</a:t>
            </a:r>
          </a:p>
          <a:p>
            <a:pPr lvl="1"/>
            <a:r>
              <a:rPr lang="en-US" dirty="0"/>
              <a:t>Al Gore ad: “My faith sustains me”</a:t>
            </a:r>
          </a:p>
        </p:txBody>
      </p:sp>
    </p:spTree>
    <p:extLst>
      <p:ext uri="{BB962C8B-B14F-4D97-AF65-F5344CB8AC3E}">
        <p14:creationId xmlns:p14="http://schemas.microsoft.com/office/powerpoint/2010/main" val="204172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5A92-C8C3-4946-8864-202FDC45353E}"/>
              </a:ext>
            </a:extLst>
          </p:cNvPr>
          <p:cNvSpPr>
            <a:spLocks noGrp="1"/>
          </p:cNvSpPr>
          <p:nvPr>
            <p:ph type="title"/>
          </p:nvPr>
        </p:nvSpPr>
        <p:spPr>
          <a:xfrm>
            <a:off x="838200" y="365125"/>
            <a:ext cx="10515600" cy="804769"/>
          </a:xfrm>
        </p:spPr>
        <p:txBody>
          <a:bodyPr/>
          <a:lstStyle/>
          <a:p>
            <a:pPr algn="ctr"/>
            <a:r>
              <a:rPr lang="en-US" dirty="0"/>
              <a:t>A parenthesis</a:t>
            </a:r>
          </a:p>
        </p:txBody>
      </p:sp>
      <p:sp>
        <p:nvSpPr>
          <p:cNvPr id="3" name="Content Placeholder 2">
            <a:extLst>
              <a:ext uri="{FF2B5EF4-FFF2-40B4-BE49-F238E27FC236}">
                <a16:creationId xmlns:a16="http://schemas.microsoft.com/office/drawing/2014/main" id="{D3E549E3-DD0E-42E1-A0E3-73A82819AA37}"/>
              </a:ext>
            </a:extLst>
          </p:cNvPr>
          <p:cNvSpPr>
            <a:spLocks noGrp="1"/>
          </p:cNvSpPr>
          <p:nvPr>
            <p:ph idx="1"/>
          </p:nvPr>
        </p:nvSpPr>
        <p:spPr>
          <a:xfrm>
            <a:off x="838200" y="1465729"/>
            <a:ext cx="10515600" cy="4711234"/>
          </a:xfrm>
        </p:spPr>
        <p:txBody>
          <a:bodyPr>
            <a:normAutofit lnSpcReduction="10000"/>
          </a:bodyPr>
          <a:lstStyle/>
          <a:p>
            <a:r>
              <a:rPr lang="en-US" dirty="0"/>
              <a:t>Ezra 4:5-6: “</a:t>
            </a:r>
            <a:r>
              <a:rPr lang="en-US" b="1" dirty="0"/>
              <a:t>5:</a:t>
            </a:r>
            <a:r>
              <a:rPr lang="en-US" dirty="0"/>
              <a:t> and hired counselors against them to frustrate their purpose all the days of Cyrus king of Persia, even until the reign of Darius king of Persia. </a:t>
            </a:r>
            <a:r>
              <a:rPr lang="en-US" b="1" dirty="0"/>
              <a:t>6:</a:t>
            </a:r>
            <a:r>
              <a:rPr lang="en-US" dirty="0"/>
              <a:t> In the reign of Ahasuerus, in the beginning of his reign, they wrote an accusation against the inhabitants of Judah and Jerusalem.”</a:t>
            </a:r>
          </a:p>
          <a:p>
            <a:r>
              <a:rPr lang="en-US" dirty="0"/>
              <a:t>Darius I: 522-486</a:t>
            </a:r>
          </a:p>
          <a:p>
            <a:r>
              <a:rPr lang="en-US" dirty="0"/>
              <a:t>Ahasuerus: 486-465</a:t>
            </a:r>
          </a:p>
          <a:p>
            <a:r>
              <a:rPr lang="en-US" dirty="0"/>
              <a:t>Ezra 4:1-5 is the main thread of the narrative, dealing with the building of the temple</a:t>
            </a:r>
          </a:p>
          <a:p>
            <a:r>
              <a:rPr lang="en-US" dirty="0"/>
              <a:t>Verses 6-23 is a </a:t>
            </a:r>
            <a:r>
              <a:rPr lang="en-US" i="1" dirty="0"/>
              <a:t>parenthesis</a:t>
            </a:r>
            <a:r>
              <a:rPr lang="en-US" dirty="0"/>
              <a:t> (another example: Matthew 28:2-4), dealing with later events dealing with the wall (still related)</a:t>
            </a:r>
          </a:p>
        </p:txBody>
      </p:sp>
    </p:spTree>
    <p:extLst>
      <p:ext uri="{BB962C8B-B14F-4D97-AF65-F5344CB8AC3E}">
        <p14:creationId xmlns:p14="http://schemas.microsoft.com/office/powerpoint/2010/main" val="3595952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44023</TotalTime>
  <Words>3078</Words>
  <Application>Microsoft Office PowerPoint</Application>
  <PresentationFormat>Widescreen</PresentationFormat>
  <Paragraphs>212</Paragraphs>
  <Slides>33</Slides>
  <Notes>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Ezra 4-7</vt:lpstr>
      <vt:lpstr>Ezra 4: the challenge begins</vt:lpstr>
      <vt:lpstr>“Let us build with you”</vt:lpstr>
      <vt:lpstr>Samaritans</vt:lpstr>
      <vt:lpstr>No thank you!</vt:lpstr>
      <vt:lpstr>1 Kings 1:1-4</vt:lpstr>
      <vt:lpstr>Examples of religious flattery</vt:lpstr>
      <vt:lpstr>Atheists also play this game</vt:lpstr>
      <vt:lpstr>A parenthesis</vt:lpstr>
      <vt:lpstr>PowerPoint Presentation</vt:lpstr>
      <vt:lpstr>Ezra 4:6-23</vt:lpstr>
      <vt:lpstr>Ezra 5: the building resumes</vt:lpstr>
      <vt:lpstr>The prophecy of Haggai</vt:lpstr>
      <vt:lpstr>Haggai</vt:lpstr>
      <vt:lpstr>The people are obedient</vt:lpstr>
      <vt:lpstr>The Lord is good!</vt:lpstr>
      <vt:lpstr>The prophecy of Zechariah</vt:lpstr>
      <vt:lpstr>The cornerstone</vt:lpstr>
      <vt:lpstr>Another inquiry: Ezra 5:1-5</vt:lpstr>
      <vt:lpstr>The report: Ezra 5:6-17</vt:lpstr>
      <vt:lpstr>Ezra 6: The king’s response</vt:lpstr>
      <vt:lpstr>Ezra 6: the temple rebuilt</vt:lpstr>
      <vt:lpstr>PowerPoint Presentation</vt:lpstr>
      <vt:lpstr>An exhortation</vt:lpstr>
      <vt:lpstr>Who is the real king?</vt:lpstr>
      <vt:lpstr>Threats thwarted</vt:lpstr>
      <vt:lpstr>The temple is complete!</vt:lpstr>
      <vt:lpstr>Ezra the scribe enters (Ezra 7)</vt:lpstr>
      <vt:lpstr>Ezra’s ministry</vt:lpstr>
      <vt:lpstr>Comparison with another situation</vt:lpstr>
      <vt:lpstr>The good hand of God</vt:lpstr>
      <vt:lpstr>PowerPoint Presentation</vt:lpstr>
      <vt:lpstr>How much can a wall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1377</cp:revision>
  <dcterms:created xsi:type="dcterms:W3CDTF">2013-07-15T20:26:40Z</dcterms:created>
  <dcterms:modified xsi:type="dcterms:W3CDTF">2022-03-27T01:31:41Z</dcterms:modified>
</cp:coreProperties>
</file>