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sldIdLst>
    <p:sldId id="256" r:id="rId2"/>
    <p:sldId id="271" r:id="rId3"/>
    <p:sldId id="392" r:id="rId4"/>
    <p:sldId id="421" r:id="rId5"/>
    <p:sldId id="422" r:id="rId6"/>
    <p:sldId id="423" r:id="rId7"/>
    <p:sldId id="436" r:id="rId8"/>
    <p:sldId id="431" r:id="rId9"/>
    <p:sldId id="424" r:id="rId10"/>
    <p:sldId id="425" r:id="rId11"/>
    <p:sldId id="426" r:id="rId12"/>
    <p:sldId id="427" r:id="rId13"/>
    <p:sldId id="428" r:id="rId14"/>
    <p:sldId id="443" r:id="rId15"/>
    <p:sldId id="429" r:id="rId16"/>
    <p:sldId id="442" r:id="rId17"/>
    <p:sldId id="445" r:id="rId18"/>
    <p:sldId id="446" r:id="rId19"/>
    <p:sldId id="435" r:id="rId20"/>
    <p:sldId id="420" r:id="rId21"/>
    <p:sldId id="444" r:id="rId22"/>
    <p:sldId id="448" r:id="rId23"/>
    <p:sldId id="432" r:id="rId24"/>
    <p:sldId id="433" r:id="rId25"/>
    <p:sldId id="449" r:id="rId26"/>
    <p:sldId id="450" r:id="rId27"/>
    <p:sldId id="460" r:id="rId28"/>
    <p:sldId id="465" r:id="rId29"/>
    <p:sldId id="454" r:id="rId30"/>
    <p:sldId id="451" r:id="rId31"/>
    <p:sldId id="459" r:id="rId32"/>
    <p:sldId id="463" r:id="rId33"/>
    <p:sldId id="462" r:id="rId34"/>
    <p:sldId id="452" r:id="rId35"/>
    <p:sldId id="453" r:id="rId36"/>
    <p:sldId id="455" r:id="rId37"/>
    <p:sldId id="456" r:id="rId38"/>
    <p:sldId id="457" r:id="rId39"/>
    <p:sldId id="458" r:id="rId40"/>
    <p:sldId id="461" r:id="rId41"/>
    <p:sldId id="434" r:id="rId42"/>
    <p:sldId id="437" r:id="rId43"/>
    <p:sldId id="438" r:id="rId44"/>
    <p:sldId id="439" r:id="rId45"/>
    <p:sldId id="441" r:id="rId46"/>
    <p:sldId id="440" r:id="rId47"/>
    <p:sldId id="447" r:id="rId48"/>
    <p:sldId id="46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10/17/2021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19</a:t>
            </a:fld>
            <a:endParaRPr lang="en-US"/>
          </a:p>
        </p:txBody>
      </p:sp>
    </p:spTree>
    <p:extLst>
      <p:ext uri="{BB962C8B-B14F-4D97-AF65-F5344CB8AC3E}">
        <p14:creationId xmlns:p14="http://schemas.microsoft.com/office/powerpoint/2010/main" val="37673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20</a:t>
            </a:fld>
            <a:endParaRPr lang="en-US"/>
          </a:p>
        </p:txBody>
      </p:sp>
    </p:spTree>
    <p:extLst>
      <p:ext uri="{BB962C8B-B14F-4D97-AF65-F5344CB8AC3E}">
        <p14:creationId xmlns:p14="http://schemas.microsoft.com/office/powerpoint/2010/main" val="3471259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67-69</a:t>
            </a:r>
          </a:p>
          <a:p>
            <a:pPr algn="l"/>
            <a:r>
              <a:rPr lang="en-US" dirty="0">
                <a:cs typeface="Calibri" panose="020F0502020204030204"/>
              </a:rPr>
              <a:t>October 17,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8DEE32-1D56-4309-B372-E33386F21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54C93DED-C8C6-4138-8732-D9DD20A59189}"/>
              </a:ext>
            </a:extLst>
          </p:cNvPr>
          <p:cNvSpPr txBox="1"/>
          <p:nvPr/>
        </p:nvSpPr>
        <p:spPr>
          <a:xfrm>
            <a:off x="225083" y="309489"/>
            <a:ext cx="2504049" cy="1938992"/>
          </a:xfrm>
          <a:prstGeom prst="rect">
            <a:avLst/>
          </a:prstGeom>
          <a:noFill/>
        </p:spPr>
        <p:txBody>
          <a:bodyPr wrap="square" rtlCol="0">
            <a:spAutoFit/>
          </a:bodyPr>
          <a:lstStyle/>
          <a:p>
            <a:r>
              <a:rPr lang="en-US" sz="2400" dirty="0">
                <a:solidFill>
                  <a:schemeClr val="bg1"/>
                </a:solidFill>
              </a:rPr>
              <a:t>We hold these truths to be self-evident, that </a:t>
            </a:r>
            <a:r>
              <a:rPr lang="en-US" sz="2400" b="1" dirty="0">
                <a:solidFill>
                  <a:schemeClr val="bg1"/>
                </a:solidFill>
              </a:rPr>
              <a:t>all men are created equal</a:t>
            </a:r>
            <a:r>
              <a:rPr lang="en-US" sz="2400" dirty="0">
                <a:solidFill>
                  <a:schemeClr val="bg1"/>
                </a:solidFill>
              </a:rPr>
              <a:t>.</a:t>
            </a:r>
          </a:p>
        </p:txBody>
      </p:sp>
    </p:spTree>
    <p:extLst>
      <p:ext uri="{BB962C8B-B14F-4D97-AF65-F5344CB8AC3E}">
        <p14:creationId xmlns:p14="http://schemas.microsoft.com/office/powerpoint/2010/main" val="3277657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7A6B2-F142-4EB3-BD13-1C8D9576D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pic>
        <p:nvPicPr>
          <p:cNvPr id="7" name="Picture 6">
            <a:extLst>
              <a:ext uri="{FF2B5EF4-FFF2-40B4-BE49-F238E27FC236}">
                <a16:creationId xmlns:a16="http://schemas.microsoft.com/office/drawing/2014/main" id="{BD3A9D7E-A0DB-4A2C-B116-D3E198049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813046"/>
            <a:ext cx="7645623" cy="5041437"/>
          </a:xfrm>
          <a:prstGeom prst="rect">
            <a:avLst/>
          </a:prstGeom>
        </p:spPr>
      </p:pic>
    </p:spTree>
    <p:extLst>
      <p:ext uri="{BB962C8B-B14F-4D97-AF65-F5344CB8AC3E}">
        <p14:creationId xmlns:p14="http://schemas.microsoft.com/office/powerpoint/2010/main" val="126583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BA6432-D7F2-4CF6-836E-E84F50743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4" y="-2"/>
            <a:ext cx="6096000" cy="6858000"/>
          </a:xfrm>
          <a:prstGeom prst="rect">
            <a:avLst/>
          </a:prstGeom>
        </p:spPr>
      </p:pic>
      <p:pic>
        <p:nvPicPr>
          <p:cNvPr id="4" name="Picture 3">
            <a:extLst>
              <a:ext uri="{FF2B5EF4-FFF2-40B4-BE49-F238E27FC236}">
                <a16:creationId xmlns:a16="http://schemas.microsoft.com/office/drawing/2014/main" id="{ECA1E60F-44B6-43B3-AFA7-7A22FD3E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664" y="-1"/>
            <a:ext cx="5622388" cy="6857999"/>
          </a:xfrm>
          <a:prstGeom prst="rect">
            <a:avLst/>
          </a:prstGeom>
        </p:spPr>
      </p:pic>
      <p:sp>
        <p:nvSpPr>
          <p:cNvPr id="5" name="TextBox 4">
            <a:extLst>
              <a:ext uri="{FF2B5EF4-FFF2-40B4-BE49-F238E27FC236}">
                <a16:creationId xmlns:a16="http://schemas.microsoft.com/office/drawing/2014/main" id="{179753FE-EF59-43B4-95D0-9DA2F520D255}"/>
              </a:ext>
            </a:extLst>
          </p:cNvPr>
          <p:cNvSpPr txBox="1"/>
          <p:nvPr/>
        </p:nvSpPr>
        <p:spPr>
          <a:xfrm>
            <a:off x="1453076" y="2351781"/>
            <a:ext cx="8975187" cy="1077218"/>
          </a:xfrm>
          <a:prstGeom prst="rect">
            <a:avLst/>
          </a:prstGeom>
          <a:noFill/>
        </p:spPr>
        <p:txBody>
          <a:bodyPr wrap="square" rtlCol="0">
            <a:spAutoFit/>
          </a:bodyPr>
          <a:lstStyle/>
          <a:p>
            <a:r>
              <a:rPr lang="en-US" sz="6400" b="1" dirty="0">
                <a:solidFill>
                  <a:srgbClr val="FF0000"/>
                </a:solidFill>
              </a:rPr>
              <a:t>OVER 100 MILLION DEAD</a:t>
            </a:r>
          </a:p>
        </p:txBody>
      </p:sp>
    </p:spTree>
    <p:extLst>
      <p:ext uri="{BB962C8B-B14F-4D97-AF65-F5344CB8AC3E}">
        <p14:creationId xmlns:p14="http://schemas.microsoft.com/office/powerpoint/2010/main" val="41678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144C3-A95F-4E7B-B1F5-B5CB71132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78275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50DC-5EBD-40BF-9D5D-C2E3207A35B0}"/>
              </a:ext>
            </a:extLst>
          </p:cNvPr>
          <p:cNvSpPr>
            <a:spLocks noGrp="1"/>
          </p:cNvSpPr>
          <p:nvPr>
            <p:ph type="title"/>
          </p:nvPr>
        </p:nvSpPr>
        <p:spPr>
          <a:xfrm>
            <a:off x="838200" y="150935"/>
            <a:ext cx="10515600" cy="915035"/>
          </a:xfrm>
        </p:spPr>
        <p:txBody>
          <a:bodyPr/>
          <a:lstStyle/>
          <a:p>
            <a:pPr algn="ctr"/>
            <a:r>
              <a:rPr lang="en-US" dirty="0"/>
              <a:t>Some abortion statistics</a:t>
            </a:r>
          </a:p>
        </p:txBody>
      </p:sp>
      <p:sp>
        <p:nvSpPr>
          <p:cNvPr id="4" name="Content Placeholder 3">
            <a:extLst>
              <a:ext uri="{FF2B5EF4-FFF2-40B4-BE49-F238E27FC236}">
                <a16:creationId xmlns:a16="http://schemas.microsoft.com/office/drawing/2014/main" id="{F6B302E0-51CE-48F1-B5AB-01511DDD2E9A}"/>
              </a:ext>
            </a:extLst>
          </p:cNvPr>
          <p:cNvSpPr txBox="1">
            <a:spLocks noGrp="1"/>
          </p:cNvSpPr>
          <p:nvPr>
            <p:ph idx="1"/>
          </p:nvPr>
        </p:nvSpPr>
        <p:spPr>
          <a:xfrm>
            <a:off x="838200" y="1065970"/>
            <a:ext cx="10515600" cy="5255798"/>
          </a:xfrm>
          <a:prstGeom prst="rect">
            <a:avLst/>
          </a:prstGeom>
          <a:noFill/>
        </p:spPr>
        <p:txBody>
          <a:bodyPr wrap="square" rtlCol="0">
            <a:spAutoFit/>
          </a:bodyPr>
          <a:lstStyle/>
          <a:p>
            <a:r>
              <a:rPr lang="en-US" b="1" dirty="0"/>
              <a:t>61.8 million</a:t>
            </a:r>
            <a:r>
              <a:rPr lang="en-US" dirty="0"/>
              <a:t> </a:t>
            </a:r>
            <a:r>
              <a:rPr lang="en-US" i="1" dirty="0"/>
              <a:t>surgical</a:t>
            </a:r>
            <a:r>
              <a:rPr lang="en-US" dirty="0"/>
              <a:t> abortions in America between 1973 and 2018</a:t>
            </a:r>
          </a:p>
          <a:p>
            <a:r>
              <a:rPr lang="en-US" b="1" dirty="0"/>
              <a:t>610 million</a:t>
            </a:r>
            <a:r>
              <a:rPr lang="en-US" dirty="0"/>
              <a:t> </a:t>
            </a:r>
            <a:r>
              <a:rPr lang="en-US" i="1" dirty="0"/>
              <a:t>chemical</a:t>
            </a:r>
            <a:r>
              <a:rPr lang="en-US" dirty="0"/>
              <a:t> abortions between 1965 and 2009</a:t>
            </a:r>
          </a:p>
          <a:p>
            <a:r>
              <a:rPr lang="en-US" dirty="0"/>
              <a:t>More babies have been aborted than all the soldiers who have died in all of America’s wars </a:t>
            </a:r>
            <a:r>
              <a:rPr lang="en-US" b="1" dirty="0"/>
              <a:t>combined</a:t>
            </a:r>
          </a:p>
          <a:p>
            <a:r>
              <a:rPr lang="en-US" dirty="0"/>
              <a:t>2362/day, 100/hour, 1 every 37 seconds</a:t>
            </a:r>
          </a:p>
          <a:p>
            <a:r>
              <a:rPr lang="en-US" dirty="0"/>
              <a:t>Between 2010 and 2014, </a:t>
            </a:r>
            <a:r>
              <a:rPr lang="en-US" b="1" dirty="0"/>
              <a:t>one-fourth</a:t>
            </a:r>
            <a:r>
              <a:rPr lang="en-US" dirty="0"/>
              <a:t> of all pregnancies ended in abortion worldwide</a:t>
            </a:r>
          </a:p>
          <a:p>
            <a:r>
              <a:rPr lang="en-US" b="1" dirty="0"/>
              <a:t>Approximately 2.2 billion worldwide to date</a:t>
            </a:r>
          </a:p>
          <a:p>
            <a:r>
              <a:rPr lang="en-US" dirty="0"/>
              <a:t>Without abortion there would be </a:t>
            </a:r>
            <a:r>
              <a:rPr lang="en-US" b="1" dirty="0"/>
              <a:t>half a billion Americans</a:t>
            </a:r>
            <a:r>
              <a:rPr lang="en-US" dirty="0"/>
              <a:t> today and </a:t>
            </a:r>
            <a:r>
              <a:rPr lang="en-US" b="1" dirty="0"/>
              <a:t>10 billion people on earth</a:t>
            </a:r>
          </a:p>
          <a:p>
            <a:r>
              <a:rPr lang="en-US" dirty="0"/>
              <a:t>“Their feet are swift to shed blood” (Romans 3:15)</a:t>
            </a:r>
          </a:p>
        </p:txBody>
      </p:sp>
    </p:spTree>
    <p:extLst>
      <p:ext uri="{BB962C8B-B14F-4D97-AF65-F5344CB8AC3E}">
        <p14:creationId xmlns:p14="http://schemas.microsoft.com/office/powerpoint/2010/main" val="29638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8-678C-43D6-9454-9A6952DB5B8C}"/>
              </a:ext>
            </a:extLst>
          </p:cNvPr>
          <p:cNvSpPr>
            <a:spLocks noGrp="1"/>
          </p:cNvSpPr>
          <p:nvPr>
            <p:ph type="title"/>
          </p:nvPr>
        </p:nvSpPr>
        <p:spPr/>
        <p:txBody>
          <a:bodyPr/>
          <a:lstStyle/>
          <a:p>
            <a:pPr algn="ctr"/>
            <a:r>
              <a:rPr lang="en-US" dirty="0"/>
              <a:t>Image of God</a:t>
            </a:r>
          </a:p>
        </p:txBody>
      </p:sp>
      <p:sp>
        <p:nvSpPr>
          <p:cNvPr id="3" name="Content Placeholder 2">
            <a:extLst>
              <a:ext uri="{FF2B5EF4-FFF2-40B4-BE49-F238E27FC236}">
                <a16:creationId xmlns:a16="http://schemas.microsoft.com/office/drawing/2014/main" id="{D8CD62F4-5840-4BA7-AA5D-D8D617EB9478}"/>
              </a:ext>
            </a:extLst>
          </p:cNvPr>
          <p:cNvSpPr>
            <a:spLocks noGrp="1"/>
          </p:cNvSpPr>
          <p:nvPr>
            <p:ph idx="1"/>
          </p:nvPr>
        </p:nvSpPr>
        <p:spPr>
          <a:xfrm>
            <a:off x="838200" y="1825625"/>
            <a:ext cx="10515600" cy="4351338"/>
          </a:xfrm>
        </p:spPr>
        <p:txBody>
          <a:bodyPr/>
          <a:lstStyle/>
          <a:p>
            <a:r>
              <a:rPr lang="en-US" dirty="0"/>
              <a:t>Communist doctrine held that man is merely animate matter</a:t>
            </a:r>
          </a:p>
          <a:p>
            <a:r>
              <a:rPr lang="en-US" dirty="0"/>
              <a:t>They transform one form of matter into another form of matter because to them it doesn’t matter</a:t>
            </a:r>
          </a:p>
          <a:p>
            <a:r>
              <a:rPr lang="en-US" dirty="0"/>
              <a:t>Abortion ‘counselors’ try to convince prospective ‘patients’ that their fetus is merely in the fish stage and that they shouldn’t feel guilty about the abortion</a:t>
            </a:r>
          </a:p>
          <a:p>
            <a:pPr lvl="1"/>
            <a:r>
              <a:rPr lang="en-US" dirty="0"/>
              <a:t>They’re not terminating a human, only something sub-human</a:t>
            </a:r>
          </a:p>
        </p:txBody>
      </p:sp>
    </p:spTree>
    <p:extLst>
      <p:ext uri="{BB962C8B-B14F-4D97-AF65-F5344CB8AC3E}">
        <p14:creationId xmlns:p14="http://schemas.microsoft.com/office/powerpoint/2010/main" val="247605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3A8D-5323-46A9-901F-75FB805BD01B}"/>
              </a:ext>
            </a:extLst>
          </p:cNvPr>
          <p:cNvSpPr>
            <a:spLocks noGrp="1"/>
          </p:cNvSpPr>
          <p:nvPr>
            <p:ph type="title"/>
          </p:nvPr>
        </p:nvSpPr>
        <p:spPr>
          <a:xfrm>
            <a:off x="838200" y="365125"/>
            <a:ext cx="10515600" cy="1027577"/>
          </a:xfrm>
        </p:spPr>
        <p:txBody>
          <a:bodyPr/>
          <a:lstStyle/>
          <a:p>
            <a:pPr algn="ctr"/>
            <a:r>
              <a:rPr lang="en-US" dirty="0"/>
              <a:t>Alleged gill slits…</a:t>
            </a:r>
          </a:p>
        </p:txBody>
      </p:sp>
      <p:pic>
        <p:nvPicPr>
          <p:cNvPr id="5" name="Picture 4">
            <a:extLst>
              <a:ext uri="{FF2B5EF4-FFF2-40B4-BE49-F238E27FC236}">
                <a16:creationId xmlns:a16="http://schemas.microsoft.com/office/drawing/2014/main" id="{EDB3BBE8-56FB-4DEE-AF83-484F4AE984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373" y="1392702"/>
            <a:ext cx="5359790" cy="5359790"/>
          </a:xfrm>
          <a:prstGeom prst="rect">
            <a:avLst/>
          </a:prstGeom>
        </p:spPr>
      </p:pic>
      <p:pic>
        <p:nvPicPr>
          <p:cNvPr id="7" name="Picture 6">
            <a:extLst>
              <a:ext uri="{FF2B5EF4-FFF2-40B4-BE49-F238E27FC236}">
                <a16:creationId xmlns:a16="http://schemas.microsoft.com/office/drawing/2014/main" id="{D51834E1-2CAE-4F1B-83C5-8400776A4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025" y="2163786"/>
            <a:ext cx="5090161" cy="3817621"/>
          </a:xfrm>
          <a:prstGeom prst="rect">
            <a:avLst/>
          </a:prstGeom>
        </p:spPr>
      </p:pic>
      <p:sp>
        <p:nvSpPr>
          <p:cNvPr id="8" name="Arrow: Right 7">
            <a:extLst>
              <a:ext uri="{FF2B5EF4-FFF2-40B4-BE49-F238E27FC236}">
                <a16:creationId xmlns:a16="http://schemas.microsoft.com/office/drawing/2014/main" id="{8A7E3857-328A-483F-BB1C-F540219DFA9A}"/>
              </a:ext>
            </a:extLst>
          </p:cNvPr>
          <p:cNvSpPr/>
          <p:nvPr/>
        </p:nvSpPr>
        <p:spPr>
          <a:xfrm>
            <a:off x="5655212" y="3938954"/>
            <a:ext cx="590843" cy="4220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24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552C-BF43-4325-B0D8-AD0C7234440C}"/>
              </a:ext>
            </a:extLst>
          </p:cNvPr>
          <p:cNvSpPr>
            <a:spLocks noGrp="1"/>
          </p:cNvSpPr>
          <p:nvPr>
            <p:ph type="title"/>
          </p:nvPr>
        </p:nvSpPr>
        <p:spPr>
          <a:xfrm>
            <a:off x="838200" y="365126"/>
            <a:ext cx="10515600" cy="971306"/>
          </a:xfrm>
        </p:spPr>
        <p:txBody>
          <a:bodyPr/>
          <a:lstStyle/>
          <a:p>
            <a:pPr algn="ctr"/>
            <a:r>
              <a:rPr lang="en-US" dirty="0"/>
              <a:t>Gill slits?</a:t>
            </a:r>
          </a:p>
        </p:txBody>
      </p:sp>
      <p:sp>
        <p:nvSpPr>
          <p:cNvPr id="3" name="Content Placeholder 2">
            <a:extLst>
              <a:ext uri="{FF2B5EF4-FFF2-40B4-BE49-F238E27FC236}">
                <a16:creationId xmlns:a16="http://schemas.microsoft.com/office/drawing/2014/main" id="{37F02822-4307-4873-9BAF-F25A09E90265}"/>
              </a:ext>
            </a:extLst>
          </p:cNvPr>
          <p:cNvSpPr>
            <a:spLocks noGrp="1"/>
          </p:cNvSpPr>
          <p:nvPr>
            <p:ph idx="1"/>
          </p:nvPr>
        </p:nvSpPr>
        <p:spPr>
          <a:xfrm>
            <a:off x="838200" y="1505243"/>
            <a:ext cx="10515600" cy="4671720"/>
          </a:xfrm>
        </p:spPr>
        <p:txBody>
          <a:bodyPr/>
          <a:lstStyle/>
          <a:p>
            <a:r>
              <a:rPr lang="en-US" dirty="0"/>
              <a:t>Correlation does not mean causation: pouches on the neck of a human embryo may serve different functions</a:t>
            </a:r>
          </a:p>
          <a:p>
            <a:r>
              <a:rPr lang="en-US" dirty="0"/>
              <a:t>Interesting fact: the “gill slits” never actually break through to form actual slits</a:t>
            </a:r>
          </a:p>
          <a:p>
            <a:r>
              <a:rPr lang="en-US" dirty="0"/>
              <a:t>Also, with scientific progress, it has been shown that the early development of different animal groups is very divergent</a:t>
            </a:r>
          </a:p>
          <a:p>
            <a:pPr lvl="1"/>
            <a:r>
              <a:rPr lang="en-US" dirty="0"/>
              <a:t>i.e. insects, humans, tunicates (‘sack animals’)</a:t>
            </a:r>
          </a:p>
        </p:txBody>
      </p:sp>
    </p:spTree>
    <p:extLst>
      <p:ext uri="{BB962C8B-B14F-4D97-AF65-F5344CB8AC3E}">
        <p14:creationId xmlns:p14="http://schemas.microsoft.com/office/powerpoint/2010/main" val="1581484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A5B0-4ED0-4727-A058-FA86340AE7C3}"/>
              </a:ext>
            </a:extLst>
          </p:cNvPr>
          <p:cNvSpPr>
            <a:spLocks noGrp="1"/>
          </p:cNvSpPr>
          <p:nvPr>
            <p:ph type="title"/>
          </p:nvPr>
        </p:nvSpPr>
        <p:spPr>
          <a:xfrm>
            <a:off x="838200" y="181317"/>
            <a:ext cx="10515600" cy="999441"/>
          </a:xfrm>
        </p:spPr>
        <p:txBody>
          <a:bodyPr/>
          <a:lstStyle/>
          <a:p>
            <a:pPr algn="ctr"/>
            <a:r>
              <a:rPr lang="en-US" dirty="0"/>
              <a:t>Not gill slits!</a:t>
            </a:r>
          </a:p>
        </p:txBody>
      </p:sp>
      <p:sp>
        <p:nvSpPr>
          <p:cNvPr id="3" name="Content Placeholder 2">
            <a:extLst>
              <a:ext uri="{FF2B5EF4-FFF2-40B4-BE49-F238E27FC236}">
                <a16:creationId xmlns:a16="http://schemas.microsoft.com/office/drawing/2014/main" id="{C5CCC773-456B-4F14-844B-336174C65CBA}"/>
              </a:ext>
            </a:extLst>
          </p:cNvPr>
          <p:cNvSpPr>
            <a:spLocks noGrp="1"/>
          </p:cNvSpPr>
          <p:nvPr>
            <p:ph idx="1"/>
          </p:nvPr>
        </p:nvSpPr>
        <p:spPr>
          <a:xfrm>
            <a:off x="5500468" y="2039815"/>
            <a:ext cx="5853332" cy="2757268"/>
          </a:xfrm>
        </p:spPr>
        <p:txBody>
          <a:bodyPr>
            <a:normAutofit lnSpcReduction="10000"/>
          </a:bodyPr>
          <a:lstStyle/>
          <a:p>
            <a:r>
              <a:rPr lang="en-US" dirty="0"/>
              <a:t>Different sets of genes are involved in neck area tissue differentiation in fish and humans</a:t>
            </a:r>
          </a:p>
          <a:p>
            <a:r>
              <a:rPr lang="en-US" dirty="0"/>
              <a:t>Different sections of the neck area form the middle ear in different vertebrate groups</a:t>
            </a:r>
          </a:p>
          <a:p>
            <a:r>
              <a:rPr lang="en-US" dirty="0"/>
              <a:t>Innervation is also different</a:t>
            </a:r>
          </a:p>
          <a:p>
            <a:endParaRPr lang="en-US" dirty="0"/>
          </a:p>
        </p:txBody>
      </p:sp>
      <p:pic>
        <p:nvPicPr>
          <p:cNvPr id="4" name="Picture 3">
            <a:extLst>
              <a:ext uri="{FF2B5EF4-FFF2-40B4-BE49-F238E27FC236}">
                <a16:creationId xmlns:a16="http://schemas.microsoft.com/office/drawing/2014/main" id="{F3259C2C-1038-40B5-8A6A-B65A1B26B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73" y="1868157"/>
            <a:ext cx="4572000" cy="3327400"/>
          </a:xfrm>
          <a:prstGeom prst="rect">
            <a:avLst/>
          </a:prstGeom>
        </p:spPr>
      </p:pic>
    </p:spTree>
    <p:extLst>
      <p:ext uri="{BB962C8B-B14F-4D97-AF65-F5344CB8AC3E}">
        <p14:creationId xmlns:p14="http://schemas.microsoft.com/office/powerpoint/2010/main" val="127207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#68</a:t>
            </a:r>
            <a:endParaRPr lang="en-US" b="1" dirty="0">
              <a:latin typeface="Bookman Old Style"/>
            </a:endParaRPr>
          </a:p>
        </p:txBody>
      </p:sp>
      <p:sp>
        <p:nvSpPr>
          <p:cNvPr id="3" name="Content Placeholder 2"/>
          <p:cNvSpPr>
            <a:spLocks noGrp="1" noEditPoints="1"/>
          </p:cNvSpPr>
          <p:nvPr>
            <p:ph idx="1"/>
          </p:nvPr>
        </p:nvSpPr>
        <p:spPr>
          <a:xfrm>
            <a:off x="838200" y="1690688"/>
            <a:ext cx="10275277" cy="4486275"/>
          </a:xfrm>
        </p:spPr>
        <p:txBody>
          <a:bodyPr vert="horz" lIns="91440" tIns="45720" rIns="91440" bIns="45720" rtlCol="0" anchor="t">
            <a:normAutofit/>
          </a:bodyPr>
          <a:lstStyle/>
          <a:p>
            <a:r>
              <a:rPr lang="en-US" sz="3200" b="1" dirty="0">
                <a:ea typeface="+mn-lt"/>
                <a:cs typeface="+mn-lt"/>
              </a:rPr>
              <a:t>Q. What is required in the sixth commandment?</a:t>
            </a:r>
          </a:p>
          <a:p>
            <a:r>
              <a:rPr lang="en-US" sz="3200" b="1" dirty="0">
                <a:ea typeface="+mn-lt"/>
                <a:cs typeface="+mn-lt"/>
              </a:rPr>
              <a:t>The sixth commandment </a:t>
            </a:r>
            <a:r>
              <a:rPr lang="en-US" sz="3200" b="1" dirty="0" err="1">
                <a:ea typeface="+mn-lt"/>
                <a:cs typeface="+mn-lt"/>
              </a:rPr>
              <a:t>requireth</a:t>
            </a:r>
            <a:r>
              <a:rPr lang="en-US" sz="3200" b="1" dirty="0">
                <a:ea typeface="+mn-lt"/>
                <a:cs typeface="+mn-lt"/>
              </a:rPr>
              <a:t> all lawful </a:t>
            </a:r>
            <a:r>
              <a:rPr lang="en-US" sz="3200" b="1" dirty="0" err="1">
                <a:ea typeface="+mn-lt"/>
                <a:cs typeface="+mn-lt"/>
              </a:rPr>
              <a:t>endeavours</a:t>
            </a:r>
            <a:r>
              <a:rPr lang="en-US" sz="3200" b="1" dirty="0">
                <a:ea typeface="+mn-lt"/>
                <a:cs typeface="+mn-lt"/>
              </a:rPr>
              <a:t> to preserve our own life, and the life of others.</a:t>
            </a:r>
            <a:endParaRPr lang="en-US" sz="3200" dirty="0">
              <a:ea typeface="+mn-lt"/>
              <a:cs typeface="+mn-lt"/>
            </a:endParaRPr>
          </a:p>
        </p:txBody>
      </p:sp>
    </p:spTree>
    <p:extLst>
      <p:ext uri="{BB962C8B-B14F-4D97-AF65-F5344CB8AC3E}">
        <p14:creationId xmlns:p14="http://schemas.microsoft.com/office/powerpoint/2010/main" val="36281653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#67</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b="1" dirty="0">
                <a:ea typeface="+mn-lt"/>
                <a:cs typeface="+mn-lt"/>
              </a:rPr>
              <a:t>Q. Which is the sixth commandment? </a:t>
            </a:r>
          </a:p>
          <a:p>
            <a:r>
              <a:rPr lang="en-US" b="1" dirty="0">
                <a:ea typeface="+mn-lt"/>
                <a:cs typeface="+mn-lt"/>
              </a:rPr>
              <a:t>A. The sixth commandment is, Thou shalt not kill. (Exodus 20:13)</a:t>
            </a:r>
          </a:p>
          <a:p>
            <a:pPr marL="0" indent="0">
              <a:buNone/>
            </a:pPr>
            <a:endParaRPr lang="en-US" b="1" dirty="0">
              <a:ea typeface="+mn-lt"/>
              <a:cs typeface="+mn-lt"/>
            </a:endParaRPr>
          </a:p>
          <a:p>
            <a:pPr marL="0" indent="0">
              <a:buNone/>
            </a:pPr>
            <a:r>
              <a:rPr lang="en-US" b="1" dirty="0">
                <a:ea typeface="+mn-lt"/>
                <a:cs typeface="+mn-lt"/>
              </a:rPr>
              <a:t>What does the Bible say?</a:t>
            </a:r>
          </a:p>
          <a:p>
            <a:r>
              <a:rPr lang="en-US" sz="2800" dirty="0"/>
              <a:t>“So ought men to love their wives as their own bodies… for no man ever yet hated his own flesh; but </a:t>
            </a:r>
            <a:r>
              <a:rPr lang="en-US" sz="2800" dirty="0" err="1"/>
              <a:t>nourisheth</a:t>
            </a:r>
            <a:r>
              <a:rPr lang="en-US" sz="2800" dirty="0"/>
              <a:t> and </a:t>
            </a:r>
            <a:r>
              <a:rPr lang="en-US" sz="2800" dirty="0" err="1"/>
              <a:t>cherisheth</a:t>
            </a:r>
            <a:r>
              <a:rPr lang="en-US" sz="2800" dirty="0"/>
              <a:t> it” (Ephesians 5:28-29)</a:t>
            </a:r>
          </a:p>
          <a:p>
            <a:pPr marL="0" indent="0">
              <a:buNone/>
            </a:pPr>
            <a:endParaRPr lang="en-US" b="1" dirty="0">
              <a:ea typeface="+mn-lt"/>
              <a:cs typeface="+mn-lt"/>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#69</a:t>
            </a:r>
            <a:endParaRPr lang="en-US" b="1" dirty="0">
              <a:latin typeface="Bookman Old Style"/>
            </a:endParaRPr>
          </a:p>
        </p:txBody>
      </p:sp>
      <p:sp>
        <p:nvSpPr>
          <p:cNvPr id="3" name="Content Placeholder 2"/>
          <p:cNvSpPr>
            <a:spLocks noGrp="1" noEditPoints="1"/>
          </p:cNvSpPr>
          <p:nvPr>
            <p:ph idx="1"/>
          </p:nvPr>
        </p:nvSpPr>
        <p:spPr>
          <a:xfrm>
            <a:off x="956603" y="1854380"/>
            <a:ext cx="9836481" cy="4322583"/>
          </a:xfrm>
        </p:spPr>
        <p:txBody>
          <a:bodyPr vert="horz" lIns="91440" tIns="45720" rIns="91440" bIns="45720" rtlCol="0" anchor="t">
            <a:normAutofit/>
          </a:bodyPr>
          <a:lstStyle/>
          <a:p>
            <a:r>
              <a:rPr lang="en-US" sz="3000" b="1" dirty="0">
                <a:ea typeface="+mn-lt"/>
                <a:cs typeface="+mn-lt"/>
              </a:rPr>
              <a:t>Q. What is forbidden in the sixth commandment? </a:t>
            </a:r>
          </a:p>
          <a:p>
            <a:r>
              <a:rPr lang="en-US" sz="3000" b="1" dirty="0">
                <a:ea typeface="+mn-lt"/>
                <a:cs typeface="+mn-lt"/>
              </a:rPr>
              <a:t>A. The sixth commandment </a:t>
            </a:r>
            <a:r>
              <a:rPr lang="en-US" sz="3000" b="1" dirty="0" err="1">
                <a:ea typeface="+mn-lt"/>
                <a:cs typeface="+mn-lt"/>
              </a:rPr>
              <a:t>forbiddeth</a:t>
            </a:r>
            <a:r>
              <a:rPr lang="en-US" sz="3000" b="1" dirty="0">
                <a:ea typeface="+mn-lt"/>
                <a:cs typeface="+mn-lt"/>
              </a:rPr>
              <a:t> the taking of our own life, or the life of our </a:t>
            </a:r>
            <a:r>
              <a:rPr lang="en-US" sz="3000" b="1" dirty="0" err="1">
                <a:ea typeface="+mn-lt"/>
                <a:cs typeface="+mn-lt"/>
              </a:rPr>
              <a:t>neighbour</a:t>
            </a:r>
            <a:r>
              <a:rPr lang="en-US" sz="3000" b="1" dirty="0">
                <a:ea typeface="+mn-lt"/>
                <a:cs typeface="+mn-lt"/>
              </a:rPr>
              <a:t> unjustly, or whatsoever </a:t>
            </a:r>
            <a:r>
              <a:rPr lang="en-US" sz="3000" b="1" dirty="0" err="1">
                <a:ea typeface="+mn-lt"/>
                <a:cs typeface="+mn-lt"/>
              </a:rPr>
              <a:t>tendeth</a:t>
            </a:r>
            <a:r>
              <a:rPr lang="en-US" sz="3000" b="1" dirty="0">
                <a:ea typeface="+mn-lt"/>
                <a:cs typeface="+mn-lt"/>
              </a:rPr>
              <a:t> thereunto.</a:t>
            </a:r>
          </a:p>
        </p:txBody>
      </p:sp>
    </p:spTree>
    <p:extLst>
      <p:ext uri="{BB962C8B-B14F-4D97-AF65-F5344CB8AC3E}">
        <p14:creationId xmlns:p14="http://schemas.microsoft.com/office/powerpoint/2010/main" val="17215656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DA4C-666A-4F43-833C-ADCF0EB9F950}"/>
              </a:ext>
            </a:extLst>
          </p:cNvPr>
          <p:cNvSpPr>
            <a:spLocks noGrp="1"/>
          </p:cNvSpPr>
          <p:nvPr>
            <p:ph type="title"/>
          </p:nvPr>
        </p:nvSpPr>
        <p:spPr/>
        <p:txBody>
          <a:bodyPr/>
          <a:lstStyle/>
          <a:p>
            <a:pPr algn="ctr"/>
            <a:r>
              <a:rPr lang="en-US" dirty="0"/>
              <a:t>Prevention of death and preservation of life</a:t>
            </a:r>
          </a:p>
        </p:txBody>
      </p:sp>
      <p:sp>
        <p:nvSpPr>
          <p:cNvPr id="3" name="Content Placeholder 2">
            <a:extLst>
              <a:ext uri="{FF2B5EF4-FFF2-40B4-BE49-F238E27FC236}">
                <a16:creationId xmlns:a16="http://schemas.microsoft.com/office/drawing/2014/main" id="{292709C1-1CB5-43ED-876F-A46BF5A1F479}"/>
              </a:ext>
            </a:extLst>
          </p:cNvPr>
          <p:cNvSpPr>
            <a:spLocks noGrp="1"/>
          </p:cNvSpPr>
          <p:nvPr>
            <p:ph idx="1"/>
          </p:nvPr>
        </p:nvSpPr>
        <p:spPr/>
        <p:txBody>
          <a:bodyPr>
            <a:normAutofit lnSpcReduction="10000"/>
          </a:bodyPr>
          <a:lstStyle/>
          <a:p>
            <a:r>
              <a:rPr lang="en-US" dirty="0"/>
              <a:t>By preventing death it is also implied that we must do everything to preserve and promote life and well-being</a:t>
            </a:r>
          </a:p>
          <a:p>
            <a:r>
              <a:rPr lang="en-US" dirty="0"/>
              <a:t>Whatever command is implied, the contrary is also forbidden</a:t>
            </a:r>
          </a:p>
          <a:p>
            <a:pPr lvl="1"/>
            <a:r>
              <a:rPr lang="en-US" dirty="0"/>
              <a:t>Prevent death</a:t>
            </a:r>
          </a:p>
          <a:p>
            <a:pPr lvl="1"/>
            <a:r>
              <a:rPr lang="en-US" dirty="0"/>
              <a:t>Preserve life</a:t>
            </a:r>
          </a:p>
          <a:p>
            <a:r>
              <a:rPr lang="en-US" b="1" dirty="0"/>
              <a:t>Q: have you ever killed anyone?</a:t>
            </a:r>
          </a:p>
          <a:p>
            <a:r>
              <a:rPr lang="en-US" dirty="0"/>
              <a:t>“</a:t>
            </a:r>
            <a:r>
              <a:rPr lang="en-US" b="1" dirty="0"/>
              <a:t>Whoever hates his brother is a murderer</a:t>
            </a:r>
            <a:r>
              <a:rPr lang="en-US" dirty="0"/>
              <a:t>, and you know that no murderer has eternal life abiding in him.” (1John 3:15)</a:t>
            </a:r>
          </a:p>
          <a:p>
            <a:r>
              <a:rPr lang="en-US" dirty="0"/>
              <a:t>Even the slightest, hidden intent of hatred is murder</a:t>
            </a:r>
          </a:p>
          <a:p>
            <a:r>
              <a:rPr lang="en-US" dirty="0"/>
              <a:t>We have a thrice-holy God.</a:t>
            </a:r>
          </a:p>
        </p:txBody>
      </p:sp>
    </p:spTree>
    <p:extLst>
      <p:ext uri="{BB962C8B-B14F-4D97-AF65-F5344CB8AC3E}">
        <p14:creationId xmlns:p14="http://schemas.microsoft.com/office/powerpoint/2010/main" val="348026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E37E-9E4A-4B65-BCEF-B64926278374}"/>
              </a:ext>
            </a:extLst>
          </p:cNvPr>
          <p:cNvSpPr>
            <a:spLocks noGrp="1"/>
          </p:cNvSpPr>
          <p:nvPr>
            <p:ph type="title"/>
          </p:nvPr>
        </p:nvSpPr>
        <p:spPr>
          <a:xfrm>
            <a:off x="838200" y="365125"/>
            <a:ext cx="10515600" cy="929103"/>
          </a:xfrm>
        </p:spPr>
        <p:txBody>
          <a:bodyPr/>
          <a:lstStyle/>
          <a:p>
            <a:pPr algn="ctr"/>
            <a:r>
              <a:rPr lang="en-US" dirty="0"/>
              <a:t>Larger Catechism Q 135</a:t>
            </a:r>
          </a:p>
        </p:txBody>
      </p:sp>
      <p:sp>
        <p:nvSpPr>
          <p:cNvPr id="4" name="Content Placeholder 2">
            <a:extLst>
              <a:ext uri="{FF2B5EF4-FFF2-40B4-BE49-F238E27FC236}">
                <a16:creationId xmlns:a16="http://schemas.microsoft.com/office/drawing/2014/main" id="{AB200D51-D0C6-415E-B584-EC9AD281ED69}"/>
              </a:ext>
            </a:extLst>
          </p:cNvPr>
          <p:cNvSpPr>
            <a:spLocks noGrp="1"/>
          </p:cNvSpPr>
          <p:nvPr>
            <p:ph sz="half" idx="1"/>
          </p:nvPr>
        </p:nvSpPr>
        <p:spPr>
          <a:xfrm>
            <a:off x="838200" y="1825625"/>
            <a:ext cx="5181600" cy="4351338"/>
          </a:xfrm>
        </p:spPr>
        <p:txBody>
          <a:bodyPr>
            <a:normAutofit fontScale="92500"/>
          </a:bodyPr>
          <a:lstStyle/>
          <a:p>
            <a:r>
              <a:rPr lang="en-US" dirty="0"/>
              <a:t>Preservation of life</a:t>
            </a:r>
          </a:p>
          <a:p>
            <a:r>
              <a:rPr lang="en-US" dirty="0"/>
              <a:t>Subduing passions</a:t>
            </a:r>
          </a:p>
          <a:p>
            <a:r>
              <a:rPr lang="en-US" dirty="0"/>
              <a:t>Resisting temptations</a:t>
            </a:r>
          </a:p>
          <a:p>
            <a:r>
              <a:rPr lang="en-US" dirty="0"/>
              <a:t>Defense against violence</a:t>
            </a:r>
          </a:p>
          <a:p>
            <a:r>
              <a:rPr lang="en-US" dirty="0"/>
              <a:t>Patiently bearing God’s hand</a:t>
            </a:r>
          </a:p>
          <a:p>
            <a:r>
              <a:rPr lang="en-US" dirty="0"/>
              <a:t>Quietness of mind</a:t>
            </a:r>
          </a:p>
          <a:p>
            <a:r>
              <a:rPr lang="en-US" dirty="0"/>
              <a:t>Cheerfulness of spirit</a:t>
            </a:r>
          </a:p>
          <a:p>
            <a:r>
              <a:rPr lang="en-US" dirty="0"/>
              <a:t>Sober use of meat, drink</a:t>
            </a:r>
            <a:r>
              <a:rPr lang="en-US"/>
              <a:t>, physick</a:t>
            </a:r>
            <a:r>
              <a:rPr lang="en-US" dirty="0"/>
              <a:t>, sleep, labor and recreation</a:t>
            </a:r>
          </a:p>
        </p:txBody>
      </p:sp>
      <p:sp>
        <p:nvSpPr>
          <p:cNvPr id="5" name="Content Placeholder 3">
            <a:extLst>
              <a:ext uri="{FF2B5EF4-FFF2-40B4-BE49-F238E27FC236}">
                <a16:creationId xmlns:a16="http://schemas.microsoft.com/office/drawing/2014/main" id="{755C6556-191A-4980-ABED-E19E5D77E6F2}"/>
              </a:ext>
            </a:extLst>
          </p:cNvPr>
          <p:cNvSpPr txBox="1">
            <a:spLocks/>
          </p:cNvSpPr>
          <p:nvPr/>
        </p:nvSpPr>
        <p:spPr>
          <a:xfrm>
            <a:off x="6172200" y="1825625"/>
            <a:ext cx="5181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Charitable thoughts</a:t>
            </a:r>
          </a:p>
          <a:p>
            <a:r>
              <a:rPr lang="en-US" sz="2600" dirty="0"/>
              <a:t>Love, compassion, meekness</a:t>
            </a:r>
          </a:p>
          <a:p>
            <a:r>
              <a:rPr lang="en-US" sz="2600" dirty="0"/>
              <a:t>Gentleness, kindness, peacefulness</a:t>
            </a:r>
          </a:p>
          <a:p>
            <a:r>
              <a:rPr lang="en-US" sz="2600" dirty="0"/>
              <a:t>Mild and courteous speech and behavior</a:t>
            </a:r>
          </a:p>
          <a:p>
            <a:r>
              <a:rPr lang="en-US" sz="2600" dirty="0"/>
              <a:t>Forbearance and readiness to reconcile</a:t>
            </a:r>
          </a:p>
          <a:p>
            <a:r>
              <a:rPr lang="en-US" sz="2600" dirty="0"/>
              <a:t>Comforting the distressed</a:t>
            </a:r>
          </a:p>
          <a:p>
            <a:r>
              <a:rPr lang="en-US" sz="2600" dirty="0"/>
              <a:t>Protecting the innocent</a:t>
            </a:r>
          </a:p>
          <a:p>
            <a:pPr marL="0" indent="0">
              <a:buNone/>
            </a:pPr>
            <a:endParaRPr lang="en-US" sz="2600" dirty="0"/>
          </a:p>
        </p:txBody>
      </p:sp>
    </p:spTree>
    <p:extLst>
      <p:ext uri="{BB962C8B-B14F-4D97-AF65-F5344CB8AC3E}">
        <p14:creationId xmlns:p14="http://schemas.microsoft.com/office/powerpoint/2010/main" val="45195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F00A-607F-4EF6-941C-5F734A295F1B}"/>
              </a:ext>
            </a:extLst>
          </p:cNvPr>
          <p:cNvSpPr>
            <a:spLocks noGrp="1"/>
          </p:cNvSpPr>
          <p:nvPr>
            <p:ph type="title"/>
          </p:nvPr>
        </p:nvSpPr>
        <p:spPr/>
        <p:txBody>
          <a:bodyPr/>
          <a:lstStyle/>
          <a:p>
            <a:pPr algn="ctr"/>
            <a:r>
              <a:rPr lang="en-US" dirty="0"/>
              <a:t>A look at the Larger Catechism Q 136</a:t>
            </a:r>
          </a:p>
        </p:txBody>
      </p:sp>
      <p:sp>
        <p:nvSpPr>
          <p:cNvPr id="3" name="Content Placeholder 2">
            <a:extLst>
              <a:ext uri="{FF2B5EF4-FFF2-40B4-BE49-F238E27FC236}">
                <a16:creationId xmlns:a16="http://schemas.microsoft.com/office/drawing/2014/main" id="{C3AE84D7-189D-4A33-A98E-D56F48BA7982}"/>
              </a:ext>
            </a:extLst>
          </p:cNvPr>
          <p:cNvSpPr>
            <a:spLocks noGrp="1"/>
          </p:cNvSpPr>
          <p:nvPr>
            <p:ph sz="half" idx="1"/>
          </p:nvPr>
        </p:nvSpPr>
        <p:spPr/>
        <p:txBody>
          <a:bodyPr/>
          <a:lstStyle/>
          <a:p>
            <a:r>
              <a:rPr lang="en-US" dirty="0"/>
              <a:t>Suicide</a:t>
            </a:r>
          </a:p>
          <a:p>
            <a:r>
              <a:rPr lang="en-US" dirty="0"/>
              <a:t>Murder</a:t>
            </a:r>
          </a:p>
          <a:p>
            <a:r>
              <a:rPr lang="en-US" dirty="0"/>
              <a:t>Withdrawing means of preserving life</a:t>
            </a:r>
          </a:p>
          <a:p>
            <a:r>
              <a:rPr lang="en-US" dirty="0"/>
              <a:t>Envy</a:t>
            </a:r>
          </a:p>
          <a:p>
            <a:r>
              <a:rPr lang="en-US" dirty="0"/>
              <a:t>Desire for revenge</a:t>
            </a:r>
          </a:p>
          <a:p>
            <a:r>
              <a:rPr lang="en-US" dirty="0"/>
              <a:t>Excessive passions</a:t>
            </a:r>
          </a:p>
          <a:p>
            <a:r>
              <a:rPr lang="en-US" dirty="0"/>
              <a:t>Distracting cares</a:t>
            </a:r>
          </a:p>
        </p:txBody>
      </p:sp>
      <p:sp>
        <p:nvSpPr>
          <p:cNvPr id="4" name="Content Placeholder 3">
            <a:extLst>
              <a:ext uri="{FF2B5EF4-FFF2-40B4-BE49-F238E27FC236}">
                <a16:creationId xmlns:a16="http://schemas.microsoft.com/office/drawing/2014/main" id="{BA8FAD3C-A53A-41C9-AF38-695FFF83CF02}"/>
              </a:ext>
            </a:extLst>
          </p:cNvPr>
          <p:cNvSpPr>
            <a:spLocks noGrp="1"/>
          </p:cNvSpPr>
          <p:nvPr>
            <p:ph sz="half" idx="2"/>
          </p:nvPr>
        </p:nvSpPr>
        <p:spPr/>
        <p:txBody>
          <a:bodyPr/>
          <a:lstStyle/>
          <a:p>
            <a:r>
              <a:rPr lang="en-US" dirty="0"/>
              <a:t>Immoderate use of meat, labor recreation</a:t>
            </a:r>
          </a:p>
          <a:p>
            <a:r>
              <a:rPr lang="en-US" dirty="0"/>
              <a:t>Provoking words</a:t>
            </a:r>
          </a:p>
          <a:p>
            <a:r>
              <a:rPr lang="en-US" dirty="0"/>
              <a:t>Oppression</a:t>
            </a:r>
          </a:p>
          <a:p>
            <a:r>
              <a:rPr lang="en-US" dirty="0"/>
              <a:t>Quarreling</a:t>
            </a:r>
          </a:p>
          <a:p>
            <a:r>
              <a:rPr lang="en-US" dirty="0"/>
              <a:t>Striking</a:t>
            </a:r>
          </a:p>
          <a:p>
            <a:r>
              <a:rPr lang="en-US" dirty="0"/>
              <a:t>Wounding </a:t>
            </a:r>
          </a:p>
        </p:txBody>
      </p:sp>
    </p:spTree>
    <p:extLst>
      <p:ext uri="{BB962C8B-B14F-4D97-AF65-F5344CB8AC3E}">
        <p14:creationId xmlns:p14="http://schemas.microsoft.com/office/powerpoint/2010/main" val="54162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DE5C-9AF7-4AA0-BEDF-584115B0DFC0}"/>
              </a:ext>
            </a:extLst>
          </p:cNvPr>
          <p:cNvSpPr>
            <a:spLocks noGrp="1"/>
          </p:cNvSpPr>
          <p:nvPr>
            <p:ph type="title"/>
          </p:nvPr>
        </p:nvSpPr>
        <p:spPr>
          <a:xfrm>
            <a:off x="838200" y="365126"/>
            <a:ext cx="10515600" cy="957238"/>
          </a:xfrm>
        </p:spPr>
        <p:txBody>
          <a:bodyPr/>
          <a:lstStyle/>
          <a:p>
            <a:pPr algn="ctr"/>
            <a:r>
              <a:rPr lang="en-US" dirty="0"/>
              <a:t>LC 36</a:t>
            </a:r>
          </a:p>
        </p:txBody>
      </p:sp>
      <p:sp>
        <p:nvSpPr>
          <p:cNvPr id="3" name="Content Placeholder 2">
            <a:extLst>
              <a:ext uri="{FF2B5EF4-FFF2-40B4-BE49-F238E27FC236}">
                <a16:creationId xmlns:a16="http://schemas.microsoft.com/office/drawing/2014/main" id="{3F238B0F-02E5-450F-A2C5-8B0F8EF04FAD}"/>
              </a:ext>
            </a:extLst>
          </p:cNvPr>
          <p:cNvSpPr>
            <a:spLocks noGrp="1"/>
          </p:cNvSpPr>
          <p:nvPr>
            <p:ph idx="1"/>
          </p:nvPr>
        </p:nvSpPr>
        <p:spPr>
          <a:xfrm>
            <a:off x="838200" y="1463040"/>
            <a:ext cx="10515600" cy="4713923"/>
          </a:xfrm>
        </p:spPr>
        <p:txBody>
          <a:bodyPr>
            <a:normAutofit lnSpcReduction="10000"/>
          </a:bodyPr>
          <a:lstStyle/>
          <a:p>
            <a:r>
              <a:rPr lang="en-US" dirty="0"/>
              <a:t>You can kill someone slowly even!</a:t>
            </a:r>
          </a:p>
          <a:p>
            <a:pPr lvl="1"/>
            <a:r>
              <a:rPr lang="en-US" dirty="0"/>
              <a:t>A married couple bickering with each other for a long period of time…</a:t>
            </a:r>
          </a:p>
          <a:p>
            <a:r>
              <a:rPr lang="en-US" dirty="0"/>
              <a:t>Not taking care of your health is murder too!</a:t>
            </a:r>
          </a:p>
          <a:p>
            <a:pPr lvl="1"/>
            <a:r>
              <a:rPr lang="en-US" dirty="0"/>
              <a:t>Gluttony, workaholism!</a:t>
            </a:r>
          </a:p>
          <a:p>
            <a:r>
              <a:rPr lang="en-US" dirty="0"/>
              <a:t>“You have heard that it was said to those of old, ‘You shall not murder; and whoever murders will be liable to judgment.’ But I say to you that everyone </a:t>
            </a:r>
            <a:r>
              <a:rPr lang="en-US" i="1" dirty="0"/>
              <a:t>who is angry with his brother</a:t>
            </a:r>
            <a:r>
              <a:rPr lang="en-US" dirty="0"/>
              <a:t> will be liable to judgment; </a:t>
            </a:r>
            <a:r>
              <a:rPr lang="en-US" i="1" dirty="0"/>
              <a:t>whoever insults his brother</a:t>
            </a:r>
            <a:r>
              <a:rPr lang="en-US" dirty="0"/>
              <a:t> will be liable to the council; and whoever says, ‘You fool!’ will be liable to the hell of fire. ” (Matthew 5:21-22)</a:t>
            </a:r>
          </a:p>
          <a:p>
            <a:r>
              <a:rPr lang="en-US" b="1" dirty="0"/>
              <a:t>Jesus does not do away with the law, He made it much stricter!</a:t>
            </a:r>
          </a:p>
        </p:txBody>
      </p:sp>
    </p:spTree>
    <p:extLst>
      <p:ext uri="{BB962C8B-B14F-4D97-AF65-F5344CB8AC3E}">
        <p14:creationId xmlns:p14="http://schemas.microsoft.com/office/powerpoint/2010/main" val="464386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8455-3B49-4D11-9343-276923E209CA}"/>
              </a:ext>
            </a:extLst>
          </p:cNvPr>
          <p:cNvSpPr>
            <a:spLocks noGrp="1"/>
          </p:cNvSpPr>
          <p:nvPr>
            <p:ph type="title"/>
          </p:nvPr>
        </p:nvSpPr>
        <p:spPr>
          <a:xfrm>
            <a:off x="838200" y="365125"/>
            <a:ext cx="10515600" cy="802493"/>
          </a:xfrm>
        </p:spPr>
        <p:txBody>
          <a:bodyPr/>
          <a:lstStyle/>
          <a:p>
            <a:pPr algn="ctr"/>
            <a:r>
              <a:rPr lang="en-US" dirty="0"/>
              <a:t>Envy?</a:t>
            </a:r>
          </a:p>
        </p:txBody>
      </p:sp>
      <p:sp>
        <p:nvSpPr>
          <p:cNvPr id="3" name="Content Placeholder 2">
            <a:extLst>
              <a:ext uri="{FF2B5EF4-FFF2-40B4-BE49-F238E27FC236}">
                <a16:creationId xmlns:a16="http://schemas.microsoft.com/office/drawing/2014/main" id="{F27C574C-FA84-496B-9AFB-9B7015C5572C}"/>
              </a:ext>
            </a:extLst>
          </p:cNvPr>
          <p:cNvSpPr>
            <a:spLocks noGrp="1"/>
          </p:cNvSpPr>
          <p:nvPr>
            <p:ph idx="1"/>
          </p:nvPr>
        </p:nvSpPr>
        <p:spPr>
          <a:xfrm>
            <a:off x="838200" y="1336432"/>
            <a:ext cx="10515600" cy="4840532"/>
          </a:xfrm>
        </p:spPr>
        <p:txBody>
          <a:bodyPr>
            <a:normAutofit/>
          </a:bodyPr>
          <a:lstStyle/>
          <a:p>
            <a:r>
              <a:rPr lang="en-US" sz="2600" dirty="0"/>
              <a:t>Proverbs 14:30: "A sound heart is life to the body, but envy is rottenness to the bones“</a:t>
            </a:r>
          </a:p>
          <a:p>
            <a:r>
              <a:rPr lang="en-US" sz="2600" dirty="0"/>
              <a:t>"A joyful heart makes a cheerful countenance, but sorrow of the heart crushes the spirit." (Proverbs 15:13)</a:t>
            </a:r>
          </a:p>
          <a:p>
            <a:r>
              <a:rPr lang="en-US" sz="2600" dirty="0"/>
              <a:t>"A wife of noble character is her husband's crown, but she who causes shame is like decay in his bones." (Proverbs 12:4)</a:t>
            </a:r>
          </a:p>
          <a:p>
            <a:r>
              <a:rPr lang="en-US" sz="2600" dirty="0"/>
              <a:t>Envy takes away our peace</a:t>
            </a:r>
          </a:p>
          <a:p>
            <a:pPr lvl="1"/>
            <a:r>
              <a:rPr lang="en-US" sz="2200" dirty="0"/>
              <a:t>we want to outdo the other</a:t>
            </a:r>
          </a:p>
          <a:p>
            <a:pPr lvl="1"/>
            <a:r>
              <a:rPr lang="en-US" sz="2200" dirty="0"/>
              <a:t>It saps us of our time and energy and even resources, shortens lifespan</a:t>
            </a:r>
          </a:p>
          <a:p>
            <a:r>
              <a:rPr lang="en-US" sz="2600" dirty="0"/>
              <a:t>Sin causes mental pressure which affects our body as well</a:t>
            </a:r>
          </a:p>
          <a:p>
            <a:pPr lvl="1"/>
            <a:r>
              <a:rPr lang="en-US" sz="2200" dirty="0"/>
              <a:t>i.e. Jay Adams, man cheating on taxes</a:t>
            </a:r>
          </a:p>
        </p:txBody>
      </p:sp>
    </p:spTree>
    <p:extLst>
      <p:ext uri="{BB962C8B-B14F-4D97-AF65-F5344CB8AC3E}">
        <p14:creationId xmlns:p14="http://schemas.microsoft.com/office/powerpoint/2010/main" val="18196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8324-8548-4EC7-9C8A-224FCAA50C92}"/>
              </a:ext>
            </a:extLst>
          </p:cNvPr>
          <p:cNvSpPr>
            <a:spLocks noGrp="1"/>
          </p:cNvSpPr>
          <p:nvPr>
            <p:ph type="title"/>
          </p:nvPr>
        </p:nvSpPr>
        <p:spPr>
          <a:xfrm>
            <a:off x="838200" y="365126"/>
            <a:ext cx="10515600" cy="1055712"/>
          </a:xfrm>
        </p:spPr>
        <p:txBody>
          <a:bodyPr/>
          <a:lstStyle/>
          <a:p>
            <a:pPr algn="ctr"/>
            <a:r>
              <a:rPr lang="en-US" dirty="0"/>
              <a:t>Capital punishment and self defense</a:t>
            </a:r>
          </a:p>
        </p:txBody>
      </p:sp>
      <p:sp>
        <p:nvSpPr>
          <p:cNvPr id="3" name="Content Placeholder 2">
            <a:extLst>
              <a:ext uri="{FF2B5EF4-FFF2-40B4-BE49-F238E27FC236}">
                <a16:creationId xmlns:a16="http://schemas.microsoft.com/office/drawing/2014/main" id="{8BE3D5A2-ED5C-4311-84BC-416964AD26E6}"/>
              </a:ext>
            </a:extLst>
          </p:cNvPr>
          <p:cNvSpPr>
            <a:spLocks noGrp="1"/>
          </p:cNvSpPr>
          <p:nvPr>
            <p:ph idx="1"/>
          </p:nvPr>
        </p:nvSpPr>
        <p:spPr>
          <a:xfrm>
            <a:off x="838200" y="1561513"/>
            <a:ext cx="10515600" cy="4615449"/>
          </a:xfrm>
        </p:spPr>
        <p:txBody>
          <a:bodyPr>
            <a:normAutofit/>
          </a:bodyPr>
          <a:lstStyle/>
          <a:p>
            <a:r>
              <a:rPr lang="en-US" dirty="0"/>
              <a:t>“Whoever sheds man’s blood, By man his blood shall be shed;</a:t>
            </a:r>
            <a:br>
              <a:rPr lang="en-US" dirty="0"/>
            </a:br>
            <a:r>
              <a:rPr lang="en-US" dirty="0"/>
              <a:t>For in the image of God He made man.” (Genesis 9:6)</a:t>
            </a:r>
          </a:p>
          <a:p>
            <a:r>
              <a:rPr lang="en-US" dirty="0"/>
              <a:t>“If the thief is found breaking in, and he is struck so that he dies, </a:t>
            </a:r>
            <a:r>
              <a:rPr lang="en-US" i="1" dirty="0"/>
              <a:t>there shall be no guilt for his bloodshed</a:t>
            </a:r>
            <a:r>
              <a:rPr lang="en-US" dirty="0"/>
              <a:t>.” (Exodus 22:2)</a:t>
            </a:r>
          </a:p>
          <a:p>
            <a:pPr lvl="1"/>
            <a:r>
              <a:rPr lang="en-US" dirty="0"/>
              <a:t>Zero sum game: either you or the attacker dies. You choose who dies. Lesser of two evils</a:t>
            </a:r>
          </a:p>
        </p:txBody>
      </p:sp>
    </p:spTree>
    <p:extLst>
      <p:ext uri="{BB962C8B-B14F-4D97-AF65-F5344CB8AC3E}">
        <p14:creationId xmlns:p14="http://schemas.microsoft.com/office/powerpoint/2010/main" val="182736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B30E-E082-4093-9F75-297D6AF5101D}"/>
              </a:ext>
            </a:extLst>
          </p:cNvPr>
          <p:cNvSpPr>
            <a:spLocks noGrp="1"/>
          </p:cNvSpPr>
          <p:nvPr>
            <p:ph type="title"/>
          </p:nvPr>
        </p:nvSpPr>
        <p:spPr/>
        <p:txBody>
          <a:bodyPr/>
          <a:lstStyle/>
          <a:p>
            <a:pPr algn="ctr"/>
            <a:r>
              <a:rPr lang="en-US" dirty="0"/>
              <a:t>What is murder?</a:t>
            </a:r>
          </a:p>
        </p:txBody>
      </p:sp>
      <p:sp>
        <p:nvSpPr>
          <p:cNvPr id="3" name="Content Placeholder 2">
            <a:extLst>
              <a:ext uri="{FF2B5EF4-FFF2-40B4-BE49-F238E27FC236}">
                <a16:creationId xmlns:a16="http://schemas.microsoft.com/office/drawing/2014/main" id="{58D6F0A9-C36A-49A0-B88C-957EAEE2C7B8}"/>
              </a:ext>
            </a:extLst>
          </p:cNvPr>
          <p:cNvSpPr>
            <a:spLocks noGrp="1"/>
          </p:cNvSpPr>
          <p:nvPr>
            <p:ph idx="1"/>
          </p:nvPr>
        </p:nvSpPr>
        <p:spPr/>
        <p:txBody>
          <a:bodyPr/>
          <a:lstStyle/>
          <a:p>
            <a:r>
              <a:rPr lang="en-US" dirty="0"/>
              <a:t>Murder in the Sixth Commandment refers to </a:t>
            </a:r>
            <a:r>
              <a:rPr lang="en-US" b="1" dirty="0"/>
              <a:t>the unjust taking of life, not self defense</a:t>
            </a:r>
          </a:p>
          <a:p>
            <a:r>
              <a:rPr lang="en-US" dirty="0"/>
              <a:t>You may defend yourself with deadly force if:</a:t>
            </a:r>
          </a:p>
          <a:p>
            <a:pPr lvl="1"/>
            <a:r>
              <a:rPr lang="en-US" dirty="0"/>
              <a:t>The attacker presents a weapon</a:t>
            </a:r>
          </a:p>
          <a:p>
            <a:pPr lvl="1"/>
            <a:r>
              <a:rPr lang="en-US" dirty="0"/>
              <a:t>And states intent of killing you</a:t>
            </a:r>
          </a:p>
          <a:p>
            <a:pPr lvl="1"/>
            <a:r>
              <a:rPr lang="en-US" dirty="0"/>
              <a:t>(This is the law at least in Nebraska)</a:t>
            </a:r>
          </a:p>
          <a:p>
            <a:endParaRPr lang="en-US" dirty="0"/>
          </a:p>
        </p:txBody>
      </p:sp>
    </p:spTree>
    <p:extLst>
      <p:ext uri="{BB962C8B-B14F-4D97-AF65-F5344CB8AC3E}">
        <p14:creationId xmlns:p14="http://schemas.microsoft.com/office/powerpoint/2010/main" val="2577174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40BE-1848-4E91-8FD8-C5E77405EF0B}"/>
              </a:ext>
            </a:extLst>
          </p:cNvPr>
          <p:cNvSpPr>
            <a:spLocks noGrp="1"/>
          </p:cNvSpPr>
          <p:nvPr>
            <p:ph type="title"/>
          </p:nvPr>
        </p:nvSpPr>
        <p:spPr/>
        <p:txBody>
          <a:bodyPr/>
          <a:lstStyle/>
          <a:p>
            <a:pPr algn="ctr"/>
            <a:r>
              <a:rPr lang="en-US" dirty="0"/>
              <a:t>Not all taking of life is murder</a:t>
            </a:r>
          </a:p>
        </p:txBody>
      </p:sp>
      <p:sp>
        <p:nvSpPr>
          <p:cNvPr id="3" name="Content Placeholder 2">
            <a:extLst>
              <a:ext uri="{FF2B5EF4-FFF2-40B4-BE49-F238E27FC236}">
                <a16:creationId xmlns:a16="http://schemas.microsoft.com/office/drawing/2014/main" id="{D3649082-DDB6-4804-811F-AEEA88827CA2}"/>
              </a:ext>
            </a:extLst>
          </p:cNvPr>
          <p:cNvSpPr>
            <a:spLocks noGrp="1"/>
          </p:cNvSpPr>
          <p:nvPr>
            <p:ph idx="1"/>
          </p:nvPr>
        </p:nvSpPr>
        <p:spPr/>
        <p:txBody>
          <a:bodyPr/>
          <a:lstStyle/>
          <a:p>
            <a:r>
              <a:rPr lang="en-US" sz="2700" dirty="0"/>
              <a:t>God commanded Abraham to sacrifice his son, Isaac (Genesis 22:1-19)</a:t>
            </a:r>
          </a:p>
          <a:p>
            <a:r>
              <a:rPr lang="en-US" dirty="0"/>
              <a:t>Jephthah sacrifices his own daughter as a part of the vow he made to God (Judges 11:29-40)</a:t>
            </a:r>
          </a:p>
          <a:p>
            <a:endParaRPr lang="en-US" dirty="0"/>
          </a:p>
        </p:txBody>
      </p:sp>
    </p:spTree>
    <p:extLst>
      <p:ext uri="{BB962C8B-B14F-4D97-AF65-F5344CB8AC3E}">
        <p14:creationId xmlns:p14="http://schemas.microsoft.com/office/powerpoint/2010/main" val="2605370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ADB4-FC78-4BB0-B686-A13B34C52252}"/>
              </a:ext>
            </a:extLst>
          </p:cNvPr>
          <p:cNvSpPr>
            <a:spLocks noGrp="1"/>
          </p:cNvSpPr>
          <p:nvPr>
            <p:ph type="title"/>
          </p:nvPr>
        </p:nvSpPr>
        <p:spPr/>
        <p:txBody>
          <a:bodyPr/>
          <a:lstStyle/>
          <a:p>
            <a:pPr algn="ctr"/>
            <a:r>
              <a:rPr lang="en-US" dirty="0"/>
              <a:t>Christian opposition to capital punishment</a:t>
            </a:r>
          </a:p>
        </p:txBody>
      </p:sp>
      <p:sp>
        <p:nvSpPr>
          <p:cNvPr id="3" name="Content Placeholder 2">
            <a:extLst>
              <a:ext uri="{FF2B5EF4-FFF2-40B4-BE49-F238E27FC236}">
                <a16:creationId xmlns:a16="http://schemas.microsoft.com/office/drawing/2014/main" id="{70EF3A54-49E9-4AD9-A2ED-E0D8FE1303AF}"/>
              </a:ext>
            </a:extLst>
          </p:cNvPr>
          <p:cNvSpPr>
            <a:spLocks noGrp="1"/>
          </p:cNvSpPr>
          <p:nvPr>
            <p:ph idx="1"/>
          </p:nvPr>
        </p:nvSpPr>
        <p:spPr/>
        <p:txBody>
          <a:bodyPr/>
          <a:lstStyle/>
          <a:p>
            <a:r>
              <a:rPr lang="en-US" dirty="0"/>
              <a:t>God is a God of love and is predisposed to forgiving peoples’ sins</a:t>
            </a:r>
          </a:p>
          <a:p>
            <a:r>
              <a:rPr lang="en-US" dirty="0"/>
              <a:t>Not to execute a criminal would demonstrate the Gospel to him that he may be saved; if we execute him he automatically goes to hell</a:t>
            </a:r>
          </a:p>
          <a:p>
            <a:r>
              <a:rPr lang="en-US" dirty="0"/>
              <a:t>But God has commanded capital punishment, and God is sovereign</a:t>
            </a:r>
          </a:p>
          <a:p>
            <a:r>
              <a:rPr lang="en-US" dirty="0"/>
              <a:t>If God wills to save the criminal before execution, He has means to save him</a:t>
            </a:r>
          </a:p>
          <a:p>
            <a:pPr lvl="1"/>
            <a:r>
              <a:rPr lang="en-US" dirty="0"/>
              <a:t>i.e. Wilhelm Keitel, Nazi general executed at Nuremberg</a:t>
            </a:r>
          </a:p>
          <a:p>
            <a:r>
              <a:rPr lang="en-US" dirty="0"/>
              <a:t>If we let loose a criminal onto society, he himself may take further lives; many repeat offenders proves this point</a:t>
            </a:r>
          </a:p>
        </p:txBody>
      </p:sp>
    </p:spTree>
    <p:extLst>
      <p:ext uri="{BB962C8B-B14F-4D97-AF65-F5344CB8AC3E}">
        <p14:creationId xmlns:p14="http://schemas.microsoft.com/office/powerpoint/2010/main" val="14877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000" dirty="0"/>
              <a:t>“Defend the poor and fatherless:… deliver the poor and needy” (Psalm 82:3-4)</a:t>
            </a:r>
          </a:p>
          <a:p>
            <a:r>
              <a:rPr lang="en-US" sz="3000" dirty="0"/>
              <a:t>“Paul cried out with a loud voice, saying, Do thyself no harm” (Acts 16:28)</a:t>
            </a:r>
          </a:p>
          <a:p>
            <a:r>
              <a:rPr lang="en-US" sz="3000" dirty="0"/>
              <a:t>“If thou forebear to deliver them that are drawn unto death, and those that are ready to be slain; if thou sayest, behold, we know it not; doth not he that </a:t>
            </a:r>
            <a:r>
              <a:rPr lang="en-US" sz="3000" dirty="0" err="1"/>
              <a:t>pondereth</a:t>
            </a:r>
            <a:r>
              <a:rPr lang="en-US" sz="3000" dirty="0"/>
              <a:t> the heart consider it?” (Proverbs 24:11-12)</a:t>
            </a:r>
            <a:endParaRPr lang="en-US" sz="2600"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6D54B-F33F-48C6-A513-A358BB0E73BD}"/>
              </a:ext>
            </a:extLst>
          </p:cNvPr>
          <p:cNvSpPr>
            <a:spLocks noGrp="1"/>
          </p:cNvSpPr>
          <p:nvPr>
            <p:ph type="title"/>
          </p:nvPr>
        </p:nvSpPr>
        <p:spPr/>
        <p:txBody>
          <a:bodyPr/>
          <a:lstStyle/>
          <a:p>
            <a:pPr algn="ctr"/>
            <a:r>
              <a:rPr lang="en-US" dirty="0"/>
              <a:t>Animal control laws</a:t>
            </a:r>
          </a:p>
        </p:txBody>
      </p:sp>
      <p:sp>
        <p:nvSpPr>
          <p:cNvPr id="3" name="Content Placeholder 2">
            <a:extLst>
              <a:ext uri="{FF2B5EF4-FFF2-40B4-BE49-F238E27FC236}">
                <a16:creationId xmlns:a16="http://schemas.microsoft.com/office/drawing/2014/main" id="{F610B9F4-0CF5-48BB-B3A6-0866BC4A99E0}"/>
              </a:ext>
            </a:extLst>
          </p:cNvPr>
          <p:cNvSpPr>
            <a:spLocks noGrp="1"/>
          </p:cNvSpPr>
          <p:nvPr>
            <p:ph idx="1"/>
          </p:nvPr>
        </p:nvSpPr>
        <p:spPr/>
        <p:txBody>
          <a:bodyPr/>
          <a:lstStyle/>
          <a:p>
            <a:r>
              <a:rPr lang="en-US" dirty="0"/>
              <a:t>“If an ox gores a man or a woman to death, then the ox shall surely be stoned, and its flesh shall not be eaten; but the owner of the ox shall be acquitted. But if the ox tended to thrust with its horn in times past, and it has been made known to his owner, and he has not kept it confined, so that it has killed a man or a woman, the ox shall be stoned </a:t>
            </a:r>
            <a:r>
              <a:rPr lang="en-US" b="1" dirty="0"/>
              <a:t>and its owner also shall be put to death</a:t>
            </a:r>
            <a:r>
              <a:rPr lang="en-US" dirty="0"/>
              <a:t>.” (Exodus 21:28-30)</a:t>
            </a:r>
          </a:p>
          <a:p>
            <a:r>
              <a:rPr lang="en-US" dirty="0"/>
              <a:t>Negligence resulting in the death of other people</a:t>
            </a:r>
          </a:p>
          <a:p>
            <a:r>
              <a:rPr lang="en-US" dirty="0"/>
              <a:t>We have to be careful of other people as well!</a:t>
            </a:r>
          </a:p>
        </p:txBody>
      </p:sp>
    </p:spTree>
    <p:extLst>
      <p:ext uri="{BB962C8B-B14F-4D97-AF65-F5344CB8AC3E}">
        <p14:creationId xmlns:p14="http://schemas.microsoft.com/office/powerpoint/2010/main" val="135835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2A30-31B8-4979-8665-382DA0D7F1A1}"/>
              </a:ext>
            </a:extLst>
          </p:cNvPr>
          <p:cNvSpPr>
            <a:spLocks noGrp="1"/>
          </p:cNvSpPr>
          <p:nvPr>
            <p:ph type="title"/>
          </p:nvPr>
        </p:nvSpPr>
        <p:spPr>
          <a:xfrm>
            <a:off x="838200" y="365126"/>
            <a:ext cx="10515600" cy="1126050"/>
          </a:xfrm>
        </p:spPr>
        <p:txBody>
          <a:bodyPr/>
          <a:lstStyle/>
          <a:p>
            <a:pPr algn="ctr"/>
            <a:r>
              <a:rPr lang="en-US" dirty="0"/>
              <a:t>Suicide</a:t>
            </a:r>
          </a:p>
        </p:txBody>
      </p:sp>
      <p:sp>
        <p:nvSpPr>
          <p:cNvPr id="3" name="Content Placeholder 2">
            <a:extLst>
              <a:ext uri="{FF2B5EF4-FFF2-40B4-BE49-F238E27FC236}">
                <a16:creationId xmlns:a16="http://schemas.microsoft.com/office/drawing/2014/main" id="{BCBCD6DA-6C6E-43C6-8F86-4254A7C0111E}"/>
              </a:ext>
            </a:extLst>
          </p:cNvPr>
          <p:cNvSpPr>
            <a:spLocks noGrp="1"/>
          </p:cNvSpPr>
          <p:nvPr>
            <p:ph idx="1"/>
          </p:nvPr>
        </p:nvSpPr>
        <p:spPr>
          <a:xfrm>
            <a:off x="838200" y="1491176"/>
            <a:ext cx="10515600" cy="4685787"/>
          </a:xfrm>
        </p:spPr>
        <p:txBody>
          <a:bodyPr/>
          <a:lstStyle/>
          <a:p>
            <a:r>
              <a:rPr lang="en-US" dirty="0"/>
              <a:t>De civitas Dei, book I, </a:t>
            </a:r>
            <a:r>
              <a:rPr lang="en-US" dirty="0" err="1"/>
              <a:t>ch.</a:t>
            </a:r>
            <a:r>
              <a:rPr lang="en-US" dirty="0"/>
              <a:t> 22: Suicide in all cases is wrong</a:t>
            </a:r>
          </a:p>
          <a:p>
            <a:pPr lvl="1"/>
            <a:r>
              <a:rPr lang="en-US" dirty="0"/>
              <a:t>De civitas Dei is mandatory reading for next week </a:t>
            </a:r>
            <a:r>
              <a:rPr lang="en-US" dirty="0">
                <a:sym typeface="Wingdings" panose="05000000000000000000" pitchFamily="2" charset="2"/>
              </a:rPr>
              <a:t></a:t>
            </a:r>
            <a:endParaRPr lang="en-US" dirty="0"/>
          </a:p>
          <a:p>
            <a:r>
              <a:rPr lang="en-US" dirty="0"/>
              <a:t>It means you have no courage or strength to overcome hardships or wrongdoing</a:t>
            </a:r>
          </a:p>
          <a:p>
            <a:r>
              <a:rPr lang="en-US" dirty="0"/>
              <a:t>Indirectly you are saying that God has no ability to </a:t>
            </a:r>
            <a:r>
              <a:rPr lang="en-US"/>
              <a:t>help you</a:t>
            </a:r>
            <a:endParaRPr lang="en-US" dirty="0"/>
          </a:p>
        </p:txBody>
      </p:sp>
    </p:spTree>
    <p:extLst>
      <p:ext uri="{BB962C8B-B14F-4D97-AF65-F5344CB8AC3E}">
        <p14:creationId xmlns:p14="http://schemas.microsoft.com/office/powerpoint/2010/main" val="324176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E1DE-0CF8-4EFC-8337-DA4148985CD0}"/>
              </a:ext>
            </a:extLst>
          </p:cNvPr>
          <p:cNvSpPr>
            <a:spLocks noGrp="1"/>
          </p:cNvSpPr>
          <p:nvPr>
            <p:ph type="title"/>
          </p:nvPr>
        </p:nvSpPr>
        <p:spPr>
          <a:xfrm>
            <a:off x="838200" y="365126"/>
            <a:ext cx="10515600" cy="943170"/>
          </a:xfrm>
        </p:spPr>
        <p:txBody>
          <a:bodyPr/>
          <a:lstStyle/>
          <a:p>
            <a:pPr algn="ctr"/>
            <a:r>
              <a:rPr lang="en-US" dirty="0"/>
              <a:t>Suicide</a:t>
            </a:r>
          </a:p>
        </p:txBody>
      </p:sp>
      <p:sp>
        <p:nvSpPr>
          <p:cNvPr id="3" name="Content Placeholder 2">
            <a:extLst>
              <a:ext uri="{FF2B5EF4-FFF2-40B4-BE49-F238E27FC236}">
                <a16:creationId xmlns:a16="http://schemas.microsoft.com/office/drawing/2014/main" id="{74FF63D1-A1ED-49D6-AFFB-A691A39C31EE}"/>
              </a:ext>
            </a:extLst>
          </p:cNvPr>
          <p:cNvSpPr>
            <a:spLocks noGrp="1"/>
          </p:cNvSpPr>
          <p:nvPr>
            <p:ph idx="1"/>
          </p:nvPr>
        </p:nvSpPr>
        <p:spPr>
          <a:xfrm>
            <a:off x="838200" y="1533378"/>
            <a:ext cx="10515600" cy="4643585"/>
          </a:xfrm>
        </p:spPr>
        <p:txBody>
          <a:bodyPr/>
          <a:lstStyle/>
          <a:p>
            <a:r>
              <a:rPr lang="en-US" dirty="0"/>
              <a:t>There is no positive example of suicide </a:t>
            </a:r>
            <a:r>
              <a:rPr lang="en-US"/>
              <a:t>in the Bible.</a:t>
            </a:r>
            <a:endParaRPr lang="en-US" dirty="0"/>
          </a:p>
          <a:p>
            <a:r>
              <a:rPr lang="en-US" dirty="0"/>
              <a:t>Read 2Samuel 1:1-17</a:t>
            </a:r>
          </a:p>
          <a:p>
            <a:r>
              <a:rPr lang="en-US" dirty="0"/>
              <a:t>Saul had himself killed because God disfavored him and had taken the kingdom away from him, and he died in shame</a:t>
            </a:r>
          </a:p>
          <a:p>
            <a:r>
              <a:rPr lang="en-US" dirty="0"/>
              <a:t>His death was a mix of suicide and murder</a:t>
            </a:r>
          </a:p>
          <a:p>
            <a:r>
              <a:rPr lang="en-US" dirty="0"/>
              <a:t>King David so honored Saul despite his oppression of him that he punished the Amalekite who assisted in Saul’s suicide</a:t>
            </a:r>
          </a:p>
        </p:txBody>
      </p:sp>
    </p:spTree>
    <p:extLst>
      <p:ext uri="{BB962C8B-B14F-4D97-AF65-F5344CB8AC3E}">
        <p14:creationId xmlns:p14="http://schemas.microsoft.com/office/powerpoint/2010/main" val="67182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D9D6A-05E1-45A5-85EB-4A4ED3185454}"/>
              </a:ext>
            </a:extLst>
          </p:cNvPr>
          <p:cNvSpPr>
            <a:spLocks noGrp="1"/>
          </p:cNvSpPr>
          <p:nvPr>
            <p:ph type="title"/>
          </p:nvPr>
        </p:nvSpPr>
        <p:spPr>
          <a:xfrm>
            <a:off x="838200" y="365126"/>
            <a:ext cx="10515600" cy="1069780"/>
          </a:xfrm>
        </p:spPr>
        <p:txBody>
          <a:bodyPr/>
          <a:lstStyle/>
          <a:p>
            <a:pPr algn="ctr"/>
            <a:r>
              <a:rPr lang="en-US" dirty="0"/>
              <a:t>Suicide</a:t>
            </a:r>
          </a:p>
        </p:txBody>
      </p:sp>
      <p:sp>
        <p:nvSpPr>
          <p:cNvPr id="3" name="Content Placeholder 2">
            <a:extLst>
              <a:ext uri="{FF2B5EF4-FFF2-40B4-BE49-F238E27FC236}">
                <a16:creationId xmlns:a16="http://schemas.microsoft.com/office/drawing/2014/main" id="{383CC904-8577-45F1-BBBC-22FD9F2498B8}"/>
              </a:ext>
            </a:extLst>
          </p:cNvPr>
          <p:cNvSpPr>
            <a:spLocks noGrp="1"/>
          </p:cNvSpPr>
          <p:nvPr>
            <p:ph idx="1"/>
          </p:nvPr>
        </p:nvSpPr>
        <p:spPr>
          <a:xfrm>
            <a:off x="838200" y="1589649"/>
            <a:ext cx="10515600" cy="4587314"/>
          </a:xfrm>
        </p:spPr>
        <p:txBody>
          <a:bodyPr/>
          <a:lstStyle/>
          <a:p>
            <a:r>
              <a:rPr lang="en-US" dirty="0"/>
              <a:t>Some women committed suicide in Rome because they were violated</a:t>
            </a:r>
          </a:p>
          <a:p>
            <a:pPr lvl="1"/>
            <a:r>
              <a:rPr lang="en-US" dirty="0"/>
              <a:t>Augustine responds by saying that no voluntary unchastity was committed, thus they were wrong to commit murder</a:t>
            </a:r>
          </a:p>
          <a:p>
            <a:pPr lvl="1"/>
            <a:r>
              <a:rPr lang="en-US" dirty="0"/>
              <a:t>Otherwise suicide could be viewed as punishment for consent in the act</a:t>
            </a:r>
          </a:p>
          <a:p>
            <a:r>
              <a:rPr lang="en-US" dirty="0"/>
              <a:t>Others committed suicide to forego another type of sin</a:t>
            </a:r>
          </a:p>
          <a:p>
            <a:pPr lvl="1"/>
            <a:r>
              <a:rPr lang="en-US" dirty="0"/>
              <a:t>But sin is not the answer to sin, don’t add death to i.e. lust</a:t>
            </a:r>
          </a:p>
          <a:p>
            <a:r>
              <a:rPr lang="en-US" dirty="0"/>
              <a:t>Yet others commit suicide to escape pain and even pleasure</a:t>
            </a:r>
          </a:p>
          <a:p>
            <a:pPr lvl="1"/>
            <a:r>
              <a:rPr lang="en-US" dirty="0"/>
              <a:t>Euthanasia is murder</a:t>
            </a:r>
          </a:p>
        </p:txBody>
      </p:sp>
    </p:spTree>
    <p:extLst>
      <p:ext uri="{BB962C8B-B14F-4D97-AF65-F5344CB8AC3E}">
        <p14:creationId xmlns:p14="http://schemas.microsoft.com/office/powerpoint/2010/main" val="143157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2A04F-6C27-4873-83D5-AE56314CEE7C}"/>
              </a:ext>
            </a:extLst>
          </p:cNvPr>
          <p:cNvSpPr>
            <a:spLocks noGrp="1"/>
          </p:cNvSpPr>
          <p:nvPr>
            <p:ph type="title"/>
          </p:nvPr>
        </p:nvSpPr>
        <p:spPr/>
        <p:txBody>
          <a:bodyPr/>
          <a:lstStyle/>
          <a:p>
            <a:pPr algn="ctr"/>
            <a:r>
              <a:rPr lang="en-US" dirty="0"/>
              <a:t>War and self-defense</a:t>
            </a:r>
          </a:p>
        </p:txBody>
      </p:sp>
      <p:pic>
        <p:nvPicPr>
          <p:cNvPr id="5" name="Picture 4">
            <a:extLst>
              <a:ext uri="{FF2B5EF4-FFF2-40B4-BE49-F238E27FC236}">
                <a16:creationId xmlns:a16="http://schemas.microsoft.com/office/drawing/2014/main" id="{0A51FDB4-E703-450A-980E-4F70998A7BD1}"/>
              </a:ext>
            </a:extLst>
          </p:cNvPr>
          <p:cNvPicPr>
            <a:picLocks noChangeAspect="1"/>
          </p:cNvPicPr>
          <p:nvPr/>
        </p:nvPicPr>
        <p:blipFill rotWithShape="1">
          <a:blip r:embed="rId2"/>
          <a:srcRect t="17010" r="30538" b="30246"/>
          <a:stretch/>
        </p:blipFill>
        <p:spPr>
          <a:xfrm>
            <a:off x="-365" y="1652954"/>
            <a:ext cx="12192365" cy="5205046"/>
          </a:xfrm>
          <a:prstGeom prst="rect">
            <a:avLst/>
          </a:prstGeom>
        </p:spPr>
      </p:pic>
    </p:spTree>
    <p:extLst>
      <p:ext uri="{BB962C8B-B14F-4D97-AF65-F5344CB8AC3E}">
        <p14:creationId xmlns:p14="http://schemas.microsoft.com/office/powerpoint/2010/main" val="65081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544F-4F4D-4D35-ADAB-3542F11058F2}"/>
              </a:ext>
            </a:extLst>
          </p:cNvPr>
          <p:cNvSpPr>
            <a:spLocks noGrp="1"/>
          </p:cNvSpPr>
          <p:nvPr>
            <p:ph type="title"/>
          </p:nvPr>
        </p:nvSpPr>
        <p:spPr>
          <a:xfrm>
            <a:off x="838200" y="365126"/>
            <a:ext cx="10515600" cy="1055712"/>
          </a:xfrm>
        </p:spPr>
        <p:txBody>
          <a:bodyPr/>
          <a:lstStyle/>
          <a:p>
            <a:pPr algn="ctr"/>
            <a:r>
              <a:rPr lang="en-US" dirty="0"/>
              <a:t>Just war?</a:t>
            </a:r>
          </a:p>
        </p:txBody>
      </p:sp>
      <p:sp>
        <p:nvSpPr>
          <p:cNvPr id="3" name="Content Placeholder 2">
            <a:extLst>
              <a:ext uri="{FF2B5EF4-FFF2-40B4-BE49-F238E27FC236}">
                <a16:creationId xmlns:a16="http://schemas.microsoft.com/office/drawing/2014/main" id="{60D34626-25F5-433F-9629-E392A0199AB5}"/>
              </a:ext>
            </a:extLst>
          </p:cNvPr>
          <p:cNvSpPr>
            <a:spLocks noGrp="1"/>
          </p:cNvSpPr>
          <p:nvPr>
            <p:ph idx="1"/>
          </p:nvPr>
        </p:nvSpPr>
        <p:spPr>
          <a:xfrm>
            <a:off x="838200" y="1561514"/>
            <a:ext cx="10515600" cy="4615449"/>
          </a:xfrm>
        </p:spPr>
        <p:txBody>
          <a:bodyPr/>
          <a:lstStyle/>
          <a:p>
            <a:r>
              <a:rPr lang="en-US" dirty="0"/>
              <a:t>“For he is God’s minister to you for good. But if you do evil, be afraid; for he </a:t>
            </a:r>
            <a:r>
              <a:rPr lang="en-US" i="1" dirty="0"/>
              <a:t>does not bear the sword in vain</a:t>
            </a:r>
            <a:r>
              <a:rPr lang="en-US" dirty="0"/>
              <a:t>; for he is God’s minister, an avenger to </a:t>
            </a:r>
            <a:r>
              <a:rPr lang="en-US" b="1" dirty="0"/>
              <a:t>execute wrath on him who practices evil</a:t>
            </a:r>
            <a:r>
              <a:rPr lang="en-US" dirty="0"/>
              <a:t>.” (Romans 13:4)</a:t>
            </a:r>
          </a:p>
          <a:p>
            <a:r>
              <a:rPr lang="en-US" dirty="0"/>
              <a:t>The apostles all had swords: “Then Simon Peter, having a sword, drew it and struck the high priest’s servant, and cut off his right ear. The servant’s name was </a:t>
            </a:r>
            <a:r>
              <a:rPr lang="en-US" dirty="0" err="1"/>
              <a:t>Malchus</a:t>
            </a:r>
            <a:r>
              <a:rPr lang="en-US" dirty="0"/>
              <a:t>.” (John 18:10)</a:t>
            </a:r>
          </a:p>
          <a:p>
            <a:r>
              <a:rPr lang="en-US" dirty="0"/>
              <a:t>The government must protect its own citizens from an aggressive occupying force</a:t>
            </a:r>
          </a:p>
          <a:p>
            <a:pPr marL="0" indent="0">
              <a:buNone/>
            </a:pPr>
            <a:endParaRPr lang="en-US" dirty="0"/>
          </a:p>
        </p:txBody>
      </p:sp>
    </p:spTree>
    <p:extLst>
      <p:ext uri="{BB962C8B-B14F-4D97-AF65-F5344CB8AC3E}">
        <p14:creationId xmlns:p14="http://schemas.microsoft.com/office/powerpoint/2010/main" val="3636239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47C36-463C-4BA1-B3BF-AAEFA01EC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5555" y="0"/>
            <a:ext cx="10160890" cy="6858000"/>
          </a:xfrm>
          <a:prstGeom prst="rect">
            <a:avLst/>
          </a:prstGeom>
        </p:spPr>
      </p:pic>
    </p:spTree>
    <p:extLst>
      <p:ext uri="{BB962C8B-B14F-4D97-AF65-F5344CB8AC3E}">
        <p14:creationId xmlns:p14="http://schemas.microsoft.com/office/powerpoint/2010/main" val="68582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CD62-E595-4C65-A901-BE1348440028}"/>
              </a:ext>
            </a:extLst>
          </p:cNvPr>
          <p:cNvSpPr>
            <a:spLocks noGrp="1"/>
          </p:cNvSpPr>
          <p:nvPr>
            <p:ph type="title"/>
          </p:nvPr>
        </p:nvSpPr>
        <p:spPr/>
        <p:txBody>
          <a:bodyPr/>
          <a:lstStyle/>
          <a:p>
            <a:pPr algn="ctr"/>
            <a:r>
              <a:rPr lang="en-US" dirty="0"/>
              <a:t>Swords in the New Testament</a:t>
            </a:r>
          </a:p>
        </p:txBody>
      </p:sp>
      <p:sp>
        <p:nvSpPr>
          <p:cNvPr id="3" name="Content Placeholder 2">
            <a:extLst>
              <a:ext uri="{FF2B5EF4-FFF2-40B4-BE49-F238E27FC236}">
                <a16:creationId xmlns:a16="http://schemas.microsoft.com/office/drawing/2014/main" id="{7DA8645C-E43F-43B3-87CF-020302B93D3C}"/>
              </a:ext>
            </a:extLst>
          </p:cNvPr>
          <p:cNvSpPr>
            <a:spLocks noGrp="1"/>
          </p:cNvSpPr>
          <p:nvPr>
            <p:ph idx="1"/>
          </p:nvPr>
        </p:nvSpPr>
        <p:spPr/>
        <p:txBody>
          <a:bodyPr/>
          <a:lstStyle/>
          <a:p>
            <a:r>
              <a:rPr lang="en-US" dirty="0"/>
              <a:t>According to some views, the word for sword in the Greek (</a:t>
            </a:r>
            <a:r>
              <a:rPr lang="en-US" dirty="0" err="1"/>
              <a:t>machaira</a:t>
            </a:r>
            <a:r>
              <a:rPr lang="en-US" dirty="0"/>
              <a:t>) does not denote a sword used for self-defense, but rather a shorter weapon for chopping vegetables or cutting meat.</a:t>
            </a:r>
          </a:p>
          <a:p>
            <a:r>
              <a:rPr lang="en-US" dirty="0"/>
              <a:t>“Then He said to them, “But now, he who has a money bag, let him take it, and likewise a knapsack; and he who has no </a:t>
            </a:r>
            <a:r>
              <a:rPr lang="en-US" b="1" dirty="0"/>
              <a:t>sword</a:t>
            </a:r>
            <a:r>
              <a:rPr lang="en-US" dirty="0"/>
              <a:t>, let him sell his garment and buy one.” (Luke 22:36)</a:t>
            </a:r>
          </a:p>
        </p:txBody>
      </p:sp>
      <p:pic>
        <p:nvPicPr>
          <p:cNvPr id="5" name="Picture 4">
            <a:extLst>
              <a:ext uri="{FF2B5EF4-FFF2-40B4-BE49-F238E27FC236}">
                <a16:creationId xmlns:a16="http://schemas.microsoft.com/office/drawing/2014/main" id="{E4CCD837-111A-4210-92E0-E579934ABC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5098" y="4108938"/>
            <a:ext cx="2552114" cy="2552114"/>
          </a:xfrm>
          <a:prstGeom prst="rect">
            <a:avLst/>
          </a:prstGeom>
        </p:spPr>
      </p:pic>
    </p:spTree>
    <p:extLst>
      <p:ext uri="{BB962C8B-B14F-4D97-AF65-F5344CB8AC3E}">
        <p14:creationId xmlns:p14="http://schemas.microsoft.com/office/powerpoint/2010/main" val="41456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CD62-E595-4C65-A901-BE1348440028}"/>
              </a:ext>
            </a:extLst>
          </p:cNvPr>
          <p:cNvSpPr>
            <a:spLocks noGrp="1"/>
          </p:cNvSpPr>
          <p:nvPr>
            <p:ph type="title"/>
          </p:nvPr>
        </p:nvSpPr>
        <p:spPr>
          <a:xfrm>
            <a:off x="838200" y="365125"/>
            <a:ext cx="10515600" cy="999441"/>
          </a:xfrm>
        </p:spPr>
        <p:txBody>
          <a:bodyPr/>
          <a:lstStyle/>
          <a:p>
            <a:pPr algn="ctr"/>
            <a:r>
              <a:rPr lang="en-US" dirty="0"/>
              <a:t>Swords in the New Testament</a:t>
            </a:r>
          </a:p>
        </p:txBody>
      </p:sp>
      <p:sp>
        <p:nvSpPr>
          <p:cNvPr id="3" name="Content Placeholder 2">
            <a:extLst>
              <a:ext uri="{FF2B5EF4-FFF2-40B4-BE49-F238E27FC236}">
                <a16:creationId xmlns:a16="http://schemas.microsoft.com/office/drawing/2014/main" id="{7DA8645C-E43F-43B3-87CF-020302B93D3C}"/>
              </a:ext>
            </a:extLst>
          </p:cNvPr>
          <p:cNvSpPr>
            <a:spLocks noGrp="1"/>
          </p:cNvSpPr>
          <p:nvPr>
            <p:ph idx="1"/>
          </p:nvPr>
        </p:nvSpPr>
        <p:spPr>
          <a:xfrm>
            <a:off x="838200" y="1491176"/>
            <a:ext cx="10515600" cy="4685788"/>
          </a:xfrm>
        </p:spPr>
        <p:txBody>
          <a:bodyPr>
            <a:normAutofit fontScale="92500" lnSpcReduction="10000"/>
          </a:bodyPr>
          <a:lstStyle/>
          <a:p>
            <a:r>
              <a:rPr lang="en-US" u="sng" dirty="0"/>
              <a:t>It depends on the context:</a:t>
            </a:r>
          </a:p>
          <a:p>
            <a:r>
              <a:rPr lang="en-US" dirty="0"/>
              <a:t>And while He was still speaking, behold, Judas, one of the twelve, with a great multitude with </a:t>
            </a:r>
            <a:r>
              <a:rPr lang="en-US" b="1" dirty="0"/>
              <a:t>swords and clubs</a:t>
            </a:r>
            <a:r>
              <a:rPr lang="en-US" dirty="0"/>
              <a:t>, came from the chief priests and elders of the people. … And suddenly, one of those who were with Jesus stretched out his hand and </a:t>
            </a:r>
            <a:r>
              <a:rPr lang="en-US" b="1" dirty="0"/>
              <a:t>drew his sword</a:t>
            </a:r>
            <a:r>
              <a:rPr lang="en-US" dirty="0"/>
              <a:t>, struck the servant of the high priest, and cut off his ear. But Jesus said to him, “</a:t>
            </a:r>
            <a:r>
              <a:rPr lang="en-US" b="1" dirty="0"/>
              <a:t>Put your sword in its place, for all who take the sword will perish by the sword</a:t>
            </a:r>
            <a:r>
              <a:rPr lang="en-US" dirty="0"/>
              <a:t>.” (Matthew 26:47, 51-52)</a:t>
            </a:r>
          </a:p>
          <a:p>
            <a:r>
              <a:rPr lang="en-US" dirty="0"/>
              <a:t>“Do not think that I came to bring peace on earth. </a:t>
            </a:r>
            <a:r>
              <a:rPr lang="en-US" b="1" dirty="0"/>
              <a:t>I did not come to bring peace but a sword</a:t>
            </a:r>
            <a:r>
              <a:rPr lang="en-US" dirty="0"/>
              <a:t>.” (Matthew 10:34)</a:t>
            </a:r>
          </a:p>
          <a:p>
            <a:r>
              <a:rPr lang="en-US" dirty="0"/>
              <a:t>King David waged war against Israel, and the Lord Himself was with the Israelites in many of their battles</a:t>
            </a:r>
          </a:p>
        </p:txBody>
      </p:sp>
    </p:spTree>
    <p:extLst>
      <p:ext uri="{BB962C8B-B14F-4D97-AF65-F5344CB8AC3E}">
        <p14:creationId xmlns:p14="http://schemas.microsoft.com/office/powerpoint/2010/main" val="3960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1A43-5227-43B3-BBA1-06BC965FC5FA}"/>
              </a:ext>
            </a:extLst>
          </p:cNvPr>
          <p:cNvSpPr>
            <a:spLocks noGrp="1"/>
          </p:cNvSpPr>
          <p:nvPr>
            <p:ph type="title"/>
          </p:nvPr>
        </p:nvSpPr>
        <p:spPr>
          <a:xfrm>
            <a:off x="838200" y="365125"/>
            <a:ext cx="10515600" cy="999441"/>
          </a:xfrm>
        </p:spPr>
        <p:txBody>
          <a:bodyPr/>
          <a:lstStyle/>
          <a:p>
            <a:pPr algn="ctr"/>
            <a:r>
              <a:rPr lang="en-US" dirty="0"/>
              <a:t>Preemptive and preventive war</a:t>
            </a:r>
          </a:p>
        </p:txBody>
      </p:sp>
      <p:sp>
        <p:nvSpPr>
          <p:cNvPr id="3" name="Content Placeholder 2">
            <a:extLst>
              <a:ext uri="{FF2B5EF4-FFF2-40B4-BE49-F238E27FC236}">
                <a16:creationId xmlns:a16="http://schemas.microsoft.com/office/drawing/2014/main" id="{2691157B-7E53-4CB6-823E-6C95CEDA14FA}"/>
              </a:ext>
            </a:extLst>
          </p:cNvPr>
          <p:cNvSpPr>
            <a:spLocks noGrp="1"/>
          </p:cNvSpPr>
          <p:nvPr>
            <p:ph idx="1"/>
          </p:nvPr>
        </p:nvSpPr>
        <p:spPr>
          <a:xfrm>
            <a:off x="838200" y="1491175"/>
            <a:ext cx="10515600" cy="4685788"/>
          </a:xfrm>
        </p:spPr>
        <p:txBody>
          <a:bodyPr/>
          <a:lstStyle/>
          <a:p>
            <a:r>
              <a:rPr lang="en-US" dirty="0"/>
              <a:t>Augustine, Civitas Dei I.30.</a:t>
            </a:r>
          </a:p>
          <a:p>
            <a:r>
              <a:rPr lang="en-US" dirty="0"/>
              <a:t>Just as we can defend ourselves from a would-be attacker, so can nations protect themselves against invading nations</a:t>
            </a:r>
          </a:p>
          <a:p>
            <a:pPr lvl="1"/>
            <a:r>
              <a:rPr lang="en-US" dirty="0"/>
              <a:t>Israel against Egypt in the 1967 war</a:t>
            </a:r>
          </a:p>
          <a:p>
            <a:pPr lvl="1"/>
            <a:r>
              <a:rPr lang="en-US" b="1" dirty="0"/>
              <a:t>Taiwan against China!!</a:t>
            </a:r>
          </a:p>
          <a:p>
            <a:r>
              <a:rPr lang="en-US" dirty="0"/>
              <a:t>Caveats:</a:t>
            </a:r>
          </a:p>
          <a:p>
            <a:pPr lvl="1"/>
            <a:r>
              <a:rPr lang="en-US" dirty="0"/>
              <a:t>A war can cause much more collateral damage than a one-on-one attack</a:t>
            </a:r>
          </a:p>
          <a:p>
            <a:pPr lvl="1"/>
            <a:r>
              <a:rPr lang="en-US" dirty="0"/>
              <a:t>Proportionality: the defender’s response must be proportional to the damage inflicted by the attacker</a:t>
            </a:r>
          </a:p>
          <a:p>
            <a:pPr lvl="1"/>
            <a:r>
              <a:rPr lang="en-US" dirty="0"/>
              <a:t>How can we measure this when the attacker has not yet invaded?</a:t>
            </a:r>
          </a:p>
        </p:txBody>
      </p:sp>
    </p:spTree>
    <p:extLst>
      <p:ext uri="{BB962C8B-B14F-4D97-AF65-F5344CB8AC3E}">
        <p14:creationId xmlns:p14="http://schemas.microsoft.com/office/powerpoint/2010/main" val="119019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20E39-2E44-40E7-AF4F-865EFEAE6603}"/>
              </a:ext>
            </a:extLst>
          </p:cNvPr>
          <p:cNvSpPr>
            <a:spLocks noGrp="1"/>
          </p:cNvSpPr>
          <p:nvPr>
            <p:ph type="title"/>
          </p:nvPr>
        </p:nvSpPr>
        <p:spPr/>
        <p:txBody>
          <a:bodyPr/>
          <a:lstStyle/>
          <a:p>
            <a:pPr algn="ctr"/>
            <a:r>
              <a:rPr lang="en-US" dirty="0"/>
              <a:t>The origin of the sixth commandment</a:t>
            </a:r>
          </a:p>
        </p:txBody>
      </p:sp>
      <p:sp>
        <p:nvSpPr>
          <p:cNvPr id="3" name="Content Placeholder 2">
            <a:extLst>
              <a:ext uri="{FF2B5EF4-FFF2-40B4-BE49-F238E27FC236}">
                <a16:creationId xmlns:a16="http://schemas.microsoft.com/office/drawing/2014/main" id="{BAB0FDF1-E8F6-4C1A-B7EA-97FAB5C8D2FC}"/>
              </a:ext>
            </a:extLst>
          </p:cNvPr>
          <p:cNvSpPr>
            <a:spLocks noGrp="1"/>
          </p:cNvSpPr>
          <p:nvPr>
            <p:ph idx="1"/>
          </p:nvPr>
        </p:nvSpPr>
        <p:spPr/>
        <p:txBody>
          <a:bodyPr/>
          <a:lstStyle/>
          <a:p>
            <a:r>
              <a:rPr lang="en-US" dirty="0"/>
              <a:t>The sixth commandment is part of the Mosaic covenant when Israel becomes a nation and has laws codified which governs peoples’ behavior.</a:t>
            </a:r>
          </a:p>
          <a:p>
            <a:r>
              <a:rPr lang="en-US" dirty="0"/>
              <a:t>But the sixth commandment, as part of the </a:t>
            </a:r>
            <a:r>
              <a:rPr lang="en-US" i="1" dirty="0"/>
              <a:t>moral law</a:t>
            </a:r>
            <a:r>
              <a:rPr lang="en-US" dirty="0"/>
              <a:t> has its origins before that time.</a:t>
            </a:r>
          </a:p>
          <a:p>
            <a:pPr lvl="1"/>
            <a:r>
              <a:rPr lang="en-US" dirty="0"/>
              <a:t>Just like the fifth commandment</a:t>
            </a:r>
          </a:p>
          <a:p>
            <a:r>
              <a:rPr lang="en-US" dirty="0"/>
              <a:t>“Whoever sheds man’s blood, by man shall his blood be shed; </a:t>
            </a:r>
            <a:r>
              <a:rPr lang="en-US" b="1" dirty="0"/>
              <a:t>for in the image of God He made man</a:t>
            </a:r>
            <a:r>
              <a:rPr lang="en-US" dirty="0"/>
              <a:t>.” (Genesis 9:6)</a:t>
            </a:r>
          </a:p>
        </p:txBody>
      </p:sp>
    </p:spTree>
    <p:extLst>
      <p:ext uri="{BB962C8B-B14F-4D97-AF65-F5344CB8AC3E}">
        <p14:creationId xmlns:p14="http://schemas.microsoft.com/office/powerpoint/2010/main" val="24542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FCD70D-0E90-4AD5-8543-141F6F1076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softEdge rad="635000"/>
          </a:effectLst>
        </p:spPr>
      </p:pic>
      <p:sp>
        <p:nvSpPr>
          <p:cNvPr id="2" name="Title 1">
            <a:extLst>
              <a:ext uri="{FF2B5EF4-FFF2-40B4-BE49-F238E27FC236}">
                <a16:creationId xmlns:a16="http://schemas.microsoft.com/office/drawing/2014/main" id="{315BB609-ADDD-4EB8-B976-E699EFFC69A0}"/>
              </a:ext>
            </a:extLst>
          </p:cNvPr>
          <p:cNvSpPr>
            <a:spLocks noGrp="1"/>
          </p:cNvSpPr>
          <p:nvPr>
            <p:ph type="title"/>
          </p:nvPr>
        </p:nvSpPr>
        <p:spPr>
          <a:xfrm>
            <a:off x="838200" y="365125"/>
            <a:ext cx="10515600" cy="985373"/>
          </a:xfrm>
        </p:spPr>
        <p:txBody>
          <a:bodyPr/>
          <a:lstStyle/>
          <a:p>
            <a:pPr algn="ctr"/>
            <a:r>
              <a:rPr lang="en-US" dirty="0"/>
              <a:t>China versus Taiwan</a:t>
            </a:r>
          </a:p>
        </p:txBody>
      </p:sp>
      <p:sp>
        <p:nvSpPr>
          <p:cNvPr id="3" name="Content Placeholder 2">
            <a:extLst>
              <a:ext uri="{FF2B5EF4-FFF2-40B4-BE49-F238E27FC236}">
                <a16:creationId xmlns:a16="http://schemas.microsoft.com/office/drawing/2014/main" id="{F734EFDC-0698-4612-A926-E38B8AD60F9D}"/>
              </a:ext>
            </a:extLst>
          </p:cNvPr>
          <p:cNvSpPr>
            <a:spLocks noGrp="1"/>
          </p:cNvSpPr>
          <p:nvPr>
            <p:ph idx="1"/>
          </p:nvPr>
        </p:nvSpPr>
        <p:spPr>
          <a:xfrm>
            <a:off x="683455" y="1107207"/>
            <a:ext cx="11119338" cy="4643585"/>
          </a:xfrm>
        </p:spPr>
        <p:txBody>
          <a:bodyPr/>
          <a:lstStyle/>
          <a:p>
            <a:r>
              <a:rPr lang="en-US" dirty="0">
                <a:solidFill>
                  <a:srgbClr val="00B050"/>
                </a:solidFill>
              </a:rPr>
              <a:t>China is building up its military</a:t>
            </a:r>
          </a:p>
          <a:p>
            <a:pPr lvl="1"/>
            <a:r>
              <a:rPr lang="en-US" dirty="0">
                <a:solidFill>
                  <a:srgbClr val="00B050"/>
                </a:solidFill>
              </a:rPr>
              <a:t>Even building up space weapons</a:t>
            </a:r>
          </a:p>
          <a:p>
            <a:r>
              <a:rPr lang="en-US" dirty="0">
                <a:solidFill>
                  <a:srgbClr val="00B050"/>
                </a:solidFill>
              </a:rPr>
              <a:t>And is regularly invading Taiwan’s airspace</a:t>
            </a:r>
          </a:p>
          <a:p>
            <a:r>
              <a:rPr lang="en-US" dirty="0">
                <a:solidFill>
                  <a:srgbClr val="00B050"/>
                </a:solidFill>
              </a:rPr>
              <a:t>Has also built artificial islands with military facilities just outside Taiwan’s maritime boundaries</a:t>
            </a:r>
          </a:p>
          <a:p>
            <a:r>
              <a:rPr lang="en-US" dirty="0">
                <a:solidFill>
                  <a:srgbClr val="00B050"/>
                </a:solidFill>
              </a:rPr>
              <a:t>If Taiwan were to declare independence from China, then China would automatically invade</a:t>
            </a:r>
          </a:p>
          <a:p>
            <a:r>
              <a:rPr lang="en-US" dirty="0">
                <a:solidFill>
                  <a:srgbClr val="00B050"/>
                </a:solidFill>
              </a:rPr>
              <a:t>However, Japan has promised to mobilize its </a:t>
            </a:r>
            <a:r>
              <a:rPr lang="en-US" i="1" dirty="0">
                <a:solidFill>
                  <a:srgbClr val="00B050"/>
                </a:solidFill>
              </a:rPr>
              <a:t>self-defense force</a:t>
            </a:r>
          </a:p>
          <a:p>
            <a:r>
              <a:rPr lang="en-US" b="1" dirty="0">
                <a:solidFill>
                  <a:srgbClr val="00B050"/>
                </a:solidFill>
              </a:rPr>
              <a:t>Q: What would you do if you were the prime minister of Taiwan?</a:t>
            </a:r>
          </a:p>
          <a:p>
            <a:endParaRPr lang="en-US" dirty="0">
              <a:solidFill>
                <a:srgbClr val="00B050"/>
              </a:solidFill>
            </a:endParaRPr>
          </a:p>
        </p:txBody>
      </p:sp>
    </p:spTree>
    <p:extLst>
      <p:ext uri="{BB962C8B-B14F-4D97-AF65-F5344CB8AC3E}">
        <p14:creationId xmlns:p14="http://schemas.microsoft.com/office/powerpoint/2010/main" val="360740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A79F-A1F4-4EA3-81F1-6B287D8558CF}"/>
              </a:ext>
            </a:extLst>
          </p:cNvPr>
          <p:cNvSpPr>
            <a:spLocks noGrp="1"/>
          </p:cNvSpPr>
          <p:nvPr>
            <p:ph type="title"/>
          </p:nvPr>
        </p:nvSpPr>
        <p:spPr/>
        <p:txBody>
          <a:bodyPr/>
          <a:lstStyle/>
          <a:p>
            <a:pPr algn="ctr"/>
            <a:r>
              <a:rPr lang="en-US" dirty="0"/>
              <a:t>Indirect violations of the sixth commandment</a:t>
            </a:r>
          </a:p>
        </p:txBody>
      </p:sp>
      <p:sp>
        <p:nvSpPr>
          <p:cNvPr id="3" name="Content Placeholder 2">
            <a:extLst>
              <a:ext uri="{FF2B5EF4-FFF2-40B4-BE49-F238E27FC236}">
                <a16:creationId xmlns:a16="http://schemas.microsoft.com/office/drawing/2014/main" id="{61CE0229-9A32-46A9-AEAD-2B357AA4F52D}"/>
              </a:ext>
            </a:extLst>
          </p:cNvPr>
          <p:cNvSpPr>
            <a:spLocks noGrp="1"/>
          </p:cNvSpPr>
          <p:nvPr>
            <p:ph idx="1"/>
          </p:nvPr>
        </p:nvSpPr>
        <p:spPr/>
        <p:txBody>
          <a:bodyPr>
            <a:normAutofit lnSpcReduction="10000"/>
          </a:bodyPr>
          <a:lstStyle/>
          <a:p>
            <a:r>
              <a:rPr lang="en-US" b="1" dirty="0"/>
              <a:t>Q: Has anyone of you ever been bungee-jumping? Does this violate the sixth commandment?</a:t>
            </a:r>
          </a:p>
          <a:p>
            <a:r>
              <a:rPr lang="en-US" dirty="0"/>
              <a:t>It violates the sixth commandment because you are careless with your life</a:t>
            </a:r>
          </a:p>
          <a:p>
            <a:r>
              <a:rPr lang="en-US" dirty="0"/>
              <a:t>Then the devil took him to the holy city and set him on the pinnacle of the temple and said to him, “If you are the Son of God, throw yourself down, for it is written, “‘He will command his angels concerning you,’ and “‘On their hands they will bear you up, lest you strike your foot against a stone.’” Jesus said to him, “Again it is written, ‘</a:t>
            </a:r>
            <a:r>
              <a:rPr lang="en-US" b="1" dirty="0"/>
              <a:t>You shall not put the Lord your God to the test</a:t>
            </a:r>
            <a:r>
              <a:rPr lang="en-US" dirty="0"/>
              <a:t>.’” (Matthew 4:5-7)</a:t>
            </a:r>
          </a:p>
        </p:txBody>
      </p:sp>
    </p:spTree>
    <p:extLst>
      <p:ext uri="{BB962C8B-B14F-4D97-AF65-F5344CB8AC3E}">
        <p14:creationId xmlns:p14="http://schemas.microsoft.com/office/powerpoint/2010/main" val="176810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04240-EE2B-46BC-A5EE-59CCCDEF1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7346" cy="6858000"/>
          </a:xfrm>
          <a:prstGeom prst="rect">
            <a:avLst/>
          </a:prstGeom>
        </p:spPr>
      </p:pic>
      <p:sp>
        <p:nvSpPr>
          <p:cNvPr id="3" name="TextBox 2">
            <a:extLst>
              <a:ext uri="{FF2B5EF4-FFF2-40B4-BE49-F238E27FC236}">
                <a16:creationId xmlns:a16="http://schemas.microsoft.com/office/drawing/2014/main" id="{8906FFE7-A7FB-49E1-BCA2-89D40475341F}"/>
              </a:ext>
            </a:extLst>
          </p:cNvPr>
          <p:cNvSpPr txBox="1"/>
          <p:nvPr/>
        </p:nvSpPr>
        <p:spPr>
          <a:xfrm>
            <a:off x="418513" y="4886737"/>
            <a:ext cx="6098344" cy="523220"/>
          </a:xfrm>
          <a:prstGeom prst="rect">
            <a:avLst/>
          </a:prstGeom>
          <a:noFill/>
        </p:spPr>
        <p:txBody>
          <a:bodyPr wrap="square">
            <a:spAutoFit/>
          </a:bodyPr>
          <a:lstStyle/>
          <a:p>
            <a:r>
              <a:rPr lang="en-US" sz="2800" b="1" dirty="0">
                <a:solidFill>
                  <a:schemeClr val="bg1"/>
                </a:solidFill>
              </a:rPr>
              <a:t>Q: What about skydiving?</a:t>
            </a:r>
          </a:p>
        </p:txBody>
      </p:sp>
      <p:sp>
        <p:nvSpPr>
          <p:cNvPr id="4" name="TextBox 3">
            <a:extLst>
              <a:ext uri="{FF2B5EF4-FFF2-40B4-BE49-F238E27FC236}">
                <a16:creationId xmlns:a16="http://schemas.microsoft.com/office/drawing/2014/main" id="{B33C5315-6FD5-477D-9F8C-E3BD5F780302}"/>
              </a:ext>
            </a:extLst>
          </p:cNvPr>
          <p:cNvSpPr txBox="1"/>
          <p:nvPr/>
        </p:nvSpPr>
        <p:spPr>
          <a:xfrm>
            <a:off x="418513" y="5409957"/>
            <a:ext cx="6098344" cy="954107"/>
          </a:xfrm>
          <a:prstGeom prst="rect">
            <a:avLst/>
          </a:prstGeom>
          <a:noFill/>
        </p:spPr>
        <p:txBody>
          <a:bodyPr wrap="square">
            <a:spAutoFit/>
          </a:bodyPr>
          <a:lstStyle/>
          <a:p>
            <a:r>
              <a:rPr lang="en-US" sz="2800" b="1" dirty="0">
                <a:solidFill>
                  <a:schemeClr val="bg1"/>
                </a:solidFill>
              </a:rPr>
              <a:t>Q: With a professional? Alone? As a soldier? Eight feet above ground?</a:t>
            </a:r>
          </a:p>
        </p:txBody>
      </p:sp>
    </p:spTree>
    <p:extLst>
      <p:ext uri="{BB962C8B-B14F-4D97-AF65-F5344CB8AC3E}">
        <p14:creationId xmlns:p14="http://schemas.microsoft.com/office/powerpoint/2010/main" val="76767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FAF7-DCA8-4857-B8A8-F26C1B22A5D7}"/>
              </a:ext>
            </a:extLst>
          </p:cNvPr>
          <p:cNvSpPr>
            <a:spLocks noGrp="1"/>
          </p:cNvSpPr>
          <p:nvPr>
            <p:ph type="title"/>
          </p:nvPr>
        </p:nvSpPr>
        <p:spPr>
          <a:xfrm>
            <a:off x="838200" y="365126"/>
            <a:ext cx="10515600" cy="1069780"/>
          </a:xfrm>
        </p:spPr>
        <p:txBody>
          <a:bodyPr/>
          <a:lstStyle/>
          <a:p>
            <a:pPr algn="ctr"/>
            <a:r>
              <a:rPr lang="en-US" dirty="0"/>
              <a:t>What about wine and coffee?</a:t>
            </a:r>
          </a:p>
        </p:txBody>
      </p:sp>
      <p:sp>
        <p:nvSpPr>
          <p:cNvPr id="3" name="Content Placeholder 2">
            <a:extLst>
              <a:ext uri="{FF2B5EF4-FFF2-40B4-BE49-F238E27FC236}">
                <a16:creationId xmlns:a16="http://schemas.microsoft.com/office/drawing/2014/main" id="{7E8029D3-CB3A-4C17-9E4D-8FBEC7C97D9E}"/>
              </a:ext>
            </a:extLst>
          </p:cNvPr>
          <p:cNvSpPr>
            <a:spLocks noGrp="1"/>
          </p:cNvSpPr>
          <p:nvPr>
            <p:ph idx="1"/>
          </p:nvPr>
        </p:nvSpPr>
        <p:spPr>
          <a:xfrm>
            <a:off x="838200" y="1434906"/>
            <a:ext cx="10515600" cy="4742057"/>
          </a:xfrm>
        </p:spPr>
        <p:txBody>
          <a:bodyPr/>
          <a:lstStyle/>
          <a:p>
            <a:r>
              <a:rPr lang="en-US" dirty="0"/>
              <a:t>Some Christians (some with good intentions) go so far as to say that drinking wine or even coffee is bad, because it can lead to bad habits.</a:t>
            </a:r>
          </a:p>
          <a:p>
            <a:r>
              <a:rPr lang="en-US" dirty="0"/>
              <a:t>“I know and am persuaded in the Lord Jesus that </a:t>
            </a:r>
            <a:r>
              <a:rPr lang="en-US" b="1" dirty="0"/>
              <a:t>nothing is unclean in itself</a:t>
            </a:r>
            <a:r>
              <a:rPr lang="en-US" dirty="0"/>
              <a:t>, but it is unclean for anyone who thinks it unclean.” (Rom. 14:14)</a:t>
            </a:r>
          </a:p>
          <a:p>
            <a:r>
              <a:rPr lang="en-US" dirty="0"/>
              <a:t>You must become good at practicing </a:t>
            </a:r>
            <a:r>
              <a:rPr lang="en-US" i="1" u="sng" dirty="0"/>
              <a:t>self control</a:t>
            </a:r>
          </a:p>
          <a:p>
            <a:r>
              <a:rPr lang="en-US" dirty="0"/>
              <a:t>You can’t make a long, long, long, </a:t>
            </a:r>
            <a:r>
              <a:rPr lang="en-US" dirty="0" err="1"/>
              <a:t>loooong</a:t>
            </a:r>
            <a:r>
              <a:rPr lang="en-US" dirty="0"/>
              <a:t> list of what you can or cannot eat and drink</a:t>
            </a:r>
          </a:p>
          <a:p>
            <a:r>
              <a:rPr lang="en-US" dirty="0"/>
              <a:t>You have Christian liberty to decide for yourself what is clean or unclean</a:t>
            </a:r>
          </a:p>
        </p:txBody>
      </p:sp>
    </p:spTree>
    <p:extLst>
      <p:ext uri="{BB962C8B-B14F-4D97-AF65-F5344CB8AC3E}">
        <p14:creationId xmlns:p14="http://schemas.microsoft.com/office/powerpoint/2010/main" val="1124557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555F-BE76-44C2-A866-3BBDDED88B70}"/>
              </a:ext>
            </a:extLst>
          </p:cNvPr>
          <p:cNvSpPr>
            <a:spLocks noGrp="1"/>
          </p:cNvSpPr>
          <p:nvPr>
            <p:ph type="title"/>
          </p:nvPr>
        </p:nvSpPr>
        <p:spPr>
          <a:xfrm>
            <a:off x="838200" y="365126"/>
            <a:ext cx="10515600" cy="957238"/>
          </a:xfrm>
        </p:spPr>
        <p:txBody>
          <a:bodyPr/>
          <a:lstStyle/>
          <a:p>
            <a:pPr algn="ctr"/>
            <a:r>
              <a:rPr lang="en-US" dirty="0"/>
              <a:t>Did Jesus ever drink wine?</a:t>
            </a:r>
          </a:p>
        </p:txBody>
      </p:sp>
      <p:sp>
        <p:nvSpPr>
          <p:cNvPr id="3" name="Content Placeholder 2">
            <a:extLst>
              <a:ext uri="{FF2B5EF4-FFF2-40B4-BE49-F238E27FC236}">
                <a16:creationId xmlns:a16="http://schemas.microsoft.com/office/drawing/2014/main" id="{EA2F34A6-B061-4578-A33D-09C7C4C74AAE}"/>
              </a:ext>
            </a:extLst>
          </p:cNvPr>
          <p:cNvSpPr>
            <a:spLocks noGrp="1"/>
          </p:cNvSpPr>
          <p:nvPr>
            <p:ph idx="1"/>
          </p:nvPr>
        </p:nvSpPr>
        <p:spPr>
          <a:xfrm>
            <a:off x="838200" y="1505243"/>
            <a:ext cx="10515600" cy="4671720"/>
          </a:xfrm>
        </p:spPr>
        <p:txBody>
          <a:bodyPr/>
          <a:lstStyle/>
          <a:p>
            <a:r>
              <a:rPr lang="en-US" dirty="0"/>
              <a:t>Some fundamentalist Baptists would say He never drank wine and thus all wine is bad</a:t>
            </a:r>
          </a:p>
          <a:p>
            <a:r>
              <a:rPr lang="en-US" dirty="0"/>
              <a:t>Noah began to be a man of the soil, and he planted a </a:t>
            </a:r>
            <a:r>
              <a:rPr lang="en-US" b="1" dirty="0"/>
              <a:t>vineyard</a:t>
            </a:r>
            <a:r>
              <a:rPr lang="en-US" dirty="0"/>
              <a:t>. (Genesis 9:20)</a:t>
            </a:r>
          </a:p>
          <a:p>
            <a:r>
              <a:rPr lang="en-US" dirty="0"/>
              <a:t>Ex. 23:11; Lev. 19:10; Num 16:14; </a:t>
            </a:r>
            <a:r>
              <a:rPr lang="en-US" dirty="0" err="1"/>
              <a:t>Deut</a:t>
            </a:r>
            <a:r>
              <a:rPr lang="en-US" dirty="0"/>
              <a:t> 6:20; </a:t>
            </a:r>
          </a:p>
          <a:p>
            <a:r>
              <a:rPr lang="en-US" dirty="0"/>
              <a:t>…Who plants a </a:t>
            </a:r>
            <a:r>
              <a:rPr lang="en-US" b="1" dirty="0"/>
              <a:t>vineyard</a:t>
            </a:r>
            <a:r>
              <a:rPr lang="en-US" dirty="0"/>
              <a:t> without eating any of its fruit? Or who tends a flock without getting some of the milk? (1Cor. 9:7)</a:t>
            </a:r>
          </a:p>
          <a:p>
            <a:r>
              <a:rPr lang="en-US" dirty="0"/>
              <a:t>And with the first lamb a tenth measure of fine flour mingled with a fourth of a </a:t>
            </a:r>
            <a:r>
              <a:rPr lang="en-US" dirty="0" err="1"/>
              <a:t>hin</a:t>
            </a:r>
            <a:r>
              <a:rPr lang="en-US" dirty="0"/>
              <a:t> of beaten oil, and a fourth of a </a:t>
            </a:r>
            <a:r>
              <a:rPr lang="en-US" dirty="0" err="1"/>
              <a:t>hin</a:t>
            </a:r>
            <a:r>
              <a:rPr lang="en-US" dirty="0"/>
              <a:t> of </a:t>
            </a:r>
            <a:r>
              <a:rPr lang="en-US" b="1" dirty="0"/>
              <a:t>wine</a:t>
            </a:r>
            <a:r>
              <a:rPr lang="en-US" dirty="0"/>
              <a:t> for a </a:t>
            </a:r>
            <a:r>
              <a:rPr lang="en-US" b="1" dirty="0"/>
              <a:t>drink offering</a:t>
            </a:r>
            <a:r>
              <a:rPr lang="en-US" dirty="0"/>
              <a:t>. (Ex 29:40)</a:t>
            </a:r>
          </a:p>
        </p:txBody>
      </p:sp>
    </p:spTree>
    <p:extLst>
      <p:ext uri="{BB962C8B-B14F-4D97-AF65-F5344CB8AC3E}">
        <p14:creationId xmlns:p14="http://schemas.microsoft.com/office/powerpoint/2010/main" val="49898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3E18-0943-442C-9143-D102913EDAA6}"/>
              </a:ext>
            </a:extLst>
          </p:cNvPr>
          <p:cNvSpPr>
            <a:spLocks noGrp="1"/>
          </p:cNvSpPr>
          <p:nvPr>
            <p:ph type="title"/>
          </p:nvPr>
        </p:nvSpPr>
        <p:spPr>
          <a:xfrm>
            <a:off x="838200" y="365125"/>
            <a:ext cx="10515600" cy="858764"/>
          </a:xfrm>
        </p:spPr>
        <p:txBody>
          <a:bodyPr>
            <a:normAutofit/>
          </a:bodyPr>
          <a:lstStyle/>
          <a:p>
            <a:pPr algn="ctr"/>
            <a:r>
              <a:rPr lang="en-US" dirty="0"/>
              <a:t>Wine</a:t>
            </a:r>
          </a:p>
        </p:txBody>
      </p:sp>
      <p:sp>
        <p:nvSpPr>
          <p:cNvPr id="3" name="Content Placeholder 2">
            <a:extLst>
              <a:ext uri="{FF2B5EF4-FFF2-40B4-BE49-F238E27FC236}">
                <a16:creationId xmlns:a16="http://schemas.microsoft.com/office/drawing/2014/main" id="{3272B3C1-E7EF-4F61-BE5C-1FC132E2C8D6}"/>
              </a:ext>
            </a:extLst>
          </p:cNvPr>
          <p:cNvSpPr>
            <a:spLocks noGrp="1"/>
          </p:cNvSpPr>
          <p:nvPr>
            <p:ph idx="1"/>
          </p:nvPr>
        </p:nvSpPr>
        <p:spPr>
          <a:xfrm>
            <a:off x="838200" y="1406769"/>
            <a:ext cx="10515600" cy="4770194"/>
          </a:xfrm>
        </p:spPr>
        <p:txBody>
          <a:bodyPr/>
          <a:lstStyle/>
          <a:p>
            <a:r>
              <a:rPr lang="en-US" dirty="0"/>
              <a:t>Part of the Nazirite vow: “he shall separate himself from wine and strong drink.”</a:t>
            </a:r>
          </a:p>
          <a:p>
            <a:r>
              <a:rPr lang="en-US" dirty="0"/>
              <a:t>“Everyone serves the good wine first, and when people have drunk freely, then the poor wine. But you have kept the good wine until now.” (John 2:10)</a:t>
            </a:r>
          </a:p>
          <a:p>
            <a:r>
              <a:rPr lang="en-US" dirty="0"/>
              <a:t>Ephesians 5:18: Do not be drunk with wine (</a:t>
            </a:r>
            <a:r>
              <a:rPr lang="en-US" dirty="0" err="1"/>
              <a:t>oinow</a:t>
            </a:r>
            <a:r>
              <a:rPr lang="en-US" dirty="0"/>
              <a:t>)</a:t>
            </a:r>
          </a:p>
          <a:p>
            <a:r>
              <a:rPr lang="en-US" dirty="0"/>
              <a:t>1Tim. 5:23: …but use a little wine for your stomach’s sake (</a:t>
            </a:r>
            <a:r>
              <a:rPr lang="en-US" dirty="0" err="1"/>
              <a:t>oinow</a:t>
            </a:r>
            <a:r>
              <a:rPr lang="en-US" dirty="0"/>
              <a:t>)</a:t>
            </a:r>
          </a:p>
          <a:p>
            <a:r>
              <a:rPr lang="en-US" dirty="0"/>
              <a:t>Gen. 14:18: wine (</a:t>
            </a:r>
            <a:r>
              <a:rPr lang="en-US" dirty="0" err="1"/>
              <a:t>yayin</a:t>
            </a:r>
            <a:r>
              <a:rPr lang="en-US" dirty="0"/>
              <a:t>) and bread</a:t>
            </a:r>
          </a:p>
          <a:p>
            <a:endParaRPr lang="en-US" dirty="0"/>
          </a:p>
          <a:p>
            <a:endParaRPr lang="en-US" dirty="0"/>
          </a:p>
        </p:txBody>
      </p:sp>
    </p:spTree>
    <p:extLst>
      <p:ext uri="{BB962C8B-B14F-4D97-AF65-F5344CB8AC3E}">
        <p14:creationId xmlns:p14="http://schemas.microsoft.com/office/powerpoint/2010/main" val="112852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78E2-C5C3-414A-B355-B773A4EADBDC}"/>
              </a:ext>
            </a:extLst>
          </p:cNvPr>
          <p:cNvSpPr>
            <a:spLocks noGrp="1"/>
          </p:cNvSpPr>
          <p:nvPr>
            <p:ph type="title"/>
          </p:nvPr>
        </p:nvSpPr>
        <p:spPr/>
        <p:txBody>
          <a:bodyPr/>
          <a:lstStyle/>
          <a:p>
            <a:pPr algn="ctr"/>
            <a:r>
              <a:rPr lang="en-US" dirty="0"/>
              <a:t>A fence in front of the real fence</a:t>
            </a:r>
          </a:p>
        </p:txBody>
      </p:sp>
      <p:sp>
        <p:nvSpPr>
          <p:cNvPr id="4" name="Rectangle 3">
            <a:extLst>
              <a:ext uri="{FF2B5EF4-FFF2-40B4-BE49-F238E27FC236}">
                <a16:creationId xmlns:a16="http://schemas.microsoft.com/office/drawing/2014/main" id="{D055E570-C77E-425D-9EA5-1976F934C72A}"/>
              </a:ext>
            </a:extLst>
          </p:cNvPr>
          <p:cNvSpPr/>
          <p:nvPr/>
        </p:nvSpPr>
        <p:spPr>
          <a:xfrm>
            <a:off x="2152357" y="2250831"/>
            <a:ext cx="7315200" cy="310896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C14E05D-9A54-4383-B107-973856DE778E}"/>
              </a:ext>
            </a:extLst>
          </p:cNvPr>
          <p:cNvSpPr/>
          <p:nvPr/>
        </p:nvSpPr>
        <p:spPr>
          <a:xfrm>
            <a:off x="2841673" y="3429000"/>
            <a:ext cx="3446585" cy="12977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t>house</a:t>
            </a:r>
          </a:p>
        </p:txBody>
      </p:sp>
      <p:sp>
        <p:nvSpPr>
          <p:cNvPr id="6" name="Rectangle 5">
            <a:extLst>
              <a:ext uri="{FF2B5EF4-FFF2-40B4-BE49-F238E27FC236}">
                <a16:creationId xmlns:a16="http://schemas.microsoft.com/office/drawing/2014/main" id="{6EFD9B1A-20DC-4766-8F65-7FA490977678}"/>
              </a:ext>
            </a:extLst>
          </p:cNvPr>
          <p:cNvSpPr/>
          <p:nvPr/>
        </p:nvSpPr>
        <p:spPr>
          <a:xfrm>
            <a:off x="1645920" y="1690688"/>
            <a:ext cx="8393723" cy="430214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5D3CB02-717A-4FC0-8783-5BBEA7EF9871}"/>
              </a:ext>
            </a:extLst>
          </p:cNvPr>
          <p:cNvSpPr txBox="1"/>
          <p:nvPr/>
        </p:nvSpPr>
        <p:spPr>
          <a:xfrm>
            <a:off x="10142806" y="1885071"/>
            <a:ext cx="1645920" cy="646331"/>
          </a:xfrm>
          <a:prstGeom prst="rect">
            <a:avLst/>
          </a:prstGeom>
          <a:noFill/>
        </p:spPr>
        <p:txBody>
          <a:bodyPr wrap="square" rtlCol="0">
            <a:spAutoFit/>
          </a:bodyPr>
          <a:lstStyle/>
          <a:p>
            <a:r>
              <a:rPr lang="en-US" dirty="0"/>
              <a:t>Fence = God’s Word/Law</a:t>
            </a:r>
          </a:p>
        </p:txBody>
      </p:sp>
      <p:sp>
        <p:nvSpPr>
          <p:cNvPr id="8" name="TextBox 7">
            <a:extLst>
              <a:ext uri="{FF2B5EF4-FFF2-40B4-BE49-F238E27FC236}">
                <a16:creationId xmlns:a16="http://schemas.microsoft.com/office/drawing/2014/main" id="{A6618B5A-3F03-4392-898A-9EF74E233252}"/>
              </a:ext>
            </a:extLst>
          </p:cNvPr>
          <p:cNvSpPr txBox="1"/>
          <p:nvPr/>
        </p:nvSpPr>
        <p:spPr>
          <a:xfrm>
            <a:off x="4240236" y="4982646"/>
            <a:ext cx="3205089" cy="369332"/>
          </a:xfrm>
          <a:prstGeom prst="rect">
            <a:avLst/>
          </a:prstGeom>
          <a:noFill/>
        </p:spPr>
        <p:txBody>
          <a:bodyPr wrap="square" rtlCol="0">
            <a:spAutoFit/>
          </a:bodyPr>
          <a:lstStyle/>
          <a:p>
            <a:r>
              <a:rPr lang="en-US" dirty="0"/>
              <a:t>Secondary fence – man’s law</a:t>
            </a:r>
          </a:p>
        </p:txBody>
      </p:sp>
      <p:sp>
        <p:nvSpPr>
          <p:cNvPr id="9" name="Cloud 8">
            <a:extLst>
              <a:ext uri="{FF2B5EF4-FFF2-40B4-BE49-F238E27FC236}">
                <a16:creationId xmlns:a16="http://schemas.microsoft.com/office/drawing/2014/main" id="{0B7D29BA-5A03-4460-A05C-B4F1AF0D5E7E}"/>
              </a:ext>
            </a:extLst>
          </p:cNvPr>
          <p:cNvSpPr/>
          <p:nvPr/>
        </p:nvSpPr>
        <p:spPr>
          <a:xfrm>
            <a:off x="6738425" y="2868857"/>
            <a:ext cx="1463040" cy="662134"/>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loud 9">
            <a:extLst>
              <a:ext uri="{FF2B5EF4-FFF2-40B4-BE49-F238E27FC236}">
                <a16:creationId xmlns:a16="http://schemas.microsoft.com/office/drawing/2014/main" id="{9E670DCE-CB27-4D0E-90EB-89EC624097A5}"/>
              </a:ext>
            </a:extLst>
          </p:cNvPr>
          <p:cNvSpPr/>
          <p:nvPr/>
        </p:nvSpPr>
        <p:spPr>
          <a:xfrm>
            <a:off x="4240236" y="2403500"/>
            <a:ext cx="1463040" cy="662134"/>
          </a:xfrm>
          <a:prstGeom prst="clou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8A300B0-A0DF-4EEB-B8A0-F1AF7481767E}"/>
              </a:ext>
            </a:extLst>
          </p:cNvPr>
          <p:cNvSpPr/>
          <p:nvPr/>
        </p:nvSpPr>
        <p:spPr>
          <a:xfrm>
            <a:off x="3305908" y="4726745"/>
            <a:ext cx="362242" cy="12660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C1B7DD1-6013-43F3-B4EF-9BE15F9E22E2}"/>
              </a:ext>
            </a:extLst>
          </p:cNvPr>
          <p:cNvSpPr txBox="1"/>
          <p:nvPr/>
        </p:nvSpPr>
        <p:spPr>
          <a:xfrm>
            <a:off x="3816844" y="5491648"/>
            <a:ext cx="5502019" cy="369332"/>
          </a:xfrm>
          <a:prstGeom prst="rect">
            <a:avLst/>
          </a:prstGeom>
          <a:noFill/>
        </p:spPr>
        <p:txBody>
          <a:bodyPr wrap="none" rtlCol="0">
            <a:spAutoFit/>
          </a:bodyPr>
          <a:lstStyle/>
          <a:p>
            <a:r>
              <a:rPr lang="en-US" dirty="0"/>
              <a:t>Middle area: God says this is good, but man says it is bad</a:t>
            </a:r>
          </a:p>
        </p:txBody>
      </p:sp>
      <p:sp>
        <p:nvSpPr>
          <p:cNvPr id="3" name="TextBox 2">
            <a:extLst>
              <a:ext uri="{FF2B5EF4-FFF2-40B4-BE49-F238E27FC236}">
                <a16:creationId xmlns:a16="http://schemas.microsoft.com/office/drawing/2014/main" id="{C79A29F3-25FE-4F9E-B19C-C324F54DBCBA}"/>
              </a:ext>
            </a:extLst>
          </p:cNvPr>
          <p:cNvSpPr txBox="1"/>
          <p:nvPr/>
        </p:nvSpPr>
        <p:spPr>
          <a:xfrm>
            <a:off x="1371598" y="6157302"/>
            <a:ext cx="8942363" cy="646331"/>
          </a:xfrm>
          <a:prstGeom prst="rect">
            <a:avLst/>
          </a:prstGeom>
          <a:noFill/>
        </p:spPr>
        <p:txBody>
          <a:bodyPr wrap="square" rtlCol="0">
            <a:spAutoFit/>
          </a:bodyPr>
          <a:lstStyle/>
          <a:p>
            <a:pPr algn="ctr"/>
            <a:r>
              <a:rPr lang="en-US" dirty="0"/>
              <a:t>but of the fruit of the tree which </a:t>
            </a:r>
            <a:r>
              <a:rPr lang="en-US" i="1" dirty="0"/>
              <a:t>is</a:t>
            </a:r>
            <a:r>
              <a:rPr lang="en-US" dirty="0"/>
              <a:t> in the midst of the garden, God has said, ‘You shall not eat it, </a:t>
            </a:r>
            <a:r>
              <a:rPr lang="en-US" b="1" dirty="0"/>
              <a:t>nor shall you touch it</a:t>
            </a:r>
            <a:r>
              <a:rPr lang="en-US" dirty="0"/>
              <a:t>, lest you die.’ ” (Genesis 3:3)</a:t>
            </a:r>
          </a:p>
        </p:txBody>
      </p:sp>
    </p:spTree>
    <p:extLst>
      <p:ext uri="{BB962C8B-B14F-4D97-AF65-F5344CB8AC3E}">
        <p14:creationId xmlns:p14="http://schemas.microsoft.com/office/powerpoint/2010/main" val="190221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3A645-3A63-4325-A108-2B7C87069B35}"/>
              </a:ext>
            </a:extLst>
          </p:cNvPr>
          <p:cNvSpPr>
            <a:spLocks noGrp="1"/>
          </p:cNvSpPr>
          <p:nvPr>
            <p:ph type="title"/>
          </p:nvPr>
        </p:nvSpPr>
        <p:spPr/>
        <p:txBody>
          <a:bodyPr/>
          <a:lstStyle/>
          <a:p>
            <a:pPr algn="ctr"/>
            <a:r>
              <a:rPr lang="en-US" dirty="0"/>
              <a:t>“Live and let live”?</a:t>
            </a:r>
          </a:p>
        </p:txBody>
      </p:sp>
      <p:sp>
        <p:nvSpPr>
          <p:cNvPr id="3" name="Content Placeholder 2">
            <a:extLst>
              <a:ext uri="{FF2B5EF4-FFF2-40B4-BE49-F238E27FC236}">
                <a16:creationId xmlns:a16="http://schemas.microsoft.com/office/drawing/2014/main" id="{5B7E5FCF-6C76-45E7-A886-ADCA4540DB09}"/>
              </a:ext>
            </a:extLst>
          </p:cNvPr>
          <p:cNvSpPr>
            <a:spLocks noGrp="1"/>
          </p:cNvSpPr>
          <p:nvPr>
            <p:ph idx="1"/>
          </p:nvPr>
        </p:nvSpPr>
        <p:spPr/>
        <p:txBody>
          <a:bodyPr/>
          <a:lstStyle/>
          <a:p>
            <a:r>
              <a:rPr lang="en-US" b="1" dirty="0"/>
              <a:t>Q:</a:t>
            </a:r>
            <a:r>
              <a:rPr lang="en-US" dirty="0"/>
              <a:t> What if God just let us live? We’d die in our sins!</a:t>
            </a:r>
          </a:p>
          <a:p>
            <a:r>
              <a:rPr lang="en-US" dirty="0"/>
              <a:t>The greatest service we can do for a person is to introduce them to the Lord Jesus Christ</a:t>
            </a:r>
          </a:p>
          <a:p>
            <a:r>
              <a:rPr lang="en-US" dirty="0"/>
              <a:t>We must actively seek to do good for our neighbor</a:t>
            </a:r>
          </a:p>
          <a:p>
            <a:r>
              <a:rPr lang="en-US" dirty="0"/>
              <a:t>“Let him know, that he which </a:t>
            </a:r>
            <a:r>
              <a:rPr lang="en-US" dirty="0" err="1"/>
              <a:t>converteth</a:t>
            </a:r>
            <a:r>
              <a:rPr lang="en-US" dirty="0"/>
              <a:t> the sinner from the error of his way shall save a soul from death, and shall hide a multitude of sins.” (James 5:20)</a:t>
            </a:r>
          </a:p>
          <a:p>
            <a:r>
              <a:rPr lang="en-US" dirty="0"/>
              <a:t>Preserving life also means promoting eternal life</a:t>
            </a:r>
          </a:p>
        </p:txBody>
      </p:sp>
    </p:spTree>
    <p:extLst>
      <p:ext uri="{BB962C8B-B14F-4D97-AF65-F5344CB8AC3E}">
        <p14:creationId xmlns:p14="http://schemas.microsoft.com/office/powerpoint/2010/main" val="18377099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9C10-09D7-4F40-A926-3FB372218A7F}"/>
              </a:ext>
            </a:extLst>
          </p:cNvPr>
          <p:cNvSpPr>
            <a:spLocks noGrp="1"/>
          </p:cNvSpPr>
          <p:nvPr>
            <p:ph type="title"/>
          </p:nvPr>
        </p:nvSpPr>
        <p:spPr/>
        <p:txBody>
          <a:bodyPr/>
          <a:lstStyle/>
          <a:p>
            <a:pPr algn="ctr"/>
            <a:r>
              <a:rPr lang="en-US" dirty="0"/>
              <a:t>“Live and let live”?</a:t>
            </a:r>
          </a:p>
        </p:txBody>
      </p:sp>
      <p:sp>
        <p:nvSpPr>
          <p:cNvPr id="3" name="Content Placeholder 2">
            <a:extLst>
              <a:ext uri="{FF2B5EF4-FFF2-40B4-BE49-F238E27FC236}">
                <a16:creationId xmlns:a16="http://schemas.microsoft.com/office/drawing/2014/main" id="{18EDA4F8-DD28-4189-A0A2-86F6A60FD178}"/>
              </a:ext>
            </a:extLst>
          </p:cNvPr>
          <p:cNvSpPr>
            <a:spLocks noGrp="1"/>
          </p:cNvSpPr>
          <p:nvPr>
            <p:ph idx="1"/>
          </p:nvPr>
        </p:nvSpPr>
        <p:spPr>
          <a:xfrm>
            <a:off x="838200" y="1811557"/>
            <a:ext cx="10275277" cy="4351338"/>
          </a:xfrm>
        </p:spPr>
        <p:txBody>
          <a:bodyPr/>
          <a:lstStyle/>
          <a:p>
            <a:r>
              <a:rPr lang="en-US" b="1" dirty="0"/>
              <a:t>Read Ezekiel 33:1-7</a:t>
            </a:r>
          </a:p>
          <a:p>
            <a:r>
              <a:rPr lang="en-US" dirty="0"/>
              <a:t>Preservation of physical and also spiritual life</a:t>
            </a:r>
          </a:p>
          <a:p>
            <a:r>
              <a:rPr lang="en-US" dirty="0"/>
              <a:t>Not only preaching the Gospel to non-believers so they may be saved, but also to the house of God</a:t>
            </a:r>
          </a:p>
          <a:p>
            <a:r>
              <a:rPr lang="en-US" dirty="0"/>
              <a:t>We must always be examining ourselves to see whether we are in the faith</a:t>
            </a:r>
          </a:p>
        </p:txBody>
      </p:sp>
    </p:spTree>
    <p:extLst>
      <p:ext uri="{BB962C8B-B14F-4D97-AF65-F5344CB8AC3E}">
        <p14:creationId xmlns:p14="http://schemas.microsoft.com/office/powerpoint/2010/main" val="10067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EEEA-729D-4C44-B54E-43411121A8FF}"/>
              </a:ext>
            </a:extLst>
          </p:cNvPr>
          <p:cNvSpPr>
            <a:spLocks noGrp="1"/>
          </p:cNvSpPr>
          <p:nvPr>
            <p:ph type="title"/>
          </p:nvPr>
        </p:nvSpPr>
        <p:spPr/>
        <p:txBody>
          <a:bodyPr/>
          <a:lstStyle/>
          <a:p>
            <a:pPr algn="ctr"/>
            <a:r>
              <a:rPr lang="en-US" dirty="0"/>
              <a:t>The </a:t>
            </a:r>
            <a:r>
              <a:rPr lang="en-US" dirty="0" err="1"/>
              <a:t>Noachic</a:t>
            </a:r>
            <a:r>
              <a:rPr lang="en-US" dirty="0"/>
              <a:t> Covenant</a:t>
            </a:r>
          </a:p>
        </p:txBody>
      </p:sp>
      <p:sp>
        <p:nvSpPr>
          <p:cNvPr id="3" name="Content Placeholder 2">
            <a:extLst>
              <a:ext uri="{FF2B5EF4-FFF2-40B4-BE49-F238E27FC236}">
                <a16:creationId xmlns:a16="http://schemas.microsoft.com/office/drawing/2014/main" id="{0F714577-4374-4BD3-AA65-5D7EEF8DC82C}"/>
              </a:ext>
            </a:extLst>
          </p:cNvPr>
          <p:cNvSpPr>
            <a:spLocks noGrp="1"/>
          </p:cNvSpPr>
          <p:nvPr>
            <p:ph idx="1"/>
          </p:nvPr>
        </p:nvSpPr>
        <p:spPr/>
        <p:txBody>
          <a:bodyPr/>
          <a:lstStyle/>
          <a:p>
            <a:r>
              <a:rPr lang="en-US" dirty="0"/>
              <a:t>The </a:t>
            </a:r>
            <a:r>
              <a:rPr lang="en-US" dirty="0" err="1"/>
              <a:t>Noachic</a:t>
            </a:r>
            <a:r>
              <a:rPr lang="en-US" dirty="0"/>
              <a:t> Covenant was made between God and Noah, representing the new mankind, and </a:t>
            </a:r>
            <a:r>
              <a:rPr lang="en-US" i="1" dirty="0"/>
              <a:t>all living creatures</a:t>
            </a:r>
            <a:r>
              <a:rPr lang="en-US" dirty="0"/>
              <a:t>, even the animals.</a:t>
            </a:r>
          </a:p>
          <a:p>
            <a:pPr lvl="1"/>
            <a:r>
              <a:rPr lang="en-US" b="1" dirty="0"/>
              <a:t>Read Genesis 9:9</a:t>
            </a:r>
          </a:p>
          <a:p>
            <a:r>
              <a:rPr lang="en-US" dirty="0"/>
              <a:t>It was a covenant of general benevolence towards mankind in general, to protect and preserve life.</a:t>
            </a:r>
          </a:p>
          <a:p>
            <a:r>
              <a:rPr lang="en-US" dirty="0"/>
              <a:t>Indirectly, this also benefits the godly seed as well to preserve their lineage throughout OT history</a:t>
            </a:r>
          </a:p>
        </p:txBody>
      </p:sp>
    </p:spTree>
    <p:extLst>
      <p:ext uri="{BB962C8B-B14F-4D97-AF65-F5344CB8AC3E}">
        <p14:creationId xmlns:p14="http://schemas.microsoft.com/office/powerpoint/2010/main" val="180155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E45D43-8907-4BDA-ACBF-711BD570F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17A3066-19EB-4F6A-B9EE-778E6E7B73FB}"/>
              </a:ext>
            </a:extLst>
          </p:cNvPr>
          <p:cNvSpPr txBox="1"/>
          <p:nvPr/>
        </p:nvSpPr>
        <p:spPr>
          <a:xfrm>
            <a:off x="0" y="278566"/>
            <a:ext cx="4895557" cy="3816429"/>
          </a:xfrm>
          <a:prstGeom prst="rect">
            <a:avLst/>
          </a:prstGeom>
          <a:noFill/>
        </p:spPr>
        <p:txBody>
          <a:bodyPr wrap="square">
            <a:spAutoFit/>
          </a:bodyPr>
          <a:lstStyle/>
          <a:p>
            <a:pPr algn="ctr"/>
            <a:r>
              <a:rPr lang="en-US" sz="2200" dirty="0">
                <a:solidFill>
                  <a:schemeClr val="bg1"/>
                </a:solidFill>
              </a:rPr>
              <a:t>I establish my covenant with you, that </a:t>
            </a:r>
            <a:r>
              <a:rPr lang="en-US" sz="2200" b="1" dirty="0">
                <a:solidFill>
                  <a:schemeClr val="bg1"/>
                </a:solidFill>
              </a:rPr>
              <a:t>never again shall all flesh be cut off by the waters of the flood</a:t>
            </a:r>
            <a:r>
              <a:rPr lang="en-US" sz="2200" dirty="0">
                <a:solidFill>
                  <a:schemeClr val="bg1"/>
                </a:solidFill>
              </a:rPr>
              <a:t>, and never again shall there be a flood to destroy the earth.” And God said, “This is the sign of the covenant that </a:t>
            </a:r>
            <a:r>
              <a:rPr lang="en-US" sz="2200" b="1" dirty="0">
                <a:solidFill>
                  <a:schemeClr val="bg1"/>
                </a:solidFill>
              </a:rPr>
              <a:t>I make between me and you and every living creature that is with you</a:t>
            </a:r>
            <a:r>
              <a:rPr lang="en-US" sz="2200" dirty="0">
                <a:solidFill>
                  <a:schemeClr val="bg1"/>
                </a:solidFill>
              </a:rPr>
              <a:t>, for all future generations: I have set my bow in the cloud, and it shall be a sign of the covenant between me and the earth. (Genesis 9:11-13)</a:t>
            </a:r>
          </a:p>
        </p:txBody>
      </p:sp>
    </p:spTree>
    <p:extLst>
      <p:ext uri="{BB962C8B-B14F-4D97-AF65-F5344CB8AC3E}">
        <p14:creationId xmlns:p14="http://schemas.microsoft.com/office/powerpoint/2010/main" val="322612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1181B-A70C-4BA5-8A32-266B8D6004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0"/>
            <a:ext cx="4983970" cy="6858000"/>
          </a:xfrm>
          <a:prstGeom prst="rect">
            <a:avLst/>
          </a:prstGeom>
        </p:spPr>
      </p:pic>
      <p:sp>
        <p:nvSpPr>
          <p:cNvPr id="4" name="Title 1">
            <a:extLst>
              <a:ext uri="{FF2B5EF4-FFF2-40B4-BE49-F238E27FC236}">
                <a16:creationId xmlns:a16="http://schemas.microsoft.com/office/drawing/2014/main" id="{0AB1B7F8-8636-45F3-8248-789A4DE3590C}"/>
              </a:ext>
            </a:extLst>
          </p:cNvPr>
          <p:cNvSpPr txBox="1">
            <a:spLocks/>
          </p:cNvSpPr>
          <p:nvPr/>
        </p:nvSpPr>
        <p:spPr>
          <a:xfrm>
            <a:off x="689318" y="2489346"/>
            <a:ext cx="576892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Cain and Abel</a:t>
            </a:r>
          </a:p>
          <a:p>
            <a:pPr algn="ctr"/>
            <a:r>
              <a:rPr lang="en-US" sz="3200" b="1" dirty="0"/>
              <a:t>Genesis 4:8-15</a:t>
            </a:r>
          </a:p>
        </p:txBody>
      </p:sp>
    </p:spTree>
    <p:extLst>
      <p:ext uri="{BB962C8B-B14F-4D97-AF65-F5344CB8AC3E}">
        <p14:creationId xmlns:p14="http://schemas.microsoft.com/office/powerpoint/2010/main" val="287068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8570-A1E9-444C-BF57-CC3E8B9EE6DF}"/>
              </a:ext>
            </a:extLst>
          </p:cNvPr>
          <p:cNvSpPr>
            <a:spLocks noGrp="1"/>
          </p:cNvSpPr>
          <p:nvPr>
            <p:ph type="title"/>
          </p:nvPr>
        </p:nvSpPr>
        <p:spPr/>
        <p:txBody>
          <a:bodyPr/>
          <a:lstStyle/>
          <a:p>
            <a:pPr algn="ctr"/>
            <a:r>
              <a:rPr lang="en-US" dirty="0"/>
              <a:t>Cain and Abel</a:t>
            </a:r>
          </a:p>
        </p:txBody>
      </p:sp>
      <p:sp>
        <p:nvSpPr>
          <p:cNvPr id="3" name="Content Placeholder 2">
            <a:extLst>
              <a:ext uri="{FF2B5EF4-FFF2-40B4-BE49-F238E27FC236}">
                <a16:creationId xmlns:a16="http://schemas.microsoft.com/office/drawing/2014/main" id="{EFB90193-1B1B-4C17-B2F7-3304BF954F6C}"/>
              </a:ext>
            </a:extLst>
          </p:cNvPr>
          <p:cNvSpPr>
            <a:spLocks noGrp="1"/>
          </p:cNvSpPr>
          <p:nvPr>
            <p:ph idx="1"/>
          </p:nvPr>
        </p:nvSpPr>
        <p:spPr/>
        <p:txBody>
          <a:bodyPr/>
          <a:lstStyle/>
          <a:p>
            <a:r>
              <a:rPr lang="en-US" dirty="0"/>
              <a:t>Cain’s killing of Abel is the first murder, which is </a:t>
            </a:r>
            <a:r>
              <a:rPr lang="en-US" b="1" dirty="0"/>
              <a:t>unjust killing of another person</a:t>
            </a:r>
          </a:p>
          <a:p>
            <a:r>
              <a:rPr lang="en-US" dirty="0"/>
              <a:t>But Cain bore the image of God, therefore </a:t>
            </a:r>
            <a:r>
              <a:rPr lang="en-US" i="1" dirty="0"/>
              <a:t>no person</a:t>
            </a:r>
            <a:r>
              <a:rPr lang="en-US" dirty="0"/>
              <a:t> could punish him or take revenge on him</a:t>
            </a:r>
          </a:p>
          <a:p>
            <a:pPr lvl="1"/>
            <a:r>
              <a:rPr lang="en-US" dirty="0"/>
              <a:t>God could have, this shows God’s mercy even to Cain</a:t>
            </a:r>
          </a:p>
          <a:p>
            <a:r>
              <a:rPr lang="en-US" dirty="0"/>
              <a:t>Murderers were to be put to death only </a:t>
            </a:r>
            <a:r>
              <a:rPr lang="en-US" i="1" dirty="0"/>
              <a:t>after the Flood</a:t>
            </a:r>
          </a:p>
          <a:p>
            <a:pPr lvl="1"/>
            <a:r>
              <a:rPr lang="en-US" dirty="0"/>
              <a:t>Institution of capital punishment</a:t>
            </a:r>
          </a:p>
          <a:p>
            <a:r>
              <a:rPr lang="en-US" b="1" dirty="0"/>
              <a:t>Q: Who did Cain marry?</a:t>
            </a:r>
          </a:p>
          <a:p>
            <a:endParaRPr lang="en-US" dirty="0"/>
          </a:p>
        </p:txBody>
      </p:sp>
    </p:spTree>
    <p:extLst>
      <p:ext uri="{BB962C8B-B14F-4D97-AF65-F5344CB8AC3E}">
        <p14:creationId xmlns:p14="http://schemas.microsoft.com/office/powerpoint/2010/main" val="90107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423D-9CB7-474D-9D0C-7F38BCB2FD51}"/>
              </a:ext>
            </a:extLst>
          </p:cNvPr>
          <p:cNvSpPr>
            <a:spLocks noGrp="1"/>
          </p:cNvSpPr>
          <p:nvPr>
            <p:ph type="title"/>
          </p:nvPr>
        </p:nvSpPr>
        <p:spPr/>
        <p:txBody>
          <a:bodyPr/>
          <a:lstStyle/>
          <a:p>
            <a:pPr algn="ctr"/>
            <a:r>
              <a:rPr lang="en-US" dirty="0"/>
              <a:t>Made in the Image of God…</a:t>
            </a:r>
          </a:p>
        </p:txBody>
      </p:sp>
      <p:sp>
        <p:nvSpPr>
          <p:cNvPr id="3" name="Content Placeholder 2">
            <a:extLst>
              <a:ext uri="{FF2B5EF4-FFF2-40B4-BE49-F238E27FC236}">
                <a16:creationId xmlns:a16="http://schemas.microsoft.com/office/drawing/2014/main" id="{03366D3C-C0DD-43EB-AC59-480CFCDA9A81}"/>
              </a:ext>
            </a:extLst>
          </p:cNvPr>
          <p:cNvSpPr>
            <a:spLocks noGrp="1"/>
          </p:cNvSpPr>
          <p:nvPr>
            <p:ph idx="1"/>
          </p:nvPr>
        </p:nvSpPr>
        <p:spPr/>
        <p:txBody>
          <a:bodyPr/>
          <a:lstStyle/>
          <a:p>
            <a:r>
              <a:rPr lang="en-US" dirty="0"/>
              <a:t>It is important that we have worth as humans because we were made in </a:t>
            </a:r>
            <a:r>
              <a:rPr lang="en-US" b="1" dirty="0"/>
              <a:t>God’s own image</a:t>
            </a:r>
          </a:p>
          <a:p>
            <a:r>
              <a:rPr lang="en-US" dirty="0"/>
              <a:t>We have a special relationship with God</a:t>
            </a:r>
          </a:p>
          <a:p>
            <a:r>
              <a:rPr lang="en-US" dirty="0"/>
              <a:t>We are above the animals</a:t>
            </a:r>
          </a:p>
          <a:p>
            <a:pPr lvl="1"/>
            <a:r>
              <a:rPr lang="en-US" dirty="0"/>
              <a:t>Animals were created to serve man</a:t>
            </a:r>
          </a:p>
          <a:p>
            <a:pPr lvl="1"/>
            <a:r>
              <a:rPr lang="en-US" dirty="0"/>
              <a:t>Animals are food for us (Genesis 9:3)</a:t>
            </a:r>
          </a:p>
          <a:p>
            <a:r>
              <a:rPr lang="en-US" b="1" dirty="0"/>
              <a:t>Q: What happens if we affirm this? Or if this is denied?</a:t>
            </a:r>
          </a:p>
        </p:txBody>
      </p:sp>
    </p:spTree>
    <p:extLst>
      <p:ext uri="{BB962C8B-B14F-4D97-AF65-F5344CB8AC3E}">
        <p14:creationId xmlns:p14="http://schemas.microsoft.com/office/powerpoint/2010/main" val="291658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10639</TotalTime>
  <Words>3195</Words>
  <Application>Microsoft Office PowerPoint</Application>
  <PresentationFormat>Widescreen</PresentationFormat>
  <Paragraphs>247</Paragraphs>
  <Slides>48</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Bookman Old Style</vt:lpstr>
      <vt:lpstr>Calibri</vt:lpstr>
      <vt:lpstr>Calibri Light</vt:lpstr>
      <vt:lpstr>office theme</vt:lpstr>
      <vt:lpstr>Westminster Shorter Catechism </vt:lpstr>
      <vt:lpstr>Question #67</vt:lpstr>
      <vt:lpstr>What does the Bible say?</vt:lpstr>
      <vt:lpstr>The origin of the sixth commandment</vt:lpstr>
      <vt:lpstr>The Noachic Covenant</vt:lpstr>
      <vt:lpstr>PowerPoint Presentation</vt:lpstr>
      <vt:lpstr>PowerPoint Presentation</vt:lpstr>
      <vt:lpstr>Cain and Abel</vt:lpstr>
      <vt:lpstr>Made in the Image of God…</vt:lpstr>
      <vt:lpstr>PowerPoint Presentation</vt:lpstr>
      <vt:lpstr>PowerPoint Presentation</vt:lpstr>
      <vt:lpstr>PowerPoint Presentation</vt:lpstr>
      <vt:lpstr>PowerPoint Presentation</vt:lpstr>
      <vt:lpstr>Some abortion statistics</vt:lpstr>
      <vt:lpstr>Image of God</vt:lpstr>
      <vt:lpstr>Alleged gill slits…</vt:lpstr>
      <vt:lpstr>Gill slits?</vt:lpstr>
      <vt:lpstr>Not gill slits!</vt:lpstr>
      <vt:lpstr>Question #68</vt:lpstr>
      <vt:lpstr>Question #69</vt:lpstr>
      <vt:lpstr>Prevention of death and preservation of life</vt:lpstr>
      <vt:lpstr>Larger Catechism Q 135</vt:lpstr>
      <vt:lpstr>A look at the Larger Catechism Q 136</vt:lpstr>
      <vt:lpstr>LC 36</vt:lpstr>
      <vt:lpstr>Envy?</vt:lpstr>
      <vt:lpstr>Capital punishment and self defense</vt:lpstr>
      <vt:lpstr>What is murder?</vt:lpstr>
      <vt:lpstr>Not all taking of life is murder</vt:lpstr>
      <vt:lpstr>Christian opposition to capital punishment</vt:lpstr>
      <vt:lpstr>Animal control laws</vt:lpstr>
      <vt:lpstr>Suicide</vt:lpstr>
      <vt:lpstr>Suicide</vt:lpstr>
      <vt:lpstr>Suicide</vt:lpstr>
      <vt:lpstr>War and self-defense</vt:lpstr>
      <vt:lpstr>Just war?</vt:lpstr>
      <vt:lpstr>PowerPoint Presentation</vt:lpstr>
      <vt:lpstr>Swords in the New Testament</vt:lpstr>
      <vt:lpstr>Swords in the New Testament</vt:lpstr>
      <vt:lpstr>Preemptive and preventive war</vt:lpstr>
      <vt:lpstr>China versus Taiwan</vt:lpstr>
      <vt:lpstr>Indirect violations of the sixth commandment</vt:lpstr>
      <vt:lpstr>PowerPoint Presentation</vt:lpstr>
      <vt:lpstr>What about wine and coffee?</vt:lpstr>
      <vt:lpstr>Did Jesus ever drink wine?</vt:lpstr>
      <vt:lpstr>Wine</vt:lpstr>
      <vt:lpstr>A fence in front of the real fence</vt:lpstr>
      <vt:lpstr>“Live and let live”?</vt:lpstr>
      <vt:lpstr>“Live and let live”?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446</cp:revision>
  <dcterms:created xsi:type="dcterms:W3CDTF">2013-07-15T20:26:40Z</dcterms:created>
  <dcterms:modified xsi:type="dcterms:W3CDTF">2021-10-18T01:26:00Z</dcterms:modified>
</cp:coreProperties>
</file>