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54"/>
    <p:restoredTop sz="66436"/>
  </p:normalViewPr>
  <p:slideViewPr>
    <p:cSldViewPr snapToGrid="0" snapToObjects="1">
      <p:cViewPr varScale="1">
        <p:scale>
          <a:sx n="81" d="100"/>
          <a:sy n="81" d="100"/>
        </p:scale>
        <p:origin x="12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spc="0" dirty="0">
                <a:latin typeface="等线" panose="02010600030101010101" charset="-122"/>
                <a:ea typeface="等线" panose="02010600030101010101" charset="-122"/>
              </a:rPr>
              <a:t>何时用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pc="0" dirty="0">
                <a:latin typeface="等线" panose="02010600030101010101" charset="-122"/>
                <a:ea typeface="等线" panose="02010600030101010101" charset="-122"/>
              </a:rPr>
              <a:t>当思考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 “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企业要做什么业务” </a:t>
            </a:r>
            <a:endParaRPr lang="en-CA" altLang="zh-CN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200" b="1" u="sng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怎么用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r>
              <a:rPr lang="ja-JP" altLang="en-US" spc="0" dirty="0">
                <a:latin typeface="等线" panose="02010600030101010101" charset="-122"/>
                <a:ea typeface="等线" panose="02010600030101010101" charset="-122"/>
              </a:rPr>
              <a:t>从业务铁三角的三个维度确定企业的业务</a:t>
            </a:r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spc="0" dirty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US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产品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本质上体现一个企业的价值主张</a:t>
            </a:r>
            <a:endParaRPr lang="en-CA" altLang="ja-JP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核心业务职能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企业在价值链中扮演的角色</a:t>
            </a:r>
            <a:endParaRPr lang="en-CA" altLang="ja-JP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ja-JP" sz="12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市场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产品卖到哪里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，</a:t>
            </a: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卖给谁</a:t>
            </a:r>
            <a:endParaRPr lang="en-US" altLang="ja-JP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en-US" spc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3438144" y="3682480"/>
            <a:ext cx="2657857" cy="2293355"/>
          </a:xfrm>
          <a:custGeom>
            <a:avLst/>
            <a:gdLst>
              <a:gd name="connsiteX0" fmla="*/ 0 w 1710921"/>
              <a:gd name="connsiteY0" fmla="*/ 1710921 h 1710921"/>
              <a:gd name="connsiteX1" fmla="*/ 855461 w 1710921"/>
              <a:gd name="connsiteY1" fmla="*/ 0 h 1710921"/>
              <a:gd name="connsiteX2" fmla="*/ 1710921 w 1710921"/>
              <a:gd name="connsiteY2" fmla="*/ 1710921 h 1710921"/>
              <a:gd name="connsiteX3" fmla="*/ 0 w 1710921"/>
              <a:gd name="connsiteY3" fmla="*/ 1710921 h 171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0921" h="1710921">
                <a:moveTo>
                  <a:pt x="0" y="1710921"/>
                </a:moveTo>
                <a:lnTo>
                  <a:pt x="855461" y="0"/>
                </a:lnTo>
                <a:lnTo>
                  <a:pt x="1710921" y="1710921"/>
                </a:lnTo>
                <a:lnTo>
                  <a:pt x="0" y="1710921"/>
                </a:lnTo>
                <a:close/>
              </a:path>
            </a:pathLst>
          </a:custGeom>
          <a:solidFill>
            <a:srgbClr val="E5323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7147" tIns="1257455" rIns="853440" bIns="11684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65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3" name="Group 134"/>
          <p:cNvGrpSpPr>
            <a:grpSpLocks noChangeAspect="1"/>
          </p:cNvGrpSpPr>
          <p:nvPr/>
        </p:nvGrpSpPr>
        <p:grpSpPr>
          <a:xfrm>
            <a:off x="5577202" y="3343073"/>
            <a:ext cx="1037599" cy="1038467"/>
            <a:chOff x="3287425" y="1417883"/>
            <a:chExt cx="648499" cy="649042"/>
          </a:xfrm>
          <a:solidFill>
            <a:srgbClr val="E53238"/>
          </a:solidFill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135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2135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01</a:t>
              </a:r>
            </a:p>
          </p:txBody>
        </p:sp>
      </p:grpSp>
      <p:grpSp>
        <p:nvGrpSpPr>
          <p:cNvPr id="5" name="Group 129"/>
          <p:cNvGrpSpPr>
            <a:grpSpLocks noChangeAspect="1"/>
          </p:cNvGrpSpPr>
          <p:nvPr/>
        </p:nvGrpSpPr>
        <p:grpSpPr>
          <a:xfrm>
            <a:off x="5071103" y="4233957"/>
            <a:ext cx="1037599" cy="1038467"/>
            <a:chOff x="2779491" y="2517212"/>
            <a:chExt cx="648499" cy="649042"/>
          </a:xfrm>
          <a:solidFill>
            <a:srgbClr val="E53238"/>
          </a:solidFill>
        </p:grpSpPr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135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2135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02</a:t>
              </a:r>
            </a:p>
          </p:txBody>
        </p:sp>
      </p:grpSp>
      <p:sp>
        <p:nvSpPr>
          <p:cNvPr id="47" name="Text Placeholder 3"/>
          <p:cNvSpPr txBox="1"/>
          <p:nvPr/>
        </p:nvSpPr>
        <p:spPr>
          <a:xfrm>
            <a:off x="3830427" y="1507852"/>
            <a:ext cx="718145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ja-JP" altLang="en-US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产品</a:t>
            </a:r>
            <a:endParaRPr lang="en-US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8" name="Text Placeholder 3"/>
          <p:cNvSpPr txBox="1"/>
          <p:nvPr/>
        </p:nvSpPr>
        <p:spPr>
          <a:xfrm>
            <a:off x="8297534" y="4081799"/>
            <a:ext cx="718145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ja-JP" altLang="en-US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市场</a:t>
            </a:r>
            <a:endParaRPr lang="en-US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9" name="Text Placeholder 3"/>
          <p:cNvSpPr txBox="1"/>
          <p:nvPr/>
        </p:nvSpPr>
        <p:spPr>
          <a:xfrm>
            <a:off x="1276019" y="4081799"/>
            <a:ext cx="2154436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ja-JP" altLang="en-US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核心业务职能</a:t>
            </a:r>
            <a:endParaRPr lang="en-US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8" name="Rectangle 716"/>
          <p:cNvSpPr/>
          <p:nvPr/>
        </p:nvSpPr>
        <p:spPr>
          <a:xfrm>
            <a:off x="0" y="326457"/>
            <a:ext cx="233504" cy="514470"/>
          </a:xfrm>
          <a:prstGeom prst="rect">
            <a:avLst/>
          </a:prstGeom>
          <a:solidFill>
            <a:srgbClr val="E5282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9" name="Rectangle 54"/>
          <p:cNvSpPr txBox="1"/>
          <p:nvPr/>
        </p:nvSpPr>
        <p:spPr>
          <a:xfrm>
            <a:off x="315838" y="271272"/>
            <a:ext cx="3216064" cy="61055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ja-JP" altLang="en-CA" spc="300">
                <a:latin typeface="等线" panose="02010600030101010101" charset="-122"/>
                <a:ea typeface="等线" panose="02010600030101010101" charset="-122"/>
              </a:rPr>
              <a:t>业务</a:t>
            </a:r>
            <a:r>
              <a:rPr lang="ja-JP" altLang="en-US" spc="300">
                <a:latin typeface="等线" panose="02010600030101010101" charset="-122"/>
                <a:ea typeface="等线" panose="02010600030101010101" charset="-122"/>
              </a:rPr>
              <a:t>铁三角</a:t>
            </a:r>
            <a:endParaRPr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6075502" y="3677218"/>
            <a:ext cx="2657857" cy="2293355"/>
          </a:xfrm>
          <a:custGeom>
            <a:avLst/>
            <a:gdLst>
              <a:gd name="connsiteX0" fmla="*/ 0 w 1710921"/>
              <a:gd name="connsiteY0" fmla="*/ 1710921 h 1710921"/>
              <a:gd name="connsiteX1" fmla="*/ 855461 w 1710921"/>
              <a:gd name="connsiteY1" fmla="*/ 0 h 1710921"/>
              <a:gd name="connsiteX2" fmla="*/ 1710921 w 1710921"/>
              <a:gd name="connsiteY2" fmla="*/ 1710921 h 1710921"/>
              <a:gd name="connsiteX3" fmla="*/ 0 w 1710921"/>
              <a:gd name="connsiteY3" fmla="*/ 1710921 h 171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0921" h="1710921">
                <a:moveTo>
                  <a:pt x="0" y="1710921"/>
                </a:moveTo>
                <a:lnTo>
                  <a:pt x="855461" y="0"/>
                </a:lnTo>
                <a:lnTo>
                  <a:pt x="1710921" y="1710921"/>
                </a:lnTo>
                <a:lnTo>
                  <a:pt x="0" y="1710921"/>
                </a:lnTo>
                <a:close/>
              </a:path>
            </a:pathLst>
          </a:custGeom>
          <a:solidFill>
            <a:srgbClr val="E5323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7147" tIns="1257455" rIns="853440" bIns="11684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65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4754880" y="1375250"/>
            <a:ext cx="2657857" cy="2293355"/>
          </a:xfrm>
          <a:custGeom>
            <a:avLst/>
            <a:gdLst>
              <a:gd name="connsiteX0" fmla="*/ 0 w 1710921"/>
              <a:gd name="connsiteY0" fmla="*/ 1710921 h 1710921"/>
              <a:gd name="connsiteX1" fmla="*/ 855461 w 1710921"/>
              <a:gd name="connsiteY1" fmla="*/ 0 h 1710921"/>
              <a:gd name="connsiteX2" fmla="*/ 1710921 w 1710921"/>
              <a:gd name="connsiteY2" fmla="*/ 1710921 h 1710921"/>
              <a:gd name="connsiteX3" fmla="*/ 0 w 1710921"/>
              <a:gd name="connsiteY3" fmla="*/ 1710921 h 171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0921" h="1710921">
                <a:moveTo>
                  <a:pt x="0" y="1710921"/>
                </a:moveTo>
                <a:lnTo>
                  <a:pt x="855461" y="0"/>
                </a:lnTo>
                <a:lnTo>
                  <a:pt x="1710921" y="1710921"/>
                </a:lnTo>
                <a:lnTo>
                  <a:pt x="0" y="1710921"/>
                </a:lnTo>
                <a:close/>
              </a:path>
            </a:pathLst>
          </a:custGeom>
          <a:solidFill>
            <a:srgbClr val="E5323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7147" tIns="1257455" rIns="853440" bIns="11684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65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90" y="4735537"/>
            <a:ext cx="590641" cy="5906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70" y="2474847"/>
            <a:ext cx="538876" cy="538876"/>
          </a:xfrm>
          <a:prstGeom prst="rect">
            <a:avLst/>
          </a:prstGeom>
        </p:spPr>
      </p:pic>
      <p:grpSp>
        <p:nvGrpSpPr>
          <p:cNvPr id="6" name="Group 130"/>
          <p:cNvGrpSpPr>
            <a:grpSpLocks noChangeAspect="1"/>
          </p:cNvGrpSpPr>
          <p:nvPr/>
        </p:nvGrpSpPr>
        <p:grpSpPr>
          <a:xfrm>
            <a:off x="6122901" y="4233957"/>
            <a:ext cx="1037599" cy="1038467"/>
            <a:chOff x="3287425" y="3613920"/>
            <a:chExt cx="648499" cy="649042"/>
          </a:xfrm>
          <a:solidFill>
            <a:srgbClr val="E53238"/>
          </a:solidFill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135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2135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03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00" y="4750288"/>
            <a:ext cx="590641" cy="5906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773921" y="2022588"/>
            <a:ext cx="2831155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点击填写公司的产品业务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4944" y="4512686"/>
            <a:ext cx="2831155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点击填写公司的核心业务职能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39201" y="4512686"/>
            <a:ext cx="2831155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点击填写公司的市场业务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38" grpId="0" animBg="1" advAuto="0"/>
      <p:bldP spid="39" grpId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Bebas Neue</vt:lpstr>
      <vt:lpstr>等线</vt:lpstr>
      <vt:lpstr>等线 Light</vt:lpstr>
      <vt:lpstr>FontAwesome</vt:lpstr>
      <vt:lpstr>Raleway</vt:lpstr>
      <vt:lpstr>Roboto Condensed</vt:lpstr>
      <vt:lpstr>Roboto Medium</vt:lpstr>
      <vt:lpstr>Source Sans Pro</vt:lpstr>
      <vt:lpstr>Arial</vt:lpstr>
      <vt:lpstr>Calibri</vt:lpstr>
      <vt:lpstr>Helvetica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2018-08-01T14:14:23Z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