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 autoAdjust="0"/>
    <p:restoredTop sz="96318" autoAdjust="0"/>
  </p:normalViewPr>
  <p:slideViewPr>
    <p:cSldViewPr snapToGrid="0">
      <p:cViewPr varScale="1">
        <p:scale>
          <a:sx n="168" d="100"/>
          <a:sy n="168" d="100"/>
        </p:scale>
        <p:origin x="256" y="200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当思考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 “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企业要做什么业务” 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怎么用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从业务铁三角的三个维度确定企业的业务</a:t>
            </a:r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产品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本质上体现一个企业的价值主张</a:t>
            </a:r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核心业务职能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企业在价值链中扮演的角色</a:t>
            </a:r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ja-JP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市场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产品卖到哪里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，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卖给谁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3061733">
            <a:off x="-321653" y="251957"/>
            <a:ext cx="658343" cy="56753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687596">
            <a:off x="8035556" y="4713522"/>
            <a:ext cx="595752" cy="51358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1827616">
            <a:off x="8853849" y="1925479"/>
            <a:ext cx="803970" cy="69307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1827616">
            <a:off x="8591469" y="2461359"/>
            <a:ext cx="164259" cy="141603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3061733" flipV="1">
            <a:off x="676762" y="1198577"/>
            <a:ext cx="275692" cy="237665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 rot="3061733" flipV="1">
            <a:off x="-595566" y="4071377"/>
            <a:ext cx="1687597" cy="1454822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25"/>
          <p:cNvSpPr/>
          <p:nvPr/>
        </p:nvSpPr>
        <p:spPr>
          <a:xfrm>
            <a:off x="2578608" y="2761860"/>
            <a:ext cx="1993393" cy="1720016"/>
          </a:xfrm>
          <a:custGeom>
            <a:avLst/>
            <a:gdLst>
              <a:gd name="connsiteX0" fmla="*/ 0 w 1710921"/>
              <a:gd name="connsiteY0" fmla="*/ 1710921 h 1710921"/>
              <a:gd name="connsiteX1" fmla="*/ 855461 w 1710921"/>
              <a:gd name="connsiteY1" fmla="*/ 0 h 1710921"/>
              <a:gd name="connsiteX2" fmla="*/ 1710921 w 1710921"/>
              <a:gd name="connsiteY2" fmla="*/ 1710921 h 1710921"/>
              <a:gd name="connsiteX3" fmla="*/ 0 w 1710921"/>
              <a:gd name="connsiteY3" fmla="*/ 1710921 h 171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0921" h="1710921">
                <a:moveTo>
                  <a:pt x="0" y="1710921"/>
                </a:moveTo>
                <a:lnTo>
                  <a:pt x="855461" y="0"/>
                </a:lnTo>
                <a:lnTo>
                  <a:pt x="1710921" y="1710921"/>
                </a:lnTo>
                <a:lnTo>
                  <a:pt x="0" y="171092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5360" tIns="943091" rIns="640080" bIns="876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9" name="Group 134"/>
          <p:cNvGrpSpPr>
            <a:grpSpLocks noChangeAspect="1"/>
          </p:cNvGrpSpPr>
          <p:nvPr/>
        </p:nvGrpSpPr>
        <p:grpSpPr>
          <a:xfrm>
            <a:off x="4182902" y="2507305"/>
            <a:ext cx="778199" cy="778850"/>
            <a:chOff x="3287425" y="1417883"/>
            <a:chExt cx="648499" cy="649042"/>
          </a:xfrm>
          <a:solidFill>
            <a:srgbClr val="FFC000"/>
          </a:solidFill>
        </p:grpSpPr>
        <p:sp>
          <p:nvSpPr>
            <p:cNvPr id="10" name="Oval 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16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16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01</a:t>
              </a:r>
            </a:p>
          </p:txBody>
        </p:sp>
      </p:grpSp>
      <p:grpSp>
        <p:nvGrpSpPr>
          <p:cNvPr id="12" name="Group 129"/>
          <p:cNvGrpSpPr>
            <a:grpSpLocks noChangeAspect="1"/>
          </p:cNvGrpSpPr>
          <p:nvPr/>
        </p:nvGrpSpPr>
        <p:grpSpPr>
          <a:xfrm>
            <a:off x="3803327" y="3175468"/>
            <a:ext cx="778199" cy="778850"/>
            <a:chOff x="2779491" y="2517212"/>
            <a:chExt cx="648499" cy="649042"/>
          </a:xfrm>
          <a:solidFill>
            <a:srgbClr val="FFC000"/>
          </a:solidFill>
        </p:grpSpPr>
        <p:sp>
          <p:nvSpPr>
            <p:cNvPr id="13" name="Oval 32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16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4" name="Oval 33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16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02</a:t>
              </a:r>
            </a:p>
          </p:txBody>
        </p:sp>
      </p:grpSp>
      <p:sp>
        <p:nvSpPr>
          <p:cNvPr id="47" name="Text Placeholder 3"/>
          <p:cNvSpPr txBox="1"/>
          <p:nvPr/>
        </p:nvSpPr>
        <p:spPr>
          <a:xfrm>
            <a:off x="2875425" y="1131474"/>
            <a:ext cx="533400" cy="3225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ja-JP" altLang="en-US" sz="21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产品</a:t>
            </a:r>
            <a:endParaRPr lang="ja-JP" altLang="en-US" sz="21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8" name="Text Placeholder 3"/>
          <p:cNvSpPr txBox="1"/>
          <p:nvPr/>
        </p:nvSpPr>
        <p:spPr>
          <a:xfrm>
            <a:off x="6225755" y="3061935"/>
            <a:ext cx="533400" cy="3225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ja-JP" altLang="en-US" sz="21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市场</a:t>
            </a:r>
            <a:endParaRPr lang="ja-JP" altLang="en-US" sz="21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9" name="Text Placeholder 3"/>
          <p:cNvSpPr txBox="1"/>
          <p:nvPr/>
        </p:nvSpPr>
        <p:spPr>
          <a:xfrm>
            <a:off x="964828" y="3061935"/>
            <a:ext cx="1600200" cy="3225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ja-JP" altLang="en-US" sz="21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核心业务职能</a:t>
            </a:r>
            <a:endParaRPr lang="ja-JP" altLang="en-US" sz="21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556627" y="2757914"/>
            <a:ext cx="1993393" cy="1720016"/>
          </a:xfrm>
          <a:custGeom>
            <a:avLst/>
            <a:gdLst>
              <a:gd name="connsiteX0" fmla="*/ 0 w 1710921"/>
              <a:gd name="connsiteY0" fmla="*/ 1710921 h 1710921"/>
              <a:gd name="connsiteX1" fmla="*/ 855461 w 1710921"/>
              <a:gd name="connsiteY1" fmla="*/ 0 h 1710921"/>
              <a:gd name="connsiteX2" fmla="*/ 1710921 w 1710921"/>
              <a:gd name="connsiteY2" fmla="*/ 1710921 h 1710921"/>
              <a:gd name="connsiteX3" fmla="*/ 0 w 1710921"/>
              <a:gd name="connsiteY3" fmla="*/ 1710921 h 171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0921" h="1710921">
                <a:moveTo>
                  <a:pt x="0" y="1710921"/>
                </a:moveTo>
                <a:lnTo>
                  <a:pt x="855461" y="0"/>
                </a:lnTo>
                <a:lnTo>
                  <a:pt x="1710921" y="1710921"/>
                </a:lnTo>
                <a:lnTo>
                  <a:pt x="0" y="171092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5360" tIns="943091" rIns="640080" bIns="876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566160" y="1031438"/>
            <a:ext cx="1993393" cy="1720016"/>
          </a:xfrm>
          <a:custGeom>
            <a:avLst/>
            <a:gdLst>
              <a:gd name="connsiteX0" fmla="*/ 0 w 1710921"/>
              <a:gd name="connsiteY0" fmla="*/ 1710921 h 1710921"/>
              <a:gd name="connsiteX1" fmla="*/ 855461 w 1710921"/>
              <a:gd name="connsiteY1" fmla="*/ 0 h 1710921"/>
              <a:gd name="connsiteX2" fmla="*/ 1710921 w 1710921"/>
              <a:gd name="connsiteY2" fmla="*/ 1710921 h 1710921"/>
              <a:gd name="connsiteX3" fmla="*/ 0 w 1710921"/>
              <a:gd name="connsiteY3" fmla="*/ 1710921 h 171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0921" h="1710921">
                <a:moveTo>
                  <a:pt x="0" y="1710921"/>
                </a:moveTo>
                <a:lnTo>
                  <a:pt x="855461" y="0"/>
                </a:lnTo>
                <a:lnTo>
                  <a:pt x="1710921" y="1710921"/>
                </a:lnTo>
                <a:lnTo>
                  <a:pt x="0" y="171092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5360" tIns="943091" rIns="640080" bIns="876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5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18" y="3551653"/>
            <a:ext cx="442981" cy="442981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78" y="1856135"/>
            <a:ext cx="404157" cy="404157"/>
          </a:xfrm>
          <a:prstGeom prst="rect">
            <a:avLst/>
          </a:prstGeom>
        </p:spPr>
      </p:pic>
      <p:grpSp>
        <p:nvGrpSpPr>
          <p:cNvPr id="17" name="Group 130"/>
          <p:cNvGrpSpPr>
            <a:grpSpLocks noChangeAspect="1"/>
          </p:cNvGrpSpPr>
          <p:nvPr/>
        </p:nvGrpSpPr>
        <p:grpSpPr>
          <a:xfrm>
            <a:off x="4592176" y="3175468"/>
            <a:ext cx="778199" cy="778850"/>
            <a:chOff x="3287425" y="3613920"/>
            <a:chExt cx="648499" cy="649042"/>
          </a:xfrm>
          <a:solidFill>
            <a:srgbClr val="FFC000"/>
          </a:solidFill>
        </p:grpSpPr>
        <p:sp>
          <p:nvSpPr>
            <p:cNvPr id="27" name="Oval 35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16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8" name="Oval 36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16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03</a:t>
              </a:r>
            </a:p>
          </p:txBody>
        </p:sp>
      </p:grpSp>
      <p:pic>
        <p:nvPicPr>
          <p:cNvPr id="39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00" y="3562716"/>
            <a:ext cx="442981" cy="442981"/>
          </a:xfrm>
          <a:prstGeom prst="rect">
            <a:avLst/>
          </a:prstGeom>
        </p:spPr>
      </p:pic>
      <p:sp>
        <p:nvSpPr>
          <p:cNvPr id="40" name="Rectangle 27"/>
          <p:cNvSpPr/>
          <p:nvPr/>
        </p:nvSpPr>
        <p:spPr>
          <a:xfrm>
            <a:off x="2080441" y="1516941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点击填写公司的产品业务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43" name="Rectangle 28"/>
          <p:cNvSpPr/>
          <p:nvPr/>
        </p:nvSpPr>
        <p:spPr>
          <a:xfrm>
            <a:off x="521208" y="3384515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点击填写公司的核心业务职能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45" name="Rectangle 29"/>
          <p:cNvSpPr/>
          <p:nvPr/>
        </p:nvSpPr>
        <p:spPr>
          <a:xfrm>
            <a:off x="6629401" y="3384515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点击填写公司的市场业务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46" name="Rectangle 54"/>
          <p:cNvSpPr txBox="1"/>
          <p:nvPr/>
        </p:nvSpPr>
        <p:spPr>
          <a:xfrm>
            <a:off x="558188" y="282194"/>
            <a:ext cx="2412048" cy="506730"/>
          </a:xfrm>
          <a:prstGeom prst="rect">
            <a:avLst/>
          </a:prstGeom>
          <a:ln w="12700">
            <a:miter lim="400000"/>
          </a:ln>
        </p:spPr>
        <p:txBody>
          <a:bodyPr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ja-JP" altLang="en-CA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业务</a:t>
            </a:r>
            <a:r>
              <a:rPr lang="ja-JP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铁三角</a:t>
            </a:r>
            <a:endParaRPr lang="ja-JP" altLang="en-US" sz="2250" spc="3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580">
        <p:blinds dir="vert"/>
      </p:transition>
    </mc:Choice>
    <mc:Fallback xmlns="">
      <p:transition spd="slow" advTm="558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xit" presetSubtype="54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54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54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54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54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54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indefinite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7" grpId="0"/>
      <p:bldP spid="48" grpId="0"/>
      <p:bldP spid="49" grpId="0"/>
      <p:bldP spid="46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On-screen Show (16:9)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Bebas Neue</vt:lpstr>
      <vt:lpstr>等线</vt:lpstr>
      <vt:lpstr>宋体</vt:lpstr>
      <vt:lpstr>Source Sans Pro</vt:lpstr>
      <vt:lpstr>Arial</vt:lpstr>
      <vt:lpstr>Calibri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2018-08-01T14:16:06Z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