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i="0" u="sng" spc="0" dirty="0">
                <a:latin typeface="等线" panose="02010600030101010101" charset="-122"/>
                <a:ea typeface="等线" panose="02010600030101010101" charset="-122"/>
              </a:rPr>
              <a:t>何时用</a:t>
            </a:r>
            <a:r>
              <a:rPr lang="zh-CN" altLang="en-US" b="1" i="0" u="none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企业在竞争中希望更加了解客户的深层需求，从而创造新的价值</a:t>
            </a:r>
            <a:endParaRPr lang="en-CA" altLang="zh-CN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sz="1200" b="0" i="0" u="none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spc="0" dirty="0">
                <a:latin typeface="等线" panose="02010600030101010101" charset="-122"/>
                <a:ea typeface="等线" panose="02010600030101010101" charset="-122"/>
              </a:rPr>
              <a:t>怎么用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b="0" spc="0" dirty="0">
                <a:latin typeface="等线" panose="02010600030101010101" charset="-122"/>
                <a:ea typeface="等线" panose="02010600030101010101" charset="-122"/>
              </a:rPr>
              <a:t>观察价值主张画布的左右两部分，分别对应企业和客户，可以了解客户的深层需求以及企业对应可以做哪些价值调整</a:t>
            </a:r>
            <a:r>
              <a:rPr lang="en-CA" b="0" spc="0" dirty="0"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endParaRPr lang="en-US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 spc="0" dirty="0">
                <a:latin typeface="等线" panose="02010600030101010101" charset="-122"/>
                <a:ea typeface="等线" panose="02010600030101010101" charset="-122"/>
              </a:rPr>
              <a:t>定义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CA" b="1" spc="0" dirty="0">
                <a:latin typeface="等线" panose="02010600030101010101" charset="-122"/>
                <a:ea typeface="等线" panose="02010600030101010101" charset="-122"/>
              </a:rPr>
              <a:t>获得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kern="100" spc="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客户要做什么以及用你的产品实现什么价值</a:t>
            </a:r>
            <a:endParaRPr lang="en-CA" altLang="zh-CN" sz="1200" kern="100" spc="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altLang="zh-CN" sz="1200" kern="100" spc="0" dirty="0"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b="1" kern="100" spc="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任务</a:t>
            </a:r>
            <a:r>
              <a:rPr lang="zh-CN" altLang="en-US" sz="1200" b="1" kern="100" spc="0" dirty="0"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：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为完成任务客户需要一些外部产品或服务</a:t>
            </a:r>
            <a:endParaRPr lang="en-CA" altLang="zh-CN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altLang="zh-CN" sz="120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b="1" spc="0" dirty="0">
                <a:latin typeface="等线" panose="02010600030101010101" charset="-122"/>
                <a:ea typeface="等线" panose="02010600030101010101" charset="-122"/>
              </a:rPr>
              <a:t>痛点</a:t>
            </a:r>
            <a:r>
              <a:rPr lang="zh-CN" altLang="en-US" sz="1200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spc="0" dirty="0">
                <a:latin typeface="等线" panose="02010600030101010101" charset="-122"/>
                <a:ea typeface="等线" panose="02010600030101010101" charset="-122"/>
              </a:rPr>
              <a:t>客户获得不及预期或为获得付出了太大的代价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spc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9B86-E843-4409-8589-5BE6C64335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3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 rot="3808407">
            <a:off x="1946280" y="1032688"/>
            <a:ext cx="1773747" cy="1738463"/>
            <a:chOff x="8401549" y="2310351"/>
            <a:chExt cx="1998758" cy="1998758"/>
          </a:xfrm>
        </p:grpSpPr>
        <p:sp>
          <p:nvSpPr>
            <p:cNvPr id="9" name="Oval 8"/>
            <p:cNvSpPr/>
            <p:nvPr/>
          </p:nvSpPr>
          <p:spPr>
            <a:xfrm rot="17791593">
              <a:off x="8822278" y="2748623"/>
              <a:ext cx="1168227" cy="1122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Bebas Neue" charset="0"/>
                </a:rPr>
                <a:t>客户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Bebas Neue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685803" y="2589143"/>
              <a:ext cx="1441175" cy="1441175"/>
            </a:xfrm>
            <a:prstGeom prst="ellipse">
              <a:avLst/>
            </a:prstGeom>
            <a:noFill/>
            <a:ln w="50800">
              <a:solidFill>
                <a:srgbClr val="F0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Bebas Neue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514803" y="2423605"/>
              <a:ext cx="1772250" cy="1772250"/>
            </a:xfrm>
            <a:prstGeom prst="ellipse">
              <a:avLst/>
            </a:prstGeom>
            <a:noFill/>
            <a:ln>
              <a:solidFill>
                <a:srgbClr val="F0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Bebas Neue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401549" y="2310351"/>
              <a:ext cx="1998758" cy="1998758"/>
            </a:xfrm>
            <a:prstGeom prst="ellipse">
              <a:avLst/>
            </a:prstGeom>
            <a:noFill/>
            <a:ln>
              <a:solidFill>
                <a:srgbClr val="F270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Bebas Neue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271272"/>
            <a:ext cx="6078828" cy="607218"/>
            <a:chOff x="0" y="271272"/>
            <a:chExt cx="6078828" cy="607218"/>
          </a:xfrm>
        </p:grpSpPr>
        <p:sp>
          <p:nvSpPr>
            <p:cNvPr id="41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2" name="Rectangle 54"/>
            <p:cNvSpPr txBox="1"/>
            <p:nvPr/>
          </p:nvSpPr>
          <p:spPr>
            <a:xfrm>
              <a:off x="315838" y="271272"/>
              <a:ext cx="5762990" cy="6072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价值主张画布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62" y="1471677"/>
            <a:ext cx="726294" cy="77329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881819" y="2943737"/>
            <a:ext cx="1051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zh-CN" altLang="en-US" sz="16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创造获得</a:t>
            </a:r>
            <a:endParaRPr lang="en-CA" altLang="zh-CN" sz="14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77597" y="2943737"/>
            <a:ext cx="753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kern="100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获得</a:t>
            </a:r>
            <a:endParaRPr lang="en-CA" altLang="zh-CN" sz="1400" b="1" kern="10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477597" y="4260162"/>
            <a:ext cx="678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任务</a:t>
            </a:r>
            <a:endParaRPr lang="en-CA" altLang="zh-CN" sz="14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479257" y="5620202"/>
            <a:ext cx="678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b="1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痛点</a:t>
            </a:r>
            <a:endParaRPr lang="en-CA" altLang="zh-CN" sz="14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81819" y="5620202"/>
            <a:ext cx="1051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zh-CN" altLang="en-US" sz="16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缓解痛点</a:t>
            </a:r>
            <a:endParaRPr lang="en-CA" altLang="zh-CN" sz="14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77864" y="4260162"/>
            <a:ext cx="1262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zh-CN" altLang="en-US" sz="16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产品和服务</a:t>
            </a:r>
            <a:endParaRPr lang="en-CA" altLang="zh-CN" sz="16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3452139" y="1910189"/>
            <a:ext cx="14728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99040" y="4461408"/>
            <a:ext cx="2825963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dirty="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dirty="0">
                <a:latin typeface="等线" panose="02010600030101010101" charset="-122"/>
                <a:ea typeface="等线" panose="02010600030101010101" charset="-122"/>
              </a:rPr>
              <a:t>填写客户需要的服务</a:t>
            </a:r>
            <a:endParaRPr lang="en-CA" altLang="ja-JP" sz="14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99040" y="3077308"/>
            <a:ext cx="3811568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>
                <a:latin typeface="等线" panose="02010600030101010101" charset="-122"/>
                <a:ea typeface="等线" panose="02010600030101010101" charset="-122"/>
              </a:rPr>
              <a:t>填写客户想实现的价值</a:t>
            </a:r>
            <a:endParaRPr lang="en-CA" altLang="zh-CN" sz="14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099040" y="5789479"/>
            <a:ext cx="3979787" cy="59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dirty="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>
                <a:latin typeface="等线" panose="02010600030101010101" charset="-122"/>
                <a:ea typeface="等线" panose="02010600030101010101" charset="-122"/>
              </a:rPr>
              <a:t>填写客户</a:t>
            </a:r>
            <a:r>
              <a:rPr lang="ja-JP" altLang="en-CA" sz="1400"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US" sz="1400">
                <a:latin typeface="等线" panose="02010600030101010101" charset="-122"/>
                <a:ea typeface="等线" panose="02010600030101010101" charset="-122"/>
              </a:rPr>
              <a:t>痛点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984996" y="4465488"/>
            <a:ext cx="3857234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>
                <a:latin typeface="等线" panose="02010600030101010101" charset="-122"/>
                <a:ea typeface="等线" panose="02010600030101010101" charset="-122"/>
              </a:rPr>
              <a:t>点击填写企业能提供的的服务</a:t>
            </a:r>
            <a:endParaRPr lang="en-CA" altLang="ja-JP" sz="14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984996" y="3081388"/>
            <a:ext cx="3857234" cy="851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400">
                <a:latin typeface="等线" panose="02010600030101010101" charset="-122"/>
                <a:ea typeface="等线" panose="02010600030101010101" charset="-122"/>
              </a:rPr>
              <a:t>点击填写企业能创造的价值</a:t>
            </a:r>
            <a:endParaRPr lang="en-CA" altLang="ja-JP" sz="14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84997" y="5793559"/>
            <a:ext cx="4097075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dirty="0">
                <a:latin typeface="等线" panose="02010600030101010101" charset="-122"/>
                <a:ea typeface="等线" panose="02010600030101010101" charset="-122"/>
              </a:rPr>
              <a:t>点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击</a:t>
            </a:r>
            <a:r>
              <a:rPr lang="ja-JP" altLang="en-US" sz="1400" dirty="0">
                <a:latin typeface="等线" panose="02010600030101010101" charset="-122"/>
                <a:ea typeface="等线" panose="02010600030101010101" charset="-122"/>
              </a:rPr>
              <a:t>填写企业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400" dirty="0">
                <a:latin typeface="等线" panose="02010600030101010101" charset="-122"/>
                <a:ea typeface="等线" panose="02010600030101010101" charset="-122"/>
              </a:rPr>
              <a:t>缓解痛点</a:t>
            </a: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400" dirty="0">
                <a:latin typeface="等线" panose="02010600030101010101" charset="-122"/>
                <a:ea typeface="等线" panose="02010600030101010101" charset="-122"/>
              </a:rPr>
              <a:t>的计划</a:t>
            </a:r>
            <a:endParaRPr lang="en-CA" altLang="ja-JP" sz="14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2" name="Freeform 90"/>
          <p:cNvSpPr/>
          <p:nvPr/>
        </p:nvSpPr>
        <p:spPr>
          <a:xfrm>
            <a:off x="5595460" y="1509627"/>
            <a:ext cx="315148" cy="738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07" y="4246"/>
                </a:moveTo>
                <a:cubicBezTo>
                  <a:pt x="6207" y="4246"/>
                  <a:pt x="6207" y="4246"/>
                  <a:pt x="8690" y="4246"/>
                </a:cubicBezTo>
                <a:cubicBezTo>
                  <a:pt x="8690" y="4246"/>
                  <a:pt x="8690" y="4246"/>
                  <a:pt x="9186" y="4246"/>
                </a:cubicBezTo>
                <a:cubicBezTo>
                  <a:pt x="9186" y="4246"/>
                  <a:pt x="9186" y="4246"/>
                  <a:pt x="15393" y="4246"/>
                </a:cubicBezTo>
                <a:cubicBezTo>
                  <a:pt x="18621" y="4246"/>
                  <a:pt x="21352" y="5382"/>
                  <a:pt x="21600" y="6828"/>
                </a:cubicBezTo>
                <a:cubicBezTo>
                  <a:pt x="21600" y="6828"/>
                  <a:pt x="21600" y="6828"/>
                  <a:pt x="21600" y="11787"/>
                </a:cubicBezTo>
                <a:cubicBezTo>
                  <a:pt x="21600" y="12303"/>
                  <a:pt x="20607" y="12613"/>
                  <a:pt x="19614" y="12613"/>
                </a:cubicBezTo>
                <a:cubicBezTo>
                  <a:pt x="18372" y="12613"/>
                  <a:pt x="17628" y="12303"/>
                  <a:pt x="17628" y="11787"/>
                </a:cubicBezTo>
                <a:cubicBezTo>
                  <a:pt x="17628" y="11787"/>
                  <a:pt x="17628" y="11787"/>
                  <a:pt x="17628" y="8894"/>
                </a:cubicBezTo>
                <a:cubicBezTo>
                  <a:pt x="17628" y="8894"/>
                  <a:pt x="17628" y="8894"/>
                  <a:pt x="17628" y="7138"/>
                </a:cubicBezTo>
                <a:cubicBezTo>
                  <a:pt x="17628" y="7138"/>
                  <a:pt x="17628" y="7138"/>
                  <a:pt x="16634" y="7138"/>
                </a:cubicBezTo>
                <a:cubicBezTo>
                  <a:pt x="16634" y="7138"/>
                  <a:pt x="16634" y="7138"/>
                  <a:pt x="16634" y="8997"/>
                </a:cubicBezTo>
                <a:cubicBezTo>
                  <a:pt x="16634" y="8997"/>
                  <a:pt x="16634" y="8997"/>
                  <a:pt x="16634" y="12200"/>
                </a:cubicBezTo>
                <a:cubicBezTo>
                  <a:pt x="16634" y="12200"/>
                  <a:pt x="16634" y="12200"/>
                  <a:pt x="16634" y="12613"/>
                </a:cubicBezTo>
                <a:cubicBezTo>
                  <a:pt x="16634" y="12613"/>
                  <a:pt x="16634" y="12613"/>
                  <a:pt x="16634" y="20464"/>
                </a:cubicBezTo>
                <a:cubicBezTo>
                  <a:pt x="16634" y="21083"/>
                  <a:pt x="15393" y="21600"/>
                  <a:pt x="13903" y="21600"/>
                </a:cubicBezTo>
                <a:cubicBezTo>
                  <a:pt x="12414" y="21600"/>
                  <a:pt x="11172" y="21083"/>
                  <a:pt x="11172" y="20464"/>
                </a:cubicBezTo>
                <a:cubicBezTo>
                  <a:pt x="11172" y="20464"/>
                  <a:pt x="11172" y="20464"/>
                  <a:pt x="11172" y="12613"/>
                </a:cubicBezTo>
                <a:cubicBezTo>
                  <a:pt x="11172" y="12613"/>
                  <a:pt x="11172" y="12613"/>
                  <a:pt x="10179" y="12613"/>
                </a:cubicBezTo>
                <a:cubicBezTo>
                  <a:pt x="10179" y="12613"/>
                  <a:pt x="10179" y="12613"/>
                  <a:pt x="10179" y="20464"/>
                </a:cubicBezTo>
                <a:cubicBezTo>
                  <a:pt x="10179" y="21083"/>
                  <a:pt x="9186" y="21600"/>
                  <a:pt x="7697" y="21600"/>
                </a:cubicBezTo>
                <a:cubicBezTo>
                  <a:pt x="6207" y="21600"/>
                  <a:pt x="4966" y="21083"/>
                  <a:pt x="4966" y="20464"/>
                </a:cubicBezTo>
                <a:cubicBezTo>
                  <a:pt x="4966" y="20464"/>
                  <a:pt x="4966" y="20464"/>
                  <a:pt x="4966" y="12613"/>
                </a:cubicBezTo>
                <a:cubicBezTo>
                  <a:pt x="4966" y="12613"/>
                  <a:pt x="4966" y="12613"/>
                  <a:pt x="4966" y="12200"/>
                </a:cubicBezTo>
                <a:cubicBezTo>
                  <a:pt x="4966" y="12200"/>
                  <a:pt x="4966" y="12200"/>
                  <a:pt x="4966" y="8997"/>
                </a:cubicBezTo>
                <a:cubicBezTo>
                  <a:pt x="4966" y="8997"/>
                  <a:pt x="4966" y="8997"/>
                  <a:pt x="4966" y="7138"/>
                </a:cubicBezTo>
                <a:cubicBezTo>
                  <a:pt x="4966" y="7138"/>
                  <a:pt x="4966" y="7138"/>
                  <a:pt x="3972" y="7138"/>
                </a:cubicBezTo>
                <a:cubicBezTo>
                  <a:pt x="3972" y="7138"/>
                  <a:pt x="3972" y="7138"/>
                  <a:pt x="3972" y="8894"/>
                </a:cubicBezTo>
                <a:cubicBezTo>
                  <a:pt x="3972" y="8894"/>
                  <a:pt x="3972" y="8894"/>
                  <a:pt x="3972" y="11787"/>
                </a:cubicBezTo>
                <a:cubicBezTo>
                  <a:pt x="3972" y="12303"/>
                  <a:pt x="3228" y="12613"/>
                  <a:pt x="1986" y="12613"/>
                </a:cubicBezTo>
                <a:cubicBezTo>
                  <a:pt x="993" y="12613"/>
                  <a:pt x="0" y="12303"/>
                  <a:pt x="0" y="11787"/>
                </a:cubicBezTo>
                <a:cubicBezTo>
                  <a:pt x="0" y="11787"/>
                  <a:pt x="0" y="11787"/>
                  <a:pt x="0" y="6828"/>
                </a:cubicBezTo>
                <a:cubicBezTo>
                  <a:pt x="0" y="5382"/>
                  <a:pt x="2979" y="4246"/>
                  <a:pt x="6207" y="4246"/>
                </a:cubicBezTo>
                <a:close/>
                <a:moveTo>
                  <a:pt x="10813" y="0"/>
                </a:moveTo>
                <a:cubicBezTo>
                  <a:pt x="13352" y="0"/>
                  <a:pt x="15410" y="857"/>
                  <a:pt x="15410" y="1914"/>
                </a:cubicBezTo>
                <a:cubicBezTo>
                  <a:pt x="15410" y="2972"/>
                  <a:pt x="13352" y="3829"/>
                  <a:pt x="10813" y="3829"/>
                </a:cubicBezTo>
                <a:cubicBezTo>
                  <a:pt x="8275" y="3829"/>
                  <a:pt x="6217" y="2972"/>
                  <a:pt x="6217" y="1914"/>
                </a:cubicBezTo>
                <a:cubicBezTo>
                  <a:pt x="6217" y="857"/>
                  <a:pt x="8275" y="0"/>
                  <a:pt x="10813" y="0"/>
                </a:cubicBez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endParaRPr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3" name="Freeform 92"/>
          <p:cNvSpPr/>
          <p:nvPr/>
        </p:nvSpPr>
        <p:spPr>
          <a:xfrm>
            <a:off x="5138492" y="1509627"/>
            <a:ext cx="343435" cy="738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2" h="21600" extrusionOk="0">
                <a:moveTo>
                  <a:pt x="8699" y="4194"/>
                </a:moveTo>
                <a:cubicBezTo>
                  <a:pt x="9609" y="4194"/>
                  <a:pt x="9381" y="4194"/>
                  <a:pt x="10291" y="4194"/>
                </a:cubicBezTo>
                <a:cubicBezTo>
                  <a:pt x="10518" y="4194"/>
                  <a:pt x="10746" y="4194"/>
                  <a:pt x="10973" y="4194"/>
                </a:cubicBezTo>
                <a:cubicBezTo>
                  <a:pt x="11883" y="4194"/>
                  <a:pt x="11655" y="4194"/>
                  <a:pt x="12565" y="4194"/>
                </a:cubicBezTo>
                <a:cubicBezTo>
                  <a:pt x="13701" y="4194"/>
                  <a:pt x="16430" y="4508"/>
                  <a:pt x="17794" y="6081"/>
                </a:cubicBezTo>
                <a:cubicBezTo>
                  <a:pt x="17794" y="6081"/>
                  <a:pt x="17794" y="6081"/>
                  <a:pt x="18021" y="6081"/>
                </a:cubicBezTo>
                <a:cubicBezTo>
                  <a:pt x="18021" y="6081"/>
                  <a:pt x="18021" y="6081"/>
                  <a:pt x="21205" y="10800"/>
                </a:cubicBezTo>
                <a:cubicBezTo>
                  <a:pt x="21432" y="11219"/>
                  <a:pt x="20977" y="11639"/>
                  <a:pt x="20068" y="11848"/>
                </a:cubicBezTo>
                <a:cubicBezTo>
                  <a:pt x="19386" y="11953"/>
                  <a:pt x="18476" y="11744"/>
                  <a:pt x="18021" y="11324"/>
                </a:cubicBezTo>
                <a:cubicBezTo>
                  <a:pt x="18021" y="11324"/>
                  <a:pt x="18021" y="11324"/>
                  <a:pt x="14838" y="6815"/>
                </a:cubicBezTo>
                <a:cubicBezTo>
                  <a:pt x="14838" y="6815"/>
                  <a:pt x="14838" y="6815"/>
                  <a:pt x="14156" y="6815"/>
                </a:cubicBezTo>
                <a:cubicBezTo>
                  <a:pt x="14156" y="6815"/>
                  <a:pt x="14156" y="6815"/>
                  <a:pt x="19613" y="14575"/>
                </a:cubicBezTo>
                <a:cubicBezTo>
                  <a:pt x="19613" y="14575"/>
                  <a:pt x="19613" y="14575"/>
                  <a:pt x="15293" y="14575"/>
                </a:cubicBezTo>
                <a:cubicBezTo>
                  <a:pt x="15293" y="14575"/>
                  <a:pt x="15293" y="14575"/>
                  <a:pt x="15293" y="20761"/>
                </a:cubicBezTo>
                <a:cubicBezTo>
                  <a:pt x="15293" y="21285"/>
                  <a:pt x="14384" y="21600"/>
                  <a:pt x="13247" y="21600"/>
                </a:cubicBezTo>
                <a:cubicBezTo>
                  <a:pt x="12110" y="21600"/>
                  <a:pt x="11428" y="21285"/>
                  <a:pt x="11428" y="20761"/>
                </a:cubicBezTo>
                <a:cubicBezTo>
                  <a:pt x="11428" y="20761"/>
                  <a:pt x="11428" y="20761"/>
                  <a:pt x="11428" y="14575"/>
                </a:cubicBezTo>
                <a:cubicBezTo>
                  <a:pt x="11428" y="14575"/>
                  <a:pt x="11428" y="14575"/>
                  <a:pt x="9836" y="14575"/>
                </a:cubicBezTo>
                <a:cubicBezTo>
                  <a:pt x="9836" y="14575"/>
                  <a:pt x="9836" y="14575"/>
                  <a:pt x="9836" y="20761"/>
                </a:cubicBezTo>
                <a:cubicBezTo>
                  <a:pt x="9836" y="21285"/>
                  <a:pt x="8927" y="21600"/>
                  <a:pt x="8017" y="21600"/>
                </a:cubicBezTo>
                <a:cubicBezTo>
                  <a:pt x="6880" y="21600"/>
                  <a:pt x="5971" y="21285"/>
                  <a:pt x="5971" y="20761"/>
                </a:cubicBezTo>
                <a:cubicBezTo>
                  <a:pt x="5971" y="20761"/>
                  <a:pt x="5971" y="20761"/>
                  <a:pt x="5971" y="14575"/>
                </a:cubicBezTo>
                <a:cubicBezTo>
                  <a:pt x="5971" y="14575"/>
                  <a:pt x="5971" y="14575"/>
                  <a:pt x="1651" y="14575"/>
                </a:cubicBezTo>
                <a:cubicBezTo>
                  <a:pt x="1651" y="14575"/>
                  <a:pt x="1651" y="14575"/>
                  <a:pt x="7108" y="6815"/>
                </a:cubicBezTo>
                <a:cubicBezTo>
                  <a:pt x="7108" y="6815"/>
                  <a:pt x="7108" y="6815"/>
                  <a:pt x="6198" y="6815"/>
                </a:cubicBezTo>
                <a:cubicBezTo>
                  <a:pt x="6198" y="6815"/>
                  <a:pt x="6198" y="6815"/>
                  <a:pt x="3015" y="11324"/>
                </a:cubicBezTo>
                <a:cubicBezTo>
                  <a:pt x="2788" y="11744"/>
                  <a:pt x="1878" y="11953"/>
                  <a:pt x="969" y="11848"/>
                </a:cubicBezTo>
                <a:cubicBezTo>
                  <a:pt x="287" y="11639"/>
                  <a:pt x="-168" y="11219"/>
                  <a:pt x="59" y="10800"/>
                </a:cubicBezTo>
                <a:cubicBezTo>
                  <a:pt x="59" y="10800"/>
                  <a:pt x="59" y="10800"/>
                  <a:pt x="3243" y="6081"/>
                </a:cubicBezTo>
                <a:cubicBezTo>
                  <a:pt x="3243" y="6081"/>
                  <a:pt x="3243" y="6081"/>
                  <a:pt x="3470" y="6081"/>
                </a:cubicBezTo>
                <a:cubicBezTo>
                  <a:pt x="4607" y="4508"/>
                  <a:pt x="7563" y="4194"/>
                  <a:pt x="8699" y="4194"/>
                </a:cubicBezTo>
                <a:close/>
                <a:moveTo>
                  <a:pt x="10632" y="0"/>
                </a:moveTo>
                <a:cubicBezTo>
                  <a:pt x="12950" y="0"/>
                  <a:pt x="14829" y="845"/>
                  <a:pt x="14829" y="1887"/>
                </a:cubicBezTo>
                <a:cubicBezTo>
                  <a:pt x="14829" y="2929"/>
                  <a:pt x="12950" y="3773"/>
                  <a:pt x="10632" y="3773"/>
                </a:cubicBezTo>
                <a:cubicBezTo>
                  <a:pt x="8314" y="3773"/>
                  <a:pt x="6435" y="2929"/>
                  <a:pt x="6435" y="1887"/>
                </a:cubicBezTo>
                <a:cubicBezTo>
                  <a:pt x="6435" y="845"/>
                  <a:pt x="8314" y="0"/>
                  <a:pt x="10632" y="0"/>
                </a:cubicBezTo>
                <a:close/>
              </a:path>
            </a:pathLst>
          </a:custGeom>
          <a:solidFill>
            <a:srgbClr val="FF6D6D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Calibri" panose="020F0502020204030204"/>
              </a:defRPr>
            </a:pPr>
            <a:endParaRPr dirty="0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7148100" y="1878875"/>
            <a:ext cx="1827270" cy="7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 rot="3808407">
            <a:off x="8747514" y="1014859"/>
            <a:ext cx="1773747" cy="1738463"/>
            <a:chOff x="8401549" y="2310351"/>
            <a:chExt cx="1998758" cy="1998758"/>
          </a:xfrm>
        </p:grpSpPr>
        <p:sp>
          <p:nvSpPr>
            <p:cNvPr id="78" name="Oval 77"/>
            <p:cNvSpPr/>
            <p:nvPr/>
          </p:nvSpPr>
          <p:spPr>
            <a:xfrm rot="17791593">
              <a:off x="8822278" y="2748623"/>
              <a:ext cx="1168227" cy="11222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t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ja-JP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Bebas Neue" charset="0"/>
                </a:rPr>
                <a:t>企业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Bebas Neue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685803" y="2589143"/>
              <a:ext cx="1441175" cy="1441175"/>
            </a:xfrm>
            <a:prstGeom prst="ellipse">
              <a:avLst/>
            </a:prstGeom>
            <a:noFill/>
            <a:ln w="50800">
              <a:solidFill>
                <a:srgbClr val="F0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Bebas Neue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8514803" y="2423605"/>
              <a:ext cx="1772250" cy="1772250"/>
            </a:xfrm>
            <a:prstGeom prst="ellipse">
              <a:avLst/>
            </a:prstGeom>
            <a:noFill/>
            <a:ln>
              <a:solidFill>
                <a:srgbClr val="F0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Bebas Neue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8401549" y="2310351"/>
              <a:ext cx="1998758" cy="1998758"/>
            </a:xfrm>
            <a:prstGeom prst="ellipse">
              <a:avLst/>
            </a:prstGeom>
            <a:noFill/>
            <a:ln>
              <a:solidFill>
                <a:srgbClr val="F270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Bebas Neue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164</Words>
  <Application>Microsoft Macintosh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Bebas Neue</vt:lpstr>
      <vt:lpstr>等线</vt:lpstr>
      <vt:lpstr>等线 Light</vt:lpstr>
      <vt:lpstr>FontAwesome</vt:lpstr>
      <vt:lpstr>Raleway</vt:lpstr>
      <vt:lpstr>Roboto Condensed</vt:lpstr>
      <vt:lpstr>Roboto Medium</vt:lpstr>
      <vt:lpstr>Source Sans Pro</vt:lpstr>
      <vt:lpstr>Arial</vt:lpstr>
      <vt:lpstr>Calibri</vt:lpstr>
      <vt:lpstr>Times New Roman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2018-08-02T10:20:22Z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