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7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企业在竞争中希望更加了解客户的深层需求，从而创造新的价值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0" i="0" u="none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观察价值主张画布的左右两部分，分别对应企业和客户，可以了解客户的深层需求以及企业对应可以做哪些价值调整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b="0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获得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客户要做什么以及用你的产品实现什么价值</a:t>
            </a:r>
            <a:endParaRPr lang="en-CA" altLang="zh-CN" kern="100" spc="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zh-CN" kern="100" spc="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任务</a:t>
            </a:r>
            <a:r>
              <a:rPr lang="zh-CN" altLang="en-US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为完成任务客户需要一些外部产品或服务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痛点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客户获得不及预期或为获得付出了太大的代价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363366">
            <a:off x="-54282" y="379001"/>
            <a:ext cx="148152" cy="127717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3185530">
            <a:off x="-14123" y="-29910"/>
            <a:ext cx="205131" cy="176837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 rot="3061733">
            <a:off x="6002236" y="-91286"/>
            <a:ext cx="292284" cy="251969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8333461" y="4873182"/>
            <a:ext cx="380893" cy="328356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8932520" y="44243"/>
            <a:ext cx="422958" cy="36461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1419650">
            <a:off x="6383554" y="125698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3185530">
            <a:off x="8946562" y="4656558"/>
            <a:ext cx="317736" cy="273910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六边形 9"/>
          <p:cNvSpPr/>
          <p:nvPr/>
        </p:nvSpPr>
        <p:spPr>
          <a:xfrm rot="3185530">
            <a:off x="-700543" y="3569599"/>
            <a:ext cx="897162" cy="773415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 rot="687596">
            <a:off x="8760165" y="465326"/>
            <a:ext cx="247563" cy="213416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3185530">
            <a:off x="-19549" y="2803964"/>
            <a:ext cx="413718" cy="35665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价值主张画布 </a:t>
            </a:r>
          </a:p>
        </p:txBody>
      </p:sp>
      <p:sp>
        <p:nvSpPr>
          <p:cNvPr id="78" name="Oval 77"/>
          <p:cNvSpPr/>
          <p:nvPr/>
        </p:nvSpPr>
        <p:spPr>
          <a:xfrm rot="21600000">
            <a:off x="6846382" y="1042867"/>
            <a:ext cx="762068" cy="7469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68580" rtlCol="0" anchor="ctr"/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rPr>
              <a:t>企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Bebas Neue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rPr>
              <a:t>业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Bebas Neue" charset="0"/>
            </a:endParaRPr>
          </a:p>
        </p:txBody>
      </p:sp>
      <p:sp>
        <p:nvSpPr>
          <p:cNvPr id="20" name="Oval 8"/>
          <p:cNvSpPr/>
          <p:nvPr/>
        </p:nvSpPr>
        <p:spPr>
          <a:xfrm rot="21600000">
            <a:off x="1745456" y="1056239"/>
            <a:ext cx="762068" cy="7469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68580" rtlCol="0" anchor="ctr"/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rPr>
              <a:t>客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Bebas Neue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rPr>
              <a:t>户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Bebas Neue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1364" y="2207803"/>
            <a:ext cx="78864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2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创造获得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08198" y="2207803"/>
            <a:ext cx="56510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kern="1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获得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08198" y="3195122"/>
            <a:ext cx="50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任务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09443" y="4215152"/>
            <a:ext cx="50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痛点</a:t>
            </a:r>
            <a:endParaRPr lang="ja-JP" altLang="en-US" sz="12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61364" y="4215152"/>
            <a:ext cx="78864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2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缓解痛点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83398" y="3195122"/>
            <a:ext cx="9469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2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产品和服务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74280" y="3346056"/>
            <a:ext cx="2119472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填写客户需要的服务</a:t>
            </a:r>
            <a:endParaRPr lang="en-CA" altLang="ja-JP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74280" y="2307981"/>
            <a:ext cx="2858676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填写客户想实现的价值</a:t>
            </a:r>
            <a:endParaRPr lang="en-CA" altLang="zh-CN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574280" y="4342109"/>
            <a:ext cx="298484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填写客户</a:t>
            </a:r>
            <a:r>
              <a:rPr lang="ja-JP" altLang="en-CA" sz="10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US" sz="10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痛点</a:t>
            </a: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988747" y="3349116"/>
            <a:ext cx="2892925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点击填写企业能提供的的服务</a:t>
            </a:r>
            <a:endParaRPr lang="en-CA" altLang="ja-JP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988747" y="2311041"/>
            <a:ext cx="2892925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点击填写企业能创造的价值</a:t>
            </a:r>
            <a:endParaRPr lang="en-CA" altLang="ja-JP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88748" y="4345169"/>
            <a:ext cx="3072806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</a:t>
            </a: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击</a:t>
            </a:r>
            <a:r>
              <a: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</a:t>
            </a: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缓解痛点</a:t>
            </a: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的计划</a:t>
            </a:r>
            <a:endParaRPr lang="en-CA" altLang="ja-JP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13">
        <p15:prstTrans prst="pageCurlDouble"/>
      </p:transition>
    </mc:Choice>
    <mc:Fallback xmlns="">
      <p:transition spd="slow" advTm="4813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On-screen Show 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宋体</vt:lpstr>
      <vt:lpstr>Source Sans Pro</vt:lpstr>
      <vt:lpstr>Arial</vt:lpstr>
      <vt:lpstr>Calibri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