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83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0">
          <p15:clr>
            <a:srgbClr val="A4A3A4"/>
          </p15:clr>
        </p15:guide>
        <p15:guide id="2" pos="5418">
          <p15:clr>
            <a:srgbClr val="A4A3A4"/>
          </p15:clr>
        </p15:guide>
        <p15:guide id="3" orient="horz" pos="32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E23"/>
    <a:srgbClr val="EDEDED"/>
    <a:srgbClr val="1C2D37"/>
    <a:srgbClr val="F44F56"/>
    <a:srgbClr val="00A7AA"/>
    <a:srgbClr val="0563B8"/>
    <a:srgbClr val="93AFCA"/>
    <a:srgbClr val="008B8E"/>
    <a:srgbClr val="394A57"/>
    <a:srgbClr val="283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6" autoAdjust="0"/>
    <p:restoredTop sz="94613"/>
  </p:normalViewPr>
  <p:slideViewPr>
    <p:cSldViewPr>
      <p:cViewPr varScale="1">
        <p:scale>
          <a:sx n="113" d="100"/>
          <a:sy n="113" d="100"/>
        </p:scale>
        <p:origin x="184" y="912"/>
      </p:cViewPr>
      <p:guideLst>
        <p:guide pos="320"/>
        <p:guide pos="5418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D9E-7AFE-4CDD-8276-B8C637F7E72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A043C-7329-4CA1-82B0-35A0A5EA23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何时用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企业在竞争中希望更加了解客户的深层需求，从而创造新的价值</a:t>
            </a:r>
            <a:endParaRPr lang="en-CA" altLang="zh-CN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zh-CN" b="0" i="0" u="none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怎么用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观察价值主张画布的左右两部分，分别对应企业和客户，可以了解客户的深层需求以及企业对应可以做哪些价值调整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b="0" spc="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en-US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CA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获得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客户要做什么以及用你的产品实现什么价值</a:t>
            </a:r>
            <a:endParaRPr lang="en-CA" altLang="zh-CN" kern="100" spc="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altLang="zh-CN" kern="100" spc="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任务</a:t>
            </a:r>
            <a:r>
              <a:rPr lang="zh-CN" altLang="en-US" b="1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为完成任务客户需要一些外部产品或服务</a:t>
            </a:r>
            <a:endParaRPr lang="en-CA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痛点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客户获得不及预期或为获得付出了太大的代价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 spc="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9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180" y="588645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价值主张画布</a:t>
            </a:r>
          </a:p>
        </p:txBody>
      </p:sp>
      <p:sp>
        <p:nvSpPr>
          <p:cNvPr id="3" name="Rectangle 53"/>
          <p:cNvSpPr/>
          <p:nvPr/>
        </p:nvSpPr>
        <p:spPr>
          <a:xfrm>
            <a:off x="5161280" y="2207895"/>
            <a:ext cx="102806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5410"/>
            <a:r>
              <a:rPr lang="zh-CN" altLang="en-US" sz="12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创造获得</a:t>
            </a:r>
          </a:p>
        </p:txBody>
      </p:sp>
      <p:sp>
        <p:nvSpPr>
          <p:cNvPr id="4" name="Rectangle 54"/>
          <p:cNvSpPr/>
          <p:nvPr/>
        </p:nvSpPr>
        <p:spPr>
          <a:xfrm>
            <a:off x="1108198" y="2207803"/>
            <a:ext cx="565107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kern="1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获得</a:t>
            </a:r>
          </a:p>
        </p:txBody>
      </p:sp>
      <p:sp>
        <p:nvSpPr>
          <p:cNvPr id="5" name="Rectangle 55"/>
          <p:cNvSpPr/>
          <p:nvPr/>
        </p:nvSpPr>
        <p:spPr>
          <a:xfrm>
            <a:off x="1108198" y="3195122"/>
            <a:ext cx="50908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任务</a:t>
            </a:r>
          </a:p>
        </p:txBody>
      </p:sp>
      <p:sp>
        <p:nvSpPr>
          <p:cNvPr id="6" name="Rectangle 56"/>
          <p:cNvSpPr/>
          <p:nvPr/>
        </p:nvSpPr>
        <p:spPr>
          <a:xfrm>
            <a:off x="1109443" y="4215152"/>
            <a:ext cx="50908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痛点</a:t>
            </a:r>
            <a:endParaRPr lang="ja-JP" altLang="en-US" sz="1200" b="1" dirty="0">
              <a:solidFill>
                <a:srgbClr val="1F9E23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Rectangle 57"/>
          <p:cNvSpPr/>
          <p:nvPr/>
        </p:nvSpPr>
        <p:spPr>
          <a:xfrm>
            <a:off x="5161280" y="4215130"/>
            <a:ext cx="125857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5410"/>
            <a:r>
              <a:rPr lang="zh-CN" altLang="en-US" sz="12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缓解痛点</a:t>
            </a:r>
          </a:p>
        </p:txBody>
      </p:sp>
      <p:sp>
        <p:nvSpPr>
          <p:cNvPr id="10" name="Rectangle 58"/>
          <p:cNvSpPr/>
          <p:nvPr/>
        </p:nvSpPr>
        <p:spPr>
          <a:xfrm>
            <a:off x="5083398" y="3195122"/>
            <a:ext cx="94694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5410"/>
            <a:r>
              <a:rPr lang="zh-CN" altLang="en-US" sz="12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产品和服务</a:t>
            </a:r>
          </a:p>
        </p:txBody>
      </p:sp>
      <p:sp>
        <p:nvSpPr>
          <p:cNvPr id="25" name="Rectangle 64"/>
          <p:cNvSpPr/>
          <p:nvPr/>
        </p:nvSpPr>
        <p:spPr>
          <a:xfrm>
            <a:off x="1574280" y="3346056"/>
            <a:ext cx="2119472" cy="671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dirty="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dirty="0">
                <a:latin typeface="等线" panose="02010600030101010101" charset="-122"/>
                <a:ea typeface="等线" panose="02010600030101010101" charset="-122"/>
              </a:rPr>
              <a:t>填写客户需要的服务</a:t>
            </a:r>
            <a:endParaRPr lang="en-CA" altLang="ja-JP" sz="105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574280" y="2307981"/>
            <a:ext cx="2858676" cy="671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>
                <a:latin typeface="等线" panose="02010600030101010101" charset="-122"/>
                <a:ea typeface="等线" panose="02010600030101010101" charset="-122"/>
              </a:rPr>
              <a:t>填写客户想实现的价值</a:t>
            </a:r>
            <a:endParaRPr lang="en-CA" altLang="zh-CN" sz="105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74280" y="4342109"/>
            <a:ext cx="2984840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dirty="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>
                <a:latin typeface="等线" panose="02010600030101010101" charset="-122"/>
                <a:ea typeface="等线" panose="02010600030101010101" charset="-122"/>
              </a:rPr>
              <a:t>填写客户</a:t>
            </a:r>
            <a:r>
              <a:rPr lang="ja-JP" altLang="en-CA" sz="1050"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US" sz="1050">
                <a:latin typeface="等线" panose="02010600030101010101" charset="-122"/>
                <a:ea typeface="等线" panose="02010600030101010101" charset="-122"/>
              </a:rPr>
              <a:t>痛点</a:t>
            </a:r>
            <a:r>
              <a:rPr lang="zh-CN" altLang="en-US" sz="105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88747" y="3349116"/>
            <a:ext cx="2892925" cy="671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>
                <a:latin typeface="等线" panose="02010600030101010101" charset="-122"/>
                <a:ea typeface="等线" panose="02010600030101010101" charset="-122"/>
              </a:rPr>
              <a:t>点击填写企业能提供的的服务</a:t>
            </a:r>
            <a:endParaRPr lang="en-CA" altLang="ja-JP" sz="105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988747" y="2311041"/>
            <a:ext cx="2892925" cy="671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>
                <a:latin typeface="等线" panose="02010600030101010101" charset="-122"/>
                <a:ea typeface="等线" panose="02010600030101010101" charset="-122"/>
              </a:rPr>
              <a:t>点击填写企业能创造的价值</a:t>
            </a:r>
            <a:endParaRPr lang="en-CA" altLang="ja-JP" sz="105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09392" y="1266879"/>
            <a:ext cx="2875868" cy="547687"/>
          </a:xfrm>
          <a:prstGeom prst="rect">
            <a:avLst/>
          </a:prstGeom>
          <a:solidFill>
            <a:srgbClr val="1F9E2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161327" y="1266879"/>
            <a:ext cx="2875868" cy="547687"/>
          </a:xfrm>
          <a:prstGeom prst="rect">
            <a:avLst/>
          </a:prstGeom>
          <a:solidFill>
            <a:srgbClr val="1F9E2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31"/>
          <p:cNvSpPr/>
          <p:nvPr/>
        </p:nvSpPr>
        <p:spPr>
          <a:xfrm>
            <a:off x="2054133" y="1425651"/>
            <a:ext cx="818905" cy="230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zh-CN" altLang="en-US" sz="15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客户</a:t>
            </a:r>
          </a:p>
        </p:txBody>
      </p:sp>
      <p:sp>
        <p:nvSpPr>
          <p:cNvPr id="29" name="Rectangle 31"/>
          <p:cNvSpPr/>
          <p:nvPr/>
        </p:nvSpPr>
        <p:spPr>
          <a:xfrm>
            <a:off x="6189888" y="1425651"/>
            <a:ext cx="818905" cy="230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zh-CN" altLang="en-US" sz="15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企业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988748" y="4345169"/>
            <a:ext cx="3072806" cy="671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dirty="0">
                <a:latin typeface="等线" panose="02010600030101010101" charset="-122"/>
                <a:ea typeface="等线" panose="02010600030101010101" charset="-122"/>
              </a:rPr>
              <a:t>点</a:t>
            </a:r>
            <a:r>
              <a:rPr lang="zh-CN" altLang="en-US" sz="1050" dirty="0">
                <a:latin typeface="等线" panose="02010600030101010101" charset="-122"/>
                <a:ea typeface="等线" panose="02010600030101010101" charset="-122"/>
              </a:rPr>
              <a:t>击</a:t>
            </a:r>
            <a:r>
              <a:rPr lang="ja-JP" altLang="en-US" sz="1050" dirty="0">
                <a:latin typeface="等线" panose="02010600030101010101" charset="-122"/>
                <a:ea typeface="等线" panose="02010600030101010101" charset="-122"/>
              </a:rPr>
              <a:t>填写企业</a:t>
            </a:r>
            <a:r>
              <a:rPr lang="zh-CN" altLang="en-US" sz="105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dirty="0">
                <a:latin typeface="等线" panose="02010600030101010101" charset="-122"/>
                <a:ea typeface="等线" panose="02010600030101010101" charset="-122"/>
              </a:rPr>
              <a:t>缓解痛点</a:t>
            </a:r>
            <a:r>
              <a:rPr lang="zh-CN" altLang="en-US" sz="105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dirty="0">
                <a:latin typeface="等线" panose="02010600030101010101" charset="-122"/>
                <a:ea typeface="等线" panose="02010600030101010101" charset="-122"/>
              </a:rPr>
              <a:t>的计划</a:t>
            </a:r>
            <a:endParaRPr lang="en-CA" altLang="ja-JP" sz="105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Macintosh PowerPoint</Application>
  <PresentationFormat>On-screen Show (16:9)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Bebas Neue</vt:lpstr>
      <vt:lpstr>等线</vt:lpstr>
      <vt:lpstr>宋体</vt:lpstr>
      <vt:lpstr>Source Sans Pro</vt:lpstr>
      <vt:lpstr>Arial</vt:lpstr>
      <vt:lpstr>Calibri</vt:lpstr>
      <vt:lpstr>Times New Roman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Jennifer Zheng</cp:lastModifiedBy>
  <cp:revision>92</cp:revision>
  <dcterms:created xsi:type="dcterms:W3CDTF">2014-08-01T07:00:00Z</dcterms:created>
  <dcterms:modified xsi:type="dcterms:W3CDTF">2018-08-02T10:41:15Z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