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2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等线" panose="02010600030101010101" charset="-122"/>
                <a:ea typeface="等线" panose="02010600030101010101" charset="-122"/>
              </a:rPr>
              <a:t>何时用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</a:rPr>
              <a:t>当</a:t>
            </a:r>
            <a:r>
              <a:rPr lang="zh-CN" altLang="en-US" sz="120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</a:t>
            </a:r>
            <a:r>
              <a:rPr lang="ja-JP" altLang="en-US" sz="120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分析自己</a:t>
            </a:r>
            <a:r>
              <a:rPr lang="zh-CN" altLang="en-US" sz="120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处于行业价值链的哪个位置</a:t>
            </a:r>
            <a:endParaRPr lang="en-CA" altLang="zh-CN" sz="120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等线" panose="02010600030101010101" charset="-122"/>
                <a:ea typeface="等线" panose="02010600030101010101" charset="-122"/>
              </a:rPr>
              <a:t>怎么用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：根据企业所在的不同行业，通过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</a:rPr>
              <a:t>上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图判断企业所处的价值链的位置，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</a:rPr>
              <a:t>然后判断企业有哪些上下游商家</a:t>
            </a:r>
            <a:endParaRPr 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8"/>
          <p:cNvSpPr/>
          <p:nvPr/>
        </p:nvSpPr>
        <p:spPr>
          <a:xfrm>
            <a:off x="6227458" y="1678260"/>
            <a:ext cx="2098179" cy="2098179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E53238"/>
          </a:solidFill>
          <a:ln>
            <a:solidFill>
              <a:srgbClr val="E53238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Shape 69"/>
          <p:cNvSpPr/>
          <p:nvPr/>
        </p:nvSpPr>
        <p:spPr>
          <a:xfrm>
            <a:off x="1539330" y="1678260"/>
            <a:ext cx="2098179" cy="2098179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E53238"/>
          </a:solidFill>
          <a:ln>
            <a:solidFill>
              <a:srgbClr val="E53238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662146" y="1633794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95605" rIns="95605" bIns="4182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1029513" y="2705116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ja-JP" altLang="en-US" sz="20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内容权利所有者</a:t>
            </a:r>
            <a:endParaRPr lang="en-US" sz="20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3" name="Circular Arrow 72"/>
          <p:cNvSpPr/>
          <p:nvPr/>
        </p:nvSpPr>
        <p:spPr>
          <a:xfrm>
            <a:off x="3807610" y="840927"/>
            <a:ext cx="2309415" cy="2309415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E53238"/>
          </a:solidFill>
          <a:ln>
            <a:solidFill>
              <a:srgbClr val="E53238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Freeform 71"/>
          <p:cNvSpPr/>
          <p:nvPr/>
        </p:nvSpPr>
        <p:spPr>
          <a:xfrm>
            <a:off x="2962849" y="1637100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418204" rIns="95605" bIns="95607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189A8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189A8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3311569" y="1341615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在线服务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5263552" y="1640406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95605" rIns="95605" bIns="4182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5593625" y="2705116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支持技术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7564255" y="1643712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418204" rIns="95605" bIns="95607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0" y="271272"/>
            <a:ext cx="6078828" cy="610552"/>
            <a:chOff x="0" y="271272"/>
            <a:chExt cx="6078828" cy="610552"/>
          </a:xfrm>
        </p:grpSpPr>
        <p:sp>
          <p:nvSpPr>
            <p:cNvPr id="29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0" name="Rectangle 54"/>
            <p:cNvSpPr txBox="1"/>
            <p:nvPr/>
          </p:nvSpPr>
          <p:spPr>
            <a:xfrm>
              <a:off x="315838" y="271272"/>
              <a:ext cx="5762990" cy="61055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价值链模型</a:t>
              </a:r>
              <a:r>
                <a:rPr lang="en-US" altLang="ja-JP" spc="300" dirty="0">
                  <a:latin typeface="等线" panose="02010600030101010101" charset="-122"/>
                  <a:ea typeface="等线" panose="02010600030101010101" charset="-122"/>
                </a:rPr>
                <a:t>(</a:t>
              </a:r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互联网行业</a:t>
              </a:r>
              <a:r>
                <a:rPr lang="en-US" altLang="ja-JP" spc="300" dirty="0">
                  <a:latin typeface="等线" panose="02010600030101010101" charset="-122"/>
                  <a:ea typeface="等线" panose="02010600030101010101" charset="-122"/>
                </a:rPr>
                <a:t>)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7" name="Freeform 46"/>
          <p:cNvSpPr/>
          <p:nvPr/>
        </p:nvSpPr>
        <p:spPr>
          <a:xfrm>
            <a:off x="9864956" y="1647018"/>
            <a:ext cx="1653147" cy="1363501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>
            <a:solidFill>
              <a:srgbClr val="E53238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605" tIns="95605" rIns="95605" bIns="418205" numCol="1" spcCol="1270" anchor="t" anchorCtr="0">
            <a:noAutofit/>
          </a:bodyPr>
          <a:lstStyle/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304800" lvl="1" indent="-304800" defTabSz="142176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endParaRPr lang="en-US" sz="3200" dirty="0">
              <a:solidFill>
                <a:srgbClr val="262626">
                  <a:hueOff val="0"/>
                  <a:satOff val="0"/>
                  <a:lumOff val="0"/>
                  <a:alphaOff val="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0232323" y="2718340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用户界面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3" name="Circular Arrow 52"/>
          <p:cNvSpPr/>
          <p:nvPr/>
        </p:nvSpPr>
        <p:spPr>
          <a:xfrm>
            <a:off x="8494721" y="840927"/>
            <a:ext cx="2309415" cy="2309415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E53238"/>
          </a:solidFill>
          <a:ln cap="flat" cmpd="sng">
            <a:solidFill>
              <a:srgbClr val="E53238"/>
            </a:solidFill>
            <a:prstDash val="solid"/>
            <a:round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8" name="Freeform 77"/>
          <p:cNvSpPr/>
          <p:nvPr/>
        </p:nvSpPr>
        <p:spPr>
          <a:xfrm>
            <a:off x="7897052" y="1341615"/>
            <a:ext cx="1469465" cy="584357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E5323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77" tIns="64617" rIns="87477" bIns="64617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20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链接服务</a:t>
            </a:r>
            <a:endParaRPr lang="en-US" sz="20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8" y="2017350"/>
            <a:ext cx="657451" cy="5963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19" y="2021635"/>
            <a:ext cx="771864" cy="530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05" y="2030209"/>
            <a:ext cx="565840" cy="5132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80" y="2114973"/>
            <a:ext cx="1460213" cy="4392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93" y="2045700"/>
            <a:ext cx="636080" cy="57700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558361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50820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00211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61253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48387" y="3776664"/>
            <a:ext cx="2111497" cy="162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47" grpId="0" animBg="1"/>
      <p:bldP spid="51" grpId="0" animBg="1"/>
      <p:bldP spid="7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164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Source Sans Pro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