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345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分析自己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处于行业价值链的哪个位置</a:t>
            </a:r>
            <a:endParaRPr lang="en-CA" altLang="zh-CN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：根据企业所在的不同行业，通过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图判断企业所处的价值链的位置，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然后判断企业有哪些上下游商家</a:t>
            </a:r>
            <a:endParaRPr lang="zh-CN" altLang="en-US" spc="300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834781"/>
            <a:ext cx="9144000" cy="232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六边形 1"/>
          <p:cNvSpPr/>
          <p:nvPr/>
        </p:nvSpPr>
        <p:spPr>
          <a:xfrm rot="3363366">
            <a:off x="728246" y="-848050"/>
            <a:ext cx="1320302" cy="1138192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3185530">
            <a:off x="-31390" y="332894"/>
            <a:ext cx="851508" cy="734059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3061733">
            <a:off x="-598792" y="1003064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8987162" y="4267052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9057327" y="3625695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687596">
            <a:off x="8987161" y="2083793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687596">
            <a:off x="8970776" y="1442436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/>
          <p:cNvSpPr/>
          <p:nvPr/>
        </p:nvSpPr>
        <p:spPr>
          <a:xfrm>
            <a:off x="395150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2117160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879203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Rectangle 33"/>
          <p:cNvSpPr/>
          <p:nvPr/>
        </p:nvSpPr>
        <p:spPr>
          <a:xfrm>
            <a:off x="5574985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Rectangle 34"/>
          <p:cNvSpPr/>
          <p:nvPr/>
        </p:nvSpPr>
        <p:spPr>
          <a:xfrm>
            <a:off x="7280175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9" name="Shape 78"/>
          <p:cNvSpPr/>
          <p:nvPr/>
        </p:nvSpPr>
        <p:spPr>
          <a:xfrm>
            <a:off x="4686469" y="126187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Shape 69"/>
          <p:cNvSpPr/>
          <p:nvPr/>
        </p:nvSpPr>
        <p:spPr>
          <a:xfrm>
            <a:off x="1170373" y="126187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512485" y="1228521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71703" rIns="71703" bIns="313653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88010" y="203201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ja-JP" altLang="en-US" sz="15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内容权利所有者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3" name="Circular Arrow 72"/>
          <p:cNvSpPr/>
          <p:nvPr/>
        </p:nvSpPr>
        <p:spPr>
          <a:xfrm>
            <a:off x="2871583" y="633870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Freeform 71"/>
          <p:cNvSpPr/>
          <p:nvPr/>
        </p:nvSpPr>
        <p:spPr>
          <a:xfrm>
            <a:off x="2238012" y="1231000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313653" rIns="71703" bIns="717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2499552" y="1009386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在线服务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3963539" y="1233480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71703" rIns="71703" bIns="313653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211094" y="203201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支持技术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5689066" y="1235959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313653" rIns="71703" bIns="717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414592" y="1238439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71703" rIns="71703" bIns="313653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674242" y="2038755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用户界面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5938664" y="1009386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链接服务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Circular Arrow 52"/>
          <p:cNvSpPr/>
          <p:nvPr/>
        </p:nvSpPr>
        <p:spPr>
          <a:xfrm>
            <a:off x="6371041" y="630695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FFC000"/>
          </a:solidFill>
          <a:ln cap="flat" cmpd="sng">
            <a:solidFill>
              <a:schemeClr val="bg1"/>
            </a:solidFill>
            <a:prstDash val="solid"/>
            <a:round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54"/>
          <p:cNvSpPr txBox="1"/>
          <p:nvPr/>
        </p:nvSpPr>
        <p:spPr>
          <a:xfrm>
            <a:off x="558165" y="281940"/>
            <a:ext cx="426656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价值链模型(互联网行业)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1" y="1513013"/>
            <a:ext cx="493088" cy="4472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89" y="1562581"/>
            <a:ext cx="578898" cy="3978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79" y="1522657"/>
            <a:ext cx="424380" cy="3849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5" y="1586230"/>
            <a:ext cx="1095160" cy="32945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70" y="1534275"/>
            <a:ext cx="477060" cy="432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491">
        <p:dissolve/>
      </p:transition>
    </mc:Choice>
    <mc:Fallback xmlns="">
      <p:transition spd="slow" advTm="449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10" grpId="0" bldLvl="0" animBg="1"/>
      <p:bldP spid="11" grpId="0" bldLvl="0" animBg="1"/>
      <p:bldP spid="69" grpId="0" bldLvl="0" animBg="1"/>
      <p:bldP spid="71" grpId="0" bldLvl="0" animBg="1"/>
      <p:bldP spid="72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47" grpId="0" bldLvl="0" animBg="1"/>
      <p:bldP spid="51" grpId="0" bldLvl="0" animBg="1"/>
      <p:bldP spid="78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