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分析自己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处于行业价值链的哪个位置</a:t>
            </a:r>
            <a:endParaRPr lang="en-CA" altLang="zh-CN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：根据企业所在的不同行业，通过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图判断企业所处的价值链的位置，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然后判断企业有哪些上下游商家</a:t>
            </a:r>
            <a:endParaRPr lang="zh-CN" altLang="en-US" spc="300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834781"/>
            <a:ext cx="9144000" cy="232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3363366">
            <a:off x="728246" y="-848050"/>
            <a:ext cx="1320302" cy="1138192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31390" y="332894"/>
            <a:ext cx="851508" cy="734059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-598792" y="1003064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8987162" y="4267052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9057327" y="3625695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687596">
            <a:off x="8987161" y="2083793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687596">
            <a:off x="8970776" y="1442436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/>
          <p:cNvSpPr/>
          <p:nvPr/>
        </p:nvSpPr>
        <p:spPr>
          <a:xfrm>
            <a:off x="395150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2117160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879203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Rectangle 33"/>
          <p:cNvSpPr/>
          <p:nvPr/>
        </p:nvSpPr>
        <p:spPr>
          <a:xfrm>
            <a:off x="5574985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Rectangle 34"/>
          <p:cNvSpPr/>
          <p:nvPr/>
        </p:nvSpPr>
        <p:spPr>
          <a:xfrm>
            <a:off x="7280175" y="327191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9" name="Shape 78"/>
          <p:cNvSpPr/>
          <p:nvPr/>
        </p:nvSpPr>
        <p:spPr>
          <a:xfrm>
            <a:off x="4686469" y="126187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170373" y="126187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512485" y="1228521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88010" y="203201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原料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2871583" y="633870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Freeform 71"/>
          <p:cNvSpPr/>
          <p:nvPr/>
        </p:nvSpPr>
        <p:spPr>
          <a:xfrm>
            <a:off x="2238012" y="1231000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313653" rIns="71703" bIns="717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2499552" y="1009386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供应商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3963539" y="1233480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211094" y="203201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制造商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5689066" y="1235959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313653" rIns="71703" bIns="717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414592" y="1238439"/>
            <a:ext cx="1239860" cy="1022626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703" tIns="71703" rIns="71703" bIns="313653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24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674242" y="2038755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顾客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938664" y="1009386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经销商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1" y="1378033"/>
            <a:ext cx="619058" cy="554867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93" y="1484251"/>
            <a:ext cx="619058" cy="554867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15" y="1447654"/>
            <a:ext cx="526882" cy="448972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23" y="1495506"/>
            <a:ext cx="504972" cy="48571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56" y="1465069"/>
            <a:ext cx="451934" cy="467831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3" name="Circular Arrow 52"/>
          <p:cNvSpPr/>
          <p:nvPr/>
        </p:nvSpPr>
        <p:spPr>
          <a:xfrm>
            <a:off x="6371041" y="63069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FFC000"/>
          </a:solidFill>
          <a:ln cap="flat" cmpd="sng">
            <a:solidFill>
              <a:schemeClr val="bg1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54"/>
          <p:cNvSpPr txBox="1"/>
          <p:nvPr/>
        </p:nvSpPr>
        <p:spPr>
          <a:xfrm>
            <a:off x="558165" y="281940"/>
            <a:ext cx="3321050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价值链模型(传统行业)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491">
        <p:dissolve/>
      </p:transition>
    </mc:Choice>
    <mc:Fallback xmlns="">
      <p:transition spd="slow" advTm="449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69" grpId="0" bldLvl="0" animBg="1"/>
      <p:bldP spid="71" grpId="0" bldLvl="0" animBg="1"/>
      <p:bldP spid="72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47" grpId="0" bldLvl="0" animBg="1"/>
      <p:bldP spid="51" grpId="0" bldLvl="0" animBg="1"/>
      <p:bldP spid="7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