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何时用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</a:t>
            </a:r>
            <a:r>
              <a:rPr lang="ja-JP" altLang="en-US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分析自己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处于行业价值链的哪个位置</a:t>
            </a:r>
            <a:endParaRPr lang="en-CA" altLang="zh-CN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怎么用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：根据企业所在的不同行业，通过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图判断企业所处的价值链的位置，</a:t>
            </a:r>
            <a:r>
              <a:rPr lang="ja-JP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然后判断企业有哪些上下游商家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3103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价值链模型(传统行业)</a:t>
            </a:r>
          </a:p>
        </p:txBody>
      </p:sp>
      <p:sp>
        <p:nvSpPr>
          <p:cNvPr id="79" name="Shape 78"/>
          <p:cNvSpPr/>
          <p:nvPr/>
        </p:nvSpPr>
        <p:spPr>
          <a:xfrm>
            <a:off x="4464854" y="1186940"/>
            <a:ext cx="1573634" cy="1573634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1F9E23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Shape 69"/>
          <p:cNvSpPr/>
          <p:nvPr/>
        </p:nvSpPr>
        <p:spPr>
          <a:xfrm>
            <a:off x="1086553" y="1186940"/>
            <a:ext cx="1573634" cy="1573634"/>
          </a:xfrm>
          <a:prstGeom prst="leftCircularArrow">
            <a:avLst>
              <a:gd name="adj1" fmla="val 4456"/>
              <a:gd name="adj2" fmla="val 0"/>
              <a:gd name="adj3" fmla="val 2341352"/>
              <a:gd name="adj4" fmla="val 9024489"/>
              <a:gd name="adj5" fmla="val 5199"/>
            </a:avLst>
          </a:prstGeom>
          <a:solidFill>
            <a:srgbClr val="1F9E23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135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693395" y="1967242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原料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Circular Arrow 72"/>
          <p:cNvSpPr/>
          <p:nvPr/>
        </p:nvSpPr>
        <p:spPr>
          <a:xfrm>
            <a:off x="2660128" y="1598435"/>
            <a:ext cx="1732061" cy="1732061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1F9E23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4" name="Freeform 73"/>
          <p:cNvSpPr/>
          <p:nvPr/>
        </p:nvSpPr>
        <p:spPr>
          <a:xfrm>
            <a:off x="2288097" y="1973951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供应商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3989479" y="1957082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制造商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Freeform 50"/>
          <p:cNvSpPr/>
          <p:nvPr/>
        </p:nvSpPr>
        <p:spPr>
          <a:xfrm>
            <a:off x="7448182" y="1973985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顾客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3" name="Circular Arrow 52"/>
          <p:cNvSpPr/>
          <p:nvPr/>
        </p:nvSpPr>
        <p:spPr>
          <a:xfrm>
            <a:off x="6175461" y="1598435"/>
            <a:ext cx="1732061" cy="1732061"/>
          </a:xfrm>
          <a:prstGeom prst="circularArrow">
            <a:avLst>
              <a:gd name="adj1" fmla="val 4049"/>
              <a:gd name="adj2" fmla="val 37817"/>
              <a:gd name="adj3" fmla="val 19315490"/>
              <a:gd name="adj4" fmla="val 12575511"/>
              <a:gd name="adj5" fmla="val 4723"/>
            </a:avLst>
          </a:prstGeom>
          <a:solidFill>
            <a:srgbClr val="1F9E23"/>
          </a:solidFill>
          <a:ln cap="flat" cmpd="sng">
            <a:solidFill>
              <a:schemeClr val="bg1"/>
            </a:solidFill>
            <a:prstDash val="solid"/>
            <a:round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8" name="Freeform 77"/>
          <p:cNvSpPr/>
          <p:nvPr/>
        </p:nvSpPr>
        <p:spPr>
          <a:xfrm>
            <a:off x="5727209" y="1973951"/>
            <a:ext cx="1102099" cy="438268"/>
          </a:xfrm>
          <a:custGeom>
            <a:avLst/>
            <a:gdLst>
              <a:gd name="connsiteX0" fmla="*/ 0 w 1216844"/>
              <a:gd name="connsiteY0" fmla="*/ 48390 h 483898"/>
              <a:gd name="connsiteX1" fmla="*/ 14173 w 1216844"/>
              <a:gd name="connsiteY1" fmla="*/ 14173 h 483898"/>
              <a:gd name="connsiteX2" fmla="*/ 48390 w 1216844"/>
              <a:gd name="connsiteY2" fmla="*/ 0 h 483898"/>
              <a:gd name="connsiteX3" fmla="*/ 1168454 w 1216844"/>
              <a:gd name="connsiteY3" fmla="*/ 0 h 483898"/>
              <a:gd name="connsiteX4" fmla="*/ 1202671 w 1216844"/>
              <a:gd name="connsiteY4" fmla="*/ 14173 h 483898"/>
              <a:gd name="connsiteX5" fmla="*/ 1216844 w 1216844"/>
              <a:gd name="connsiteY5" fmla="*/ 48390 h 483898"/>
              <a:gd name="connsiteX6" fmla="*/ 1216844 w 1216844"/>
              <a:gd name="connsiteY6" fmla="*/ 435508 h 483898"/>
              <a:gd name="connsiteX7" fmla="*/ 1202671 w 1216844"/>
              <a:gd name="connsiteY7" fmla="*/ 469725 h 483898"/>
              <a:gd name="connsiteX8" fmla="*/ 1168454 w 1216844"/>
              <a:gd name="connsiteY8" fmla="*/ 483898 h 483898"/>
              <a:gd name="connsiteX9" fmla="*/ 48390 w 1216844"/>
              <a:gd name="connsiteY9" fmla="*/ 483898 h 483898"/>
              <a:gd name="connsiteX10" fmla="*/ 14173 w 1216844"/>
              <a:gd name="connsiteY10" fmla="*/ 469725 h 483898"/>
              <a:gd name="connsiteX11" fmla="*/ 0 w 1216844"/>
              <a:gd name="connsiteY11" fmla="*/ 435508 h 483898"/>
              <a:gd name="connsiteX12" fmla="*/ 0 w 1216844"/>
              <a:gd name="connsiteY12" fmla="*/ 48390 h 48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6844" h="483898">
                <a:moveTo>
                  <a:pt x="0" y="48390"/>
                </a:moveTo>
                <a:cubicBezTo>
                  <a:pt x="0" y="35556"/>
                  <a:pt x="5098" y="23248"/>
                  <a:pt x="14173" y="14173"/>
                </a:cubicBezTo>
                <a:cubicBezTo>
                  <a:pt x="23248" y="5098"/>
                  <a:pt x="35556" y="0"/>
                  <a:pt x="48390" y="0"/>
                </a:cubicBezTo>
                <a:lnTo>
                  <a:pt x="1168454" y="0"/>
                </a:lnTo>
                <a:cubicBezTo>
                  <a:pt x="1181288" y="0"/>
                  <a:pt x="1193596" y="5098"/>
                  <a:pt x="1202671" y="14173"/>
                </a:cubicBezTo>
                <a:cubicBezTo>
                  <a:pt x="1211746" y="23248"/>
                  <a:pt x="1216844" y="35556"/>
                  <a:pt x="1216844" y="48390"/>
                </a:cubicBezTo>
                <a:lnTo>
                  <a:pt x="1216844" y="435508"/>
                </a:lnTo>
                <a:cubicBezTo>
                  <a:pt x="1216844" y="448342"/>
                  <a:pt x="1211746" y="460650"/>
                  <a:pt x="1202671" y="469725"/>
                </a:cubicBezTo>
                <a:cubicBezTo>
                  <a:pt x="1193596" y="478800"/>
                  <a:pt x="1181288" y="483898"/>
                  <a:pt x="1168454" y="483898"/>
                </a:cubicBezTo>
                <a:lnTo>
                  <a:pt x="48390" y="483898"/>
                </a:lnTo>
                <a:cubicBezTo>
                  <a:pt x="35556" y="483898"/>
                  <a:pt x="23248" y="478800"/>
                  <a:pt x="14173" y="469725"/>
                </a:cubicBezTo>
                <a:cubicBezTo>
                  <a:pt x="5098" y="460650"/>
                  <a:pt x="0" y="448342"/>
                  <a:pt x="0" y="435508"/>
                </a:cubicBezTo>
                <a:lnTo>
                  <a:pt x="0" y="48390"/>
                </a:lnTo>
                <a:close/>
              </a:path>
            </a:pathLst>
          </a:custGeom>
          <a:solidFill>
            <a:srgbClr val="1F9E2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07" tIns="48462" rIns="65607" bIns="48462" numCol="1" spcCol="1270" anchor="ctr" anchorCtr="0">
            <a:noAutofit/>
          </a:bodyPr>
          <a:lstStyle/>
          <a:p>
            <a:pPr algn="ctr" defTabSz="159956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ja-JP" altLang="en-US" sz="1500" b="1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</a:rPr>
              <a:t>经销商</a:t>
            </a:r>
            <a:endParaRPr lang="en-US" sz="1500" b="1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6105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8115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00158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95940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Rectangle 34"/>
          <p:cNvSpPr/>
          <p:nvPr/>
        </p:nvSpPr>
        <p:spPr>
          <a:xfrm>
            <a:off x="7311290" y="2832498"/>
            <a:ext cx="1583623" cy="14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先判断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“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企业所处在的价值链位置</a:t>
            </a: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”</a:t>
            </a:r>
            <a:r>
              <a:rPr lang="ja-JP" altLang="en-US" sz="1050" spc="300">
                <a:latin typeface="等线" panose="02010600030101010101" charset="-122"/>
                <a:ea typeface="等线" panose="02010600030101010101" charset="-122"/>
              </a:rPr>
              <a:t>然后开始补充企业有哪些上下游商家</a:t>
            </a:r>
            <a:endParaRPr lang="en-CA" altLang="ja-JP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05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ldLvl="0" animBg="1"/>
      <p:bldP spid="74" grpId="0" bldLvl="0" animBg="1"/>
      <p:bldP spid="76" grpId="0" bldLvl="0" animBg="1"/>
      <p:bldP spid="6" grpId="0" bldLvl="0" animBg="1"/>
      <p:bldP spid="78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Bebas Neue</vt:lpstr>
      <vt:lpstr>等线</vt:lpstr>
      <vt:lpstr>微软雅黑</vt:lpstr>
      <vt:lpstr>ＭＳ Ｐゴシック</vt:lpstr>
      <vt:lpstr>宋体</vt:lpstr>
      <vt:lpstr>Source Sans Pro</vt:lpstr>
      <vt:lpstr>Arial</vt:lpstr>
      <vt:lpstr>Calibri</vt:lpstr>
      <vt:lpstr>Calibri Light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2018-08-02T07:12:48Z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